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40.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notesMasterIdLst>
    <p:notesMasterId r:id="rId141"/>
  </p:notesMasterIdLst>
  <p:handoutMasterIdLst>
    <p:handoutMasterId r:id="rId142"/>
  </p:handoutMasterIdLst>
  <p:sldIdLst>
    <p:sldId id="394" r:id="rId2"/>
    <p:sldId id="541" r:id="rId3"/>
    <p:sldId id="396" r:id="rId4"/>
    <p:sldId id="397" r:id="rId5"/>
    <p:sldId id="398" r:id="rId6"/>
    <p:sldId id="399" r:id="rId7"/>
    <p:sldId id="400" r:id="rId8"/>
    <p:sldId id="538" r:id="rId9"/>
    <p:sldId id="539" r:id="rId10"/>
    <p:sldId id="607" r:id="rId11"/>
    <p:sldId id="699" r:id="rId12"/>
    <p:sldId id="700" r:id="rId13"/>
    <p:sldId id="404" r:id="rId14"/>
    <p:sldId id="401" r:id="rId15"/>
    <p:sldId id="405" r:id="rId16"/>
    <p:sldId id="686" r:id="rId17"/>
    <p:sldId id="701" r:id="rId18"/>
    <p:sldId id="687" r:id="rId19"/>
    <p:sldId id="678" r:id="rId20"/>
    <p:sldId id="679" r:id="rId21"/>
    <p:sldId id="680" r:id="rId22"/>
    <p:sldId id="681" r:id="rId23"/>
    <p:sldId id="683" r:id="rId24"/>
    <p:sldId id="406" r:id="rId25"/>
    <p:sldId id="702" r:id="rId26"/>
    <p:sldId id="682" r:id="rId27"/>
    <p:sldId id="684" r:id="rId28"/>
    <p:sldId id="685" r:id="rId29"/>
    <p:sldId id="711" r:id="rId30"/>
    <p:sldId id="408" r:id="rId31"/>
    <p:sldId id="731" r:id="rId32"/>
    <p:sldId id="409" r:id="rId33"/>
    <p:sldId id="411" r:id="rId34"/>
    <p:sldId id="536" r:id="rId35"/>
    <p:sldId id="732" r:id="rId36"/>
    <p:sldId id="412" r:id="rId37"/>
    <p:sldId id="609" r:id="rId38"/>
    <p:sldId id="610" r:id="rId39"/>
    <p:sldId id="611" r:id="rId40"/>
    <p:sldId id="703" r:id="rId41"/>
    <p:sldId id="704" r:id="rId42"/>
    <p:sldId id="688" r:id="rId43"/>
    <p:sldId id="419" r:id="rId44"/>
    <p:sldId id="433" r:id="rId45"/>
    <p:sldId id="729" r:id="rId46"/>
    <p:sldId id="730" r:id="rId47"/>
    <p:sldId id="705" r:id="rId48"/>
    <p:sldId id="434" r:id="rId49"/>
    <p:sldId id="437" r:id="rId50"/>
    <p:sldId id="439" r:id="rId51"/>
    <p:sldId id="442" r:id="rId52"/>
    <p:sldId id="561" r:id="rId53"/>
    <p:sldId id="612" r:id="rId54"/>
    <p:sldId id="443" r:id="rId55"/>
    <p:sldId id="616" r:id="rId56"/>
    <p:sldId id="734" r:id="rId57"/>
    <p:sldId id="445" r:id="rId58"/>
    <p:sldId id="706" r:id="rId59"/>
    <p:sldId id="446" r:id="rId60"/>
    <p:sldId id="708" r:id="rId61"/>
    <p:sldId id="618" r:id="rId62"/>
    <p:sldId id="447" r:id="rId63"/>
    <p:sldId id="726" r:id="rId64"/>
    <p:sldId id="733" r:id="rId65"/>
    <p:sldId id="450" r:id="rId66"/>
    <p:sldId id="451" r:id="rId67"/>
    <p:sldId id="452" r:id="rId68"/>
    <p:sldId id="453" r:id="rId69"/>
    <p:sldId id="454" r:id="rId70"/>
    <p:sldId id="710" r:id="rId71"/>
    <p:sldId id="625" r:id="rId72"/>
    <p:sldId id="626" r:id="rId73"/>
    <p:sldId id="628" r:id="rId74"/>
    <p:sldId id="627" r:id="rId75"/>
    <p:sldId id="629" r:id="rId76"/>
    <p:sldId id="712" r:id="rId77"/>
    <p:sldId id="630" r:id="rId78"/>
    <p:sldId id="713" r:id="rId79"/>
    <p:sldId id="735" r:id="rId80"/>
    <p:sldId id="631" r:id="rId81"/>
    <p:sldId id="715" r:id="rId82"/>
    <p:sldId id="632" r:id="rId83"/>
    <p:sldId id="636" r:id="rId84"/>
    <p:sldId id="634" r:id="rId85"/>
    <p:sldId id="637" r:id="rId86"/>
    <p:sldId id="638" r:id="rId87"/>
    <p:sldId id="639" r:id="rId88"/>
    <p:sldId id="640" r:id="rId89"/>
    <p:sldId id="641" r:id="rId90"/>
    <p:sldId id="642" r:id="rId91"/>
    <p:sldId id="643" r:id="rId92"/>
    <p:sldId id="676" r:id="rId93"/>
    <p:sldId id="647" r:id="rId94"/>
    <p:sldId id="717" r:id="rId95"/>
    <p:sldId id="716" r:id="rId96"/>
    <p:sldId id="727" r:id="rId97"/>
    <p:sldId id="728" r:id="rId98"/>
    <p:sldId id="718" r:id="rId99"/>
    <p:sldId id="648" r:id="rId100"/>
    <p:sldId id="649" r:id="rId101"/>
    <p:sldId id="650" r:id="rId102"/>
    <p:sldId id="719" r:id="rId103"/>
    <p:sldId id="651" r:id="rId104"/>
    <p:sldId id="689" r:id="rId105"/>
    <p:sldId id="690" r:id="rId106"/>
    <p:sldId id="720" r:id="rId107"/>
    <p:sldId id="722" r:id="rId108"/>
    <p:sldId id="721" r:id="rId109"/>
    <p:sldId id="653" r:id="rId110"/>
    <p:sldId id="654" r:id="rId111"/>
    <p:sldId id="723" r:id="rId112"/>
    <p:sldId id="698" r:id="rId113"/>
    <p:sldId id="655" r:id="rId114"/>
    <p:sldId id="656" r:id="rId115"/>
    <p:sldId id="657" r:id="rId116"/>
    <p:sldId id="659" r:id="rId117"/>
    <p:sldId id="658" r:id="rId118"/>
    <p:sldId id="662" r:id="rId119"/>
    <p:sldId id="724" r:id="rId120"/>
    <p:sldId id="660" r:id="rId121"/>
    <p:sldId id="661" r:id="rId122"/>
    <p:sldId id="663" r:id="rId123"/>
    <p:sldId id="664" r:id="rId124"/>
    <p:sldId id="665" r:id="rId125"/>
    <p:sldId id="667" r:id="rId126"/>
    <p:sldId id="669" r:id="rId127"/>
    <p:sldId id="670" r:id="rId128"/>
    <p:sldId id="725" r:id="rId129"/>
    <p:sldId id="696" r:id="rId130"/>
    <p:sldId id="697" r:id="rId131"/>
    <p:sldId id="691" r:id="rId132"/>
    <p:sldId id="672" r:id="rId133"/>
    <p:sldId id="673" r:id="rId134"/>
    <p:sldId id="674" r:id="rId135"/>
    <p:sldId id="695" r:id="rId136"/>
    <p:sldId id="675" r:id="rId137"/>
    <p:sldId id="692" r:id="rId138"/>
    <p:sldId id="693" r:id="rId139"/>
    <p:sldId id="694" r:id="rId140"/>
  </p:sldIdLst>
  <p:sldSz cx="9144000" cy="6858000" type="screen4x3"/>
  <p:notesSz cx="7102475" cy="10234613"/>
  <p:custDataLst>
    <p:tags r:id="rId143"/>
  </p:custDataLst>
  <p:defaultTextStyle>
    <a:defPPr>
      <a:defRPr lang="en-US"/>
    </a:defPPr>
    <a:lvl1pPr algn="l" rtl="0" fontAlgn="base">
      <a:spcBef>
        <a:spcPct val="0"/>
      </a:spcBef>
      <a:spcAft>
        <a:spcPct val="0"/>
      </a:spcAft>
      <a:defRPr kumimoji="1" sz="2000" kern="1200">
        <a:solidFill>
          <a:srgbClr val="0000FF"/>
        </a:solidFill>
        <a:latin typeface="宋体" pitchFamily="2" charset="-122"/>
        <a:ea typeface="宋体" pitchFamily="2" charset="-122"/>
        <a:cs typeface="+mn-cs"/>
      </a:defRPr>
    </a:lvl1pPr>
    <a:lvl2pPr marL="457200" algn="l" rtl="0" fontAlgn="base">
      <a:spcBef>
        <a:spcPct val="0"/>
      </a:spcBef>
      <a:spcAft>
        <a:spcPct val="0"/>
      </a:spcAft>
      <a:defRPr kumimoji="1" sz="2000" kern="1200">
        <a:solidFill>
          <a:srgbClr val="0000FF"/>
        </a:solidFill>
        <a:latin typeface="宋体" pitchFamily="2" charset="-122"/>
        <a:ea typeface="宋体" pitchFamily="2" charset="-122"/>
        <a:cs typeface="+mn-cs"/>
      </a:defRPr>
    </a:lvl2pPr>
    <a:lvl3pPr marL="914400" algn="l" rtl="0" fontAlgn="base">
      <a:spcBef>
        <a:spcPct val="0"/>
      </a:spcBef>
      <a:spcAft>
        <a:spcPct val="0"/>
      </a:spcAft>
      <a:defRPr kumimoji="1" sz="2000" kern="1200">
        <a:solidFill>
          <a:srgbClr val="0000FF"/>
        </a:solidFill>
        <a:latin typeface="宋体" pitchFamily="2" charset="-122"/>
        <a:ea typeface="宋体" pitchFamily="2" charset="-122"/>
        <a:cs typeface="+mn-cs"/>
      </a:defRPr>
    </a:lvl3pPr>
    <a:lvl4pPr marL="1371600" algn="l" rtl="0" fontAlgn="base">
      <a:spcBef>
        <a:spcPct val="0"/>
      </a:spcBef>
      <a:spcAft>
        <a:spcPct val="0"/>
      </a:spcAft>
      <a:defRPr kumimoji="1" sz="2000" kern="1200">
        <a:solidFill>
          <a:srgbClr val="0000FF"/>
        </a:solidFill>
        <a:latin typeface="宋体" pitchFamily="2" charset="-122"/>
        <a:ea typeface="宋体" pitchFamily="2" charset="-122"/>
        <a:cs typeface="+mn-cs"/>
      </a:defRPr>
    </a:lvl4pPr>
    <a:lvl5pPr marL="1828800" algn="l" rtl="0" fontAlgn="base">
      <a:spcBef>
        <a:spcPct val="0"/>
      </a:spcBef>
      <a:spcAft>
        <a:spcPct val="0"/>
      </a:spcAft>
      <a:defRPr kumimoji="1" sz="2000" kern="1200">
        <a:solidFill>
          <a:srgbClr val="0000FF"/>
        </a:solidFill>
        <a:latin typeface="宋体" pitchFamily="2" charset="-122"/>
        <a:ea typeface="宋体" pitchFamily="2" charset="-122"/>
        <a:cs typeface="+mn-cs"/>
      </a:defRPr>
    </a:lvl5pPr>
    <a:lvl6pPr marL="2286000" algn="l" defTabSz="914400" rtl="0" eaLnBrk="1" latinLnBrk="0" hangingPunct="1">
      <a:defRPr kumimoji="1" sz="2000" kern="1200">
        <a:solidFill>
          <a:srgbClr val="0000FF"/>
        </a:solidFill>
        <a:latin typeface="宋体" pitchFamily="2" charset="-122"/>
        <a:ea typeface="宋体" pitchFamily="2" charset="-122"/>
        <a:cs typeface="+mn-cs"/>
      </a:defRPr>
    </a:lvl6pPr>
    <a:lvl7pPr marL="2743200" algn="l" defTabSz="914400" rtl="0" eaLnBrk="1" latinLnBrk="0" hangingPunct="1">
      <a:defRPr kumimoji="1" sz="2000" kern="1200">
        <a:solidFill>
          <a:srgbClr val="0000FF"/>
        </a:solidFill>
        <a:latin typeface="宋体" pitchFamily="2" charset="-122"/>
        <a:ea typeface="宋体" pitchFamily="2" charset="-122"/>
        <a:cs typeface="+mn-cs"/>
      </a:defRPr>
    </a:lvl7pPr>
    <a:lvl8pPr marL="3200400" algn="l" defTabSz="914400" rtl="0" eaLnBrk="1" latinLnBrk="0" hangingPunct="1">
      <a:defRPr kumimoji="1" sz="2000" kern="1200">
        <a:solidFill>
          <a:srgbClr val="0000FF"/>
        </a:solidFill>
        <a:latin typeface="宋体" pitchFamily="2" charset="-122"/>
        <a:ea typeface="宋体" pitchFamily="2" charset="-122"/>
        <a:cs typeface="+mn-cs"/>
      </a:defRPr>
    </a:lvl8pPr>
    <a:lvl9pPr marL="3657600" algn="l" defTabSz="914400" rtl="0" eaLnBrk="1" latinLnBrk="0" hangingPunct="1">
      <a:defRPr kumimoji="1" sz="2000" kern="1200">
        <a:solidFill>
          <a:srgbClr val="0000FF"/>
        </a:solidFill>
        <a:latin typeface="宋体" pitchFamily="2" charset="-122"/>
        <a:ea typeface="宋体" pitchFamily="2" charset="-122"/>
        <a:cs typeface="+mn-cs"/>
      </a:defRPr>
    </a:lvl9pPr>
  </p:defaultTextStyle>
  <p:extLst>
    <p:ext uri="{EFAFB233-063F-42B5-8137-9DF3F51BA10A}">
      <p15:sldGuideLst xmlns:p15="http://schemas.microsoft.com/office/powerpoint/2012/main">
        <p15:guide id="2" pos="2880" userDrawn="1">
          <p15:clr>
            <a:srgbClr val="A4A3A4"/>
          </p15:clr>
        </p15:guide>
        <p15:guide id="3" orient="horz" pos="2568"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418"/>
    <a:srgbClr val="0000FF"/>
    <a:srgbClr val="F2F2F2"/>
    <a:srgbClr val="FB390B"/>
    <a:srgbClr val="FF9900"/>
    <a:srgbClr val="CCCCFF"/>
    <a:srgbClr val="FFFFCC"/>
    <a:srgbClr val="15E724"/>
    <a:srgbClr val="CC0000"/>
    <a:srgbClr val="11E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90762" autoAdjust="0"/>
  </p:normalViewPr>
  <p:slideViewPr>
    <p:cSldViewPr snapToObjects="1">
      <p:cViewPr varScale="1">
        <p:scale>
          <a:sx n="78" d="100"/>
          <a:sy n="78" d="100"/>
        </p:scale>
        <p:origin x="1459" y="72"/>
      </p:cViewPr>
      <p:guideLst>
        <p:guide pos="2880"/>
        <p:guide orient="horz" pos="2568"/>
      </p:guideLst>
    </p:cSldViewPr>
  </p:slideViewPr>
  <p:outlineViewPr>
    <p:cViewPr>
      <p:scale>
        <a:sx n="33" d="100"/>
        <a:sy n="33" d="100"/>
      </p:scale>
      <p:origin x="90" y="3304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Lst>
  </p:outlineViewPr>
  <p:notesTextViewPr>
    <p:cViewPr>
      <p:scale>
        <a:sx n="100" d="100"/>
        <a:sy n="100" d="100"/>
      </p:scale>
      <p:origin x="0" y="0"/>
    </p:cViewPr>
  </p:notesTextViewPr>
  <p:sorterViewPr>
    <p:cViewPr>
      <p:scale>
        <a:sx n="20" d="100"/>
        <a:sy n="20" d="100"/>
      </p:scale>
      <p:origin x="0" y="0"/>
    </p:cViewPr>
  </p:sorterViewPr>
  <p:notesViewPr>
    <p:cSldViewPr snapToObjects="1">
      <p:cViewPr varScale="1">
        <p:scale>
          <a:sx n="43" d="100"/>
          <a:sy n="43" d="100"/>
        </p:scale>
        <p:origin x="-1416"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75.xml"/><Relationship Id="rId13" Type="http://schemas.openxmlformats.org/officeDocument/2006/relationships/slide" Target="slides/slide86.xml"/><Relationship Id="rId18" Type="http://schemas.openxmlformats.org/officeDocument/2006/relationships/slide" Target="slides/slide117.xml"/><Relationship Id="rId26" Type="http://schemas.openxmlformats.org/officeDocument/2006/relationships/slide" Target="slides/slide133.xml"/><Relationship Id="rId3" Type="http://schemas.openxmlformats.org/officeDocument/2006/relationships/slide" Target="slides/slide39.xml"/><Relationship Id="rId21" Type="http://schemas.openxmlformats.org/officeDocument/2006/relationships/slide" Target="slides/slide123.xml"/><Relationship Id="rId7" Type="http://schemas.openxmlformats.org/officeDocument/2006/relationships/slide" Target="slides/slide74.xml"/><Relationship Id="rId12" Type="http://schemas.openxmlformats.org/officeDocument/2006/relationships/slide" Target="slides/slide83.xml"/><Relationship Id="rId17" Type="http://schemas.openxmlformats.org/officeDocument/2006/relationships/slide" Target="slides/slide116.xml"/><Relationship Id="rId25" Type="http://schemas.openxmlformats.org/officeDocument/2006/relationships/slide" Target="slides/slide132.xml"/><Relationship Id="rId2" Type="http://schemas.openxmlformats.org/officeDocument/2006/relationships/slide" Target="slides/slide38.xml"/><Relationship Id="rId16" Type="http://schemas.openxmlformats.org/officeDocument/2006/relationships/slide" Target="slides/slide114.xml"/><Relationship Id="rId20" Type="http://schemas.openxmlformats.org/officeDocument/2006/relationships/slide" Target="slides/slide122.xml"/><Relationship Id="rId1" Type="http://schemas.openxmlformats.org/officeDocument/2006/relationships/slide" Target="slides/slide37.xml"/><Relationship Id="rId6" Type="http://schemas.openxmlformats.org/officeDocument/2006/relationships/slide" Target="slides/slide72.xml"/><Relationship Id="rId11" Type="http://schemas.openxmlformats.org/officeDocument/2006/relationships/slide" Target="slides/slide82.xml"/><Relationship Id="rId24" Type="http://schemas.openxmlformats.org/officeDocument/2006/relationships/slide" Target="slides/slide127.xml"/><Relationship Id="rId5" Type="http://schemas.openxmlformats.org/officeDocument/2006/relationships/slide" Target="slides/slide71.xml"/><Relationship Id="rId15" Type="http://schemas.openxmlformats.org/officeDocument/2006/relationships/slide" Target="slides/slide113.xml"/><Relationship Id="rId23" Type="http://schemas.openxmlformats.org/officeDocument/2006/relationships/slide" Target="slides/slide126.xml"/><Relationship Id="rId28" Type="http://schemas.openxmlformats.org/officeDocument/2006/relationships/slide" Target="slides/slide136.xml"/><Relationship Id="rId10" Type="http://schemas.openxmlformats.org/officeDocument/2006/relationships/slide" Target="slides/slide80.xml"/><Relationship Id="rId19" Type="http://schemas.openxmlformats.org/officeDocument/2006/relationships/slide" Target="slides/slide118.xml"/><Relationship Id="rId4" Type="http://schemas.openxmlformats.org/officeDocument/2006/relationships/slide" Target="slides/slide61.xml"/><Relationship Id="rId9" Type="http://schemas.openxmlformats.org/officeDocument/2006/relationships/slide" Target="slides/slide77.xml"/><Relationship Id="rId14" Type="http://schemas.openxmlformats.org/officeDocument/2006/relationships/slide" Target="slides/slide103.xml"/><Relationship Id="rId22" Type="http://schemas.openxmlformats.org/officeDocument/2006/relationships/slide" Target="slides/slide124.xml"/><Relationship Id="rId27" Type="http://schemas.openxmlformats.org/officeDocument/2006/relationships/slide" Target="slides/slide1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3B0E81-A1DE-496D-909B-2472D715511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7EDC1584-370C-4EF6-8619-3EF02B24B029}">
      <dgm:prSet custT="1"/>
      <dgm:spPr/>
      <dgm:t>
        <a:bodyPr/>
        <a:lstStyle/>
        <a:p>
          <a:pPr algn="ctr" rtl="0"/>
          <a:r>
            <a:rPr kumimoji="1" lang="zh-CN" sz="2400" b="1" i="0" dirty="0">
              <a:latin typeface="微软雅黑" panose="020B0503020204020204" pitchFamily="34" charset="-122"/>
              <a:ea typeface="微软雅黑" panose="020B0503020204020204" pitchFamily="34" charset="-122"/>
            </a:rPr>
            <a:t>热力学第一定律</a:t>
          </a:r>
          <a:endParaRPr kumimoji="1" lang="en-US" altLang="zh-CN" sz="2400" b="1" i="0" dirty="0">
            <a:latin typeface="微软雅黑" panose="020B0503020204020204" pitchFamily="34" charset="-122"/>
            <a:ea typeface="微软雅黑" panose="020B0503020204020204" pitchFamily="34" charset="-122"/>
          </a:endParaRPr>
        </a:p>
        <a:p>
          <a:pPr algn="ctr" rtl="0"/>
          <a:r>
            <a:rPr kumimoji="1" lang="zh-CN" altLang="en-US" sz="2400" b="1" i="0" dirty="0">
              <a:latin typeface="微软雅黑" panose="020B0503020204020204" pitchFamily="34" charset="-122"/>
              <a:ea typeface="微软雅黑" panose="020B0503020204020204" pitchFamily="34" charset="-122"/>
            </a:rPr>
            <a:t>热功转换</a:t>
          </a:r>
          <a:endParaRPr kumimoji="1" lang="en-US" altLang="zh-CN" sz="2400" b="1" i="0" dirty="0">
            <a:latin typeface="微软雅黑" panose="020B0503020204020204" pitchFamily="34" charset="-122"/>
            <a:ea typeface="微软雅黑" panose="020B0503020204020204" pitchFamily="34" charset="-122"/>
          </a:endParaRPr>
        </a:p>
        <a:p>
          <a:pPr algn="ctr" rtl="0"/>
          <a:r>
            <a:rPr lang="zh-CN" altLang="en-US" sz="2400" b="1" i="0" dirty="0">
              <a:latin typeface="微软雅黑" panose="020B0503020204020204" pitchFamily="34" charset="-122"/>
              <a:ea typeface="微软雅黑" panose="020B0503020204020204" pitchFamily="34" charset="-122"/>
            </a:rPr>
            <a:t>熵增加原理</a:t>
          </a:r>
          <a:endParaRPr lang="zh-CN" sz="2400" b="1" i="0" dirty="0">
            <a:latin typeface="微软雅黑" panose="020B0503020204020204" pitchFamily="34" charset="-122"/>
            <a:ea typeface="微软雅黑" panose="020B0503020204020204" pitchFamily="34" charset="-122"/>
          </a:endParaRPr>
        </a:p>
      </dgm:t>
    </dgm:pt>
    <dgm:pt modelId="{3280F420-6B3E-4868-86A9-2BFE67306FD7}" type="parTrans" cxnId="{07E01CA6-F688-4DF6-8492-444DC986E8EB}">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4ACCEA25-0E30-4E24-AB8A-8484227775B0}" type="sibTrans" cxnId="{07E01CA6-F688-4DF6-8492-444DC986E8EB}">
      <dgm:prSet/>
      <dgm:spPr/>
      <dgm:t>
        <a:bodyPr/>
        <a:lstStyle/>
        <a:p>
          <a:pPr algn="ctr"/>
          <a:endParaRPr lang="zh-CN" altLang="en-US" b="1">
            <a:latin typeface="微软雅黑" panose="020B0503020204020204" pitchFamily="34" charset="-122"/>
            <a:ea typeface="微软雅黑" panose="020B0503020204020204" pitchFamily="34" charset="-122"/>
          </a:endParaRPr>
        </a:p>
      </dgm:t>
    </dgm:pt>
    <dgm:pt modelId="{7B7B4FDB-FF25-4F2A-8B24-C459611BC646}" type="pres">
      <dgm:prSet presAssocID="{773B0E81-A1DE-496D-909B-2472D7155114}" presName="Name0" presStyleCnt="0">
        <dgm:presLayoutVars>
          <dgm:dir/>
          <dgm:animLvl val="lvl"/>
          <dgm:resizeHandles val="exact"/>
        </dgm:presLayoutVars>
      </dgm:prSet>
      <dgm:spPr/>
    </dgm:pt>
    <dgm:pt modelId="{C7D6A463-2356-41A8-ACA7-82A72797CD02}" type="pres">
      <dgm:prSet presAssocID="{7EDC1584-370C-4EF6-8619-3EF02B24B029}" presName="linNode" presStyleCnt="0"/>
      <dgm:spPr/>
    </dgm:pt>
    <dgm:pt modelId="{8B83D022-C373-495D-84C7-521D19B373A3}" type="pres">
      <dgm:prSet presAssocID="{7EDC1584-370C-4EF6-8619-3EF02B24B029}" presName="parentText" presStyleLbl="node1" presStyleIdx="0" presStyleCnt="1" custScaleX="277778" custLinFactNeighborY="-4815">
        <dgm:presLayoutVars>
          <dgm:chMax val="1"/>
          <dgm:bulletEnabled val="1"/>
        </dgm:presLayoutVars>
      </dgm:prSet>
      <dgm:spPr/>
    </dgm:pt>
  </dgm:ptLst>
  <dgm:cxnLst>
    <dgm:cxn modelId="{07E01CA6-F688-4DF6-8492-444DC986E8EB}" srcId="{773B0E81-A1DE-496D-909B-2472D7155114}" destId="{7EDC1584-370C-4EF6-8619-3EF02B24B029}" srcOrd="0" destOrd="0" parTransId="{3280F420-6B3E-4868-86A9-2BFE67306FD7}" sibTransId="{4ACCEA25-0E30-4E24-AB8A-8484227775B0}"/>
    <dgm:cxn modelId="{728726B8-ABCC-420C-9086-315342F15FD3}" type="presOf" srcId="{773B0E81-A1DE-496D-909B-2472D7155114}" destId="{7B7B4FDB-FF25-4F2A-8B24-C459611BC646}" srcOrd="0" destOrd="0" presId="urn:microsoft.com/office/officeart/2005/8/layout/vList5"/>
    <dgm:cxn modelId="{8C990BBD-B2F0-4508-BE84-C9E83D50BCE0}" type="presOf" srcId="{7EDC1584-370C-4EF6-8619-3EF02B24B029}" destId="{8B83D022-C373-495D-84C7-521D19B373A3}" srcOrd="0" destOrd="0" presId="urn:microsoft.com/office/officeart/2005/8/layout/vList5"/>
    <dgm:cxn modelId="{A9EED3C1-F2D4-4FC4-8A55-627B42C0040B}" type="presParOf" srcId="{7B7B4FDB-FF25-4F2A-8B24-C459611BC646}" destId="{C7D6A463-2356-41A8-ACA7-82A72797CD02}" srcOrd="0" destOrd="0" presId="urn:microsoft.com/office/officeart/2005/8/layout/vList5"/>
    <dgm:cxn modelId="{5AA05CC5-AA2F-4975-A562-86044FF353F7}" type="presParOf" srcId="{C7D6A463-2356-41A8-ACA7-82A72797CD02}" destId="{8B83D022-C373-495D-84C7-521D19B373A3}"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3D022-C373-495D-84C7-521D19B373A3}">
      <dsp:nvSpPr>
        <dsp:cNvPr id="0" name=""/>
        <dsp:cNvSpPr/>
      </dsp:nvSpPr>
      <dsp:spPr>
        <a:xfrm>
          <a:off x="1438" y="0"/>
          <a:ext cx="2945110" cy="1798441"/>
        </a:xfrm>
        <a:prstGeom prst="roundRect">
          <a:avLst/>
        </a:prstGeom>
        <a:solidFill>
          <a:schemeClr val="accent1">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kumimoji="1" lang="zh-CN" sz="2400" b="1" i="0" kern="1200" dirty="0">
              <a:latin typeface="微软雅黑" panose="020B0503020204020204" pitchFamily="34" charset="-122"/>
              <a:ea typeface="微软雅黑" panose="020B0503020204020204" pitchFamily="34" charset="-122"/>
            </a:rPr>
            <a:t>热力学第一定律</a:t>
          </a:r>
          <a:endParaRPr kumimoji="1" lang="en-US" altLang="zh-CN" sz="2400" b="1" i="0" kern="1200" dirty="0">
            <a:latin typeface="微软雅黑" panose="020B0503020204020204" pitchFamily="34" charset="-122"/>
            <a:ea typeface="微软雅黑" panose="020B0503020204020204" pitchFamily="34" charset="-122"/>
          </a:endParaRPr>
        </a:p>
        <a:p>
          <a:pPr marL="0" lvl="0" indent="0" algn="ctr" defTabSz="1066800" rtl="0">
            <a:lnSpc>
              <a:spcPct val="90000"/>
            </a:lnSpc>
            <a:spcBef>
              <a:spcPct val="0"/>
            </a:spcBef>
            <a:spcAft>
              <a:spcPct val="35000"/>
            </a:spcAft>
            <a:buNone/>
          </a:pPr>
          <a:r>
            <a:rPr kumimoji="1" lang="zh-CN" altLang="en-US" sz="2400" b="1" i="0" kern="1200" dirty="0">
              <a:latin typeface="微软雅黑" panose="020B0503020204020204" pitchFamily="34" charset="-122"/>
              <a:ea typeface="微软雅黑" panose="020B0503020204020204" pitchFamily="34" charset="-122"/>
            </a:rPr>
            <a:t>热功转换</a:t>
          </a:r>
          <a:endParaRPr kumimoji="1" lang="en-US" altLang="zh-CN" sz="2400" b="1" i="0" kern="1200" dirty="0">
            <a:latin typeface="微软雅黑" panose="020B0503020204020204" pitchFamily="34" charset="-122"/>
            <a:ea typeface="微软雅黑" panose="020B0503020204020204" pitchFamily="34" charset="-122"/>
          </a:endParaRPr>
        </a:p>
        <a:p>
          <a:pPr marL="0" lvl="0" indent="0" algn="ctr" defTabSz="1066800" rtl="0">
            <a:lnSpc>
              <a:spcPct val="90000"/>
            </a:lnSpc>
            <a:spcBef>
              <a:spcPct val="0"/>
            </a:spcBef>
            <a:spcAft>
              <a:spcPct val="35000"/>
            </a:spcAft>
            <a:buNone/>
          </a:pPr>
          <a:r>
            <a:rPr lang="zh-CN" altLang="en-US" sz="2400" b="1" i="0" kern="1200" dirty="0">
              <a:latin typeface="微软雅黑" panose="020B0503020204020204" pitchFamily="34" charset="-122"/>
              <a:ea typeface="微软雅黑" panose="020B0503020204020204" pitchFamily="34" charset="-122"/>
            </a:rPr>
            <a:t>熵增加原理</a:t>
          </a:r>
          <a:endParaRPr lang="zh-CN" sz="2400" b="1" i="0" kern="1200" dirty="0">
            <a:latin typeface="微软雅黑" panose="020B0503020204020204" pitchFamily="34" charset="-122"/>
            <a:ea typeface="微软雅黑" panose="020B0503020204020204" pitchFamily="34" charset="-122"/>
          </a:endParaRPr>
        </a:p>
      </dsp:txBody>
      <dsp:txXfrm>
        <a:off x="89231" y="87793"/>
        <a:ext cx="2769524" cy="162285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5" Type="http://schemas.openxmlformats.org/officeDocument/2006/relationships/image" Target="../media/image80.wmf"/><Relationship Id="rId4" Type="http://schemas.openxmlformats.org/officeDocument/2006/relationships/image" Target="../media/image7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image" Target="../media/image29.wmf"/><Relationship Id="rId3" Type="http://schemas.openxmlformats.org/officeDocument/2006/relationships/image" Target="../media/image19.wmf"/><Relationship Id="rId7" Type="http://schemas.openxmlformats.org/officeDocument/2006/relationships/image" Target="../media/image23.wmf"/><Relationship Id="rId12" Type="http://schemas.openxmlformats.org/officeDocument/2006/relationships/image" Target="../media/image28.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11" Type="http://schemas.openxmlformats.org/officeDocument/2006/relationships/image" Target="../media/image27.wmf"/><Relationship Id="rId5" Type="http://schemas.openxmlformats.org/officeDocument/2006/relationships/image" Target="../media/image21.wmf"/><Relationship Id="rId10" Type="http://schemas.openxmlformats.org/officeDocument/2006/relationships/image" Target="../media/image26.wmf"/><Relationship Id="rId4" Type="http://schemas.openxmlformats.org/officeDocument/2006/relationships/image" Target="../media/image20.wmf"/><Relationship Id="rId9" Type="http://schemas.openxmlformats.org/officeDocument/2006/relationships/image" Target="../media/image25.wmf"/><Relationship Id="rId14" Type="http://schemas.openxmlformats.org/officeDocument/2006/relationships/image" Target="../media/image3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5" Type="http://schemas.openxmlformats.org/officeDocument/2006/relationships/image" Target="../media/image118.wmf"/><Relationship Id="rId4" Type="http://schemas.openxmlformats.org/officeDocument/2006/relationships/image" Target="../media/image117.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4.wmf"/><Relationship Id="rId5" Type="http://schemas.openxmlformats.org/officeDocument/2006/relationships/image" Target="../media/image122.wmf"/><Relationship Id="rId4"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28.wmf"/><Relationship Id="rId7" Type="http://schemas.openxmlformats.org/officeDocument/2006/relationships/image" Target="../media/image132.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5" Type="http://schemas.openxmlformats.org/officeDocument/2006/relationships/image" Target="../media/image120.wmf"/><Relationship Id="rId4" Type="http://schemas.openxmlformats.org/officeDocument/2006/relationships/image" Target="../media/image143.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 Id="rId5" Type="http://schemas.openxmlformats.org/officeDocument/2006/relationships/image" Target="../media/image148.wmf"/><Relationship Id="rId4" Type="http://schemas.openxmlformats.org/officeDocument/2006/relationships/image" Target="../media/image147.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60.wmf"/><Relationship Id="rId7" Type="http://schemas.openxmlformats.org/officeDocument/2006/relationships/image" Target="../media/image164.wmf"/><Relationship Id="rId2" Type="http://schemas.openxmlformats.org/officeDocument/2006/relationships/image" Target="../media/image159.wmf"/><Relationship Id="rId1" Type="http://schemas.openxmlformats.org/officeDocument/2006/relationships/image" Target="../media/image149.wmf"/><Relationship Id="rId6" Type="http://schemas.openxmlformats.org/officeDocument/2006/relationships/image" Target="../media/image163.wmf"/><Relationship Id="rId5" Type="http://schemas.openxmlformats.org/officeDocument/2006/relationships/image" Target="../media/image162.wmf"/><Relationship Id="rId4" Type="http://schemas.openxmlformats.org/officeDocument/2006/relationships/image" Target="../media/image16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4" Type="http://schemas.openxmlformats.org/officeDocument/2006/relationships/image" Target="../media/image170.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 Id="rId5" Type="http://schemas.openxmlformats.org/officeDocument/2006/relationships/image" Target="../media/image175.wmf"/><Relationship Id="rId4" Type="http://schemas.openxmlformats.org/officeDocument/2006/relationships/image" Target="../media/image174.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7.wmf"/><Relationship Id="rId1" Type="http://schemas.openxmlformats.org/officeDocument/2006/relationships/image" Target="../media/image176.wmf"/><Relationship Id="rId4" Type="http://schemas.openxmlformats.org/officeDocument/2006/relationships/image" Target="../media/image124.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 Id="rId6" Type="http://schemas.openxmlformats.org/officeDocument/2006/relationships/image" Target="../media/image183.wmf"/><Relationship Id="rId5" Type="http://schemas.openxmlformats.org/officeDocument/2006/relationships/image" Target="../media/image182.wmf"/><Relationship Id="rId4" Type="http://schemas.openxmlformats.org/officeDocument/2006/relationships/image" Target="../media/image181.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image" Target="../media/image186.wmf"/><Relationship Id="rId7" Type="http://schemas.openxmlformats.org/officeDocument/2006/relationships/image" Target="../media/image190.wmf"/><Relationship Id="rId2" Type="http://schemas.openxmlformats.org/officeDocument/2006/relationships/image" Target="../media/image185.wmf"/><Relationship Id="rId1" Type="http://schemas.openxmlformats.org/officeDocument/2006/relationships/image" Target="../media/image184.wmf"/><Relationship Id="rId6" Type="http://schemas.openxmlformats.org/officeDocument/2006/relationships/image" Target="../media/image189.wmf"/><Relationship Id="rId5" Type="http://schemas.openxmlformats.org/officeDocument/2006/relationships/image" Target="../media/image188.wmf"/><Relationship Id="rId4" Type="http://schemas.openxmlformats.org/officeDocument/2006/relationships/image" Target="../media/image187.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 Id="rId6" Type="http://schemas.openxmlformats.org/officeDocument/2006/relationships/image" Target="../media/image198.wmf"/><Relationship Id="rId5" Type="http://schemas.openxmlformats.org/officeDocument/2006/relationships/image" Target="../media/image197.wmf"/><Relationship Id="rId4" Type="http://schemas.openxmlformats.org/officeDocument/2006/relationships/image" Target="../media/image196.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201.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t" anchorCtr="0" compatLnSpc="1">
            <a:prstTxWarp prst="textNoShape">
              <a:avLst/>
            </a:prstTxWarp>
          </a:bodyPr>
          <a:lstStyle>
            <a:lvl1pPr>
              <a:spcBef>
                <a:spcPct val="0"/>
              </a:spcBef>
              <a:buClrTx/>
              <a:defRPr sz="1200">
                <a:solidFill>
                  <a:schemeClr val="tx1"/>
                </a:solidFill>
                <a:latin typeface="Times New Roman" pitchFamily="18" charset="0"/>
                <a:ea typeface="宋体" pitchFamily="2" charset="-122"/>
              </a:defRPr>
            </a:lvl1pPr>
          </a:lstStyle>
          <a:p>
            <a:pPr>
              <a:defRPr/>
            </a:pPr>
            <a:endParaRPr lang="zh-CN" altLang="en-US"/>
          </a:p>
        </p:txBody>
      </p:sp>
      <p:sp>
        <p:nvSpPr>
          <p:cNvPr id="34819" name="Rectangle 3"/>
          <p:cNvSpPr>
            <a:spLocks noGrp="1" noChangeArrowheads="1"/>
          </p:cNvSpPr>
          <p:nvPr>
            <p:ph type="dt" sz="quarter" idx="1"/>
          </p:nvPr>
        </p:nvSpPr>
        <p:spPr bwMode="auto">
          <a:xfrm>
            <a:off x="4024736" y="0"/>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t" anchorCtr="0" compatLnSpc="1">
            <a:prstTxWarp prst="textNoShape">
              <a:avLst/>
            </a:prstTxWarp>
          </a:bodyPr>
          <a:lstStyle>
            <a:lvl1pPr algn="r">
              <a:spcBef>
                <a:spcPct val="0"/>
              </a:spcBef>
              <a:buClrTx/>
              <a:defRPr sz="1200">
                <a:solidFill>
                  <a:schemeClr val="tx1"/>
                </a:solidFill>
                <a:latin typeface="Times New Roman" pitchFamily="18" charset="0"/>
                <a:ea typeface="宋体" pitchFamily="2" charset="-122"/>
              </a:defRPr>
            </a:lvl1pPr>
          </a:lstStyle>
          <a:p>
            <a:pPr>
              <a:defRPr/>
            </a:pPr>
            <a:endParaRPr lang="en-US" altLang="zh-CN"/>
          </a:p>
        </p:txBody>
      </p:sp>
      <p:sp>
        <p:nvSpPr>
          <p:cNvPr id="34820" name="Rectangle 4"/>
          <p:cNvSpPr>
            <a:spLocks noGrp="1" noChangeArrowheads="1"/>
          </p:cNvSpPr>
          <p:nvPr>
            <p:ph type="ftr" sz="quarter" idx="2"/>
          </p:nvPr>
        </p:nvSpPr>
        <p:spPr bwMode="auto">
          <a:xfrm>
            <a:off x="0" y="9722882"/>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b" anchorCtr="0" compatLnSpc="1">
            <a:prstTxWarp prst="textNoShape">
              <a:avLst/>
            </a:prstTxWarp>
          </a:bodyPr>
          <a:lstStyle>
            <a:lvl1pPr>
              <a:spcBef>
                <a:spcPct val="0"/>
              </a:spcBef>
              <a:buClrTx/>
              <a:defRPr sz="1200">
                <a:solidFill>
                  <a:schemeClr val="tx1"/>
                </a:solidFill>
                <a:latin typeface="Times New Roman" pitchFamily="18" charset="0"/>
                <a:ea typeface="宋体" pitchFamily="2" charset="-122"/>
              </a:defRPr>
            </a:lvl1pPr>
          </a:lstStyle>
          <a:p>
            <a:pPr>
              <a:defRPr/>
            </a:pPr>
            <a:endParaRPr lang="en-US" altLang="zh-CN"/>
          </a:p>
        </p:txBody>
      </p:sp>
      <p:sp>
        <p:nvSpPr>
          <p:cNvPr id="34821" name="Rectangle 5"/>
          <p:cNvSpPr>
            <a:spLocks noGrp="1" noChangeArrowheads="1"/>
          </p:cNvSpPr>
          <p:nvPr>
            <p:ph type="sldNum" sz="quarter" idx="3"/>
          </p:nvPr>
        </p:nvSpPr>
        <p:spPr bwMode="auto">
          <a:xfrm>
            <a:off x="4024736" y="9722882"/>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b" anchorCtr="0" compatLnSpc="1">
            <a:prstTxWarp prst="textNoShape">
              <a:avLst/>
            </a:prstTxWarp>
          </a:bodyPr>
          <a:lstStyle>
            <a:lvl1pPr algn="r">
              <a:spcBef>
                <a:spcPct val="0"/>
              </a:spcBef>
              <a:buClrTx/>
              <a:defRPr sz="1200">
                <a:solidFill>
                  <a:schemeClr val="tx1"/>
                </a:solidFill>
                <a:latin typeface="Times New Roman" pitchFamily="18" charset="0"/>
                <a:ea typeface="宋体" pitchFamily="2" charset="-122"/>
              </a:defRPr>
            </a:lvl1pPr>
          </a:lstStyle>
          <a:p>
            <a:pPr>
              <a:defRPr/>
            </a:pPr>
            <a:fld id="{A23CBC84-ECDA-4968-B14C-4728D48AB0E7}" type="slidenum">
              <a:rPr lang="zh-CN" altLang="en-US"/>
              <a:pPr>
                <a:defRPr/>
              </a:pPr>
              <a:t>‹#›</a:t>
            </a:fld>
            <a:endParaRPr lang="en-US" altLang="zh-CN"/>
          </a:p>
        </p:txBody>
      </p:sp>
    </p:spTree>
    <p:extLst>
      <p:ext uri="{BB962C8B-B14F-4D97-AF65-F5344CB8AC3E}">
        <p14:creationId xmlns:p14="http://schemas.microsoft.com/office/powerpoint/2010/main" val="6339567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t" anchorCtr="0" compatLnSpc="1">
            <a:prstTxWarp prst="textNoShape">
              <a:avLst/>
            </a:prstTxWarp>
          </a:bodyPr>
          <a:lstStyle>
            <a:lvl1pPr>
              <a:spcBef>
                <a:spcPct val="0"/>
              </a:spcBef>
              <a:buClrTx/>
              <a:defRPr kumimoji="0" sz="1200">
                <a:solidFill>
                  <a:schemeClr val="tx1"/>
                </a:solidFill>
                <a:latin typeface="Times New Roman" pitchFamily="18" charset="0"/>
                <a:ea typeface="宋体" pitchFamily="2" charset="-122"/>
              </a:defRPr>
            </a:lvl1pPr>
          </a:lstStyle>
          <a:p>
            <a:pPr>
              <a:defRPr/>
            </a:pPr>
            <a:endParaRPr lang="zh-CN" altLang="en-US"/>
          </a:p>
        </p:txBody>
      </p:sp>
      <p:sp>
        <p:nvSpPr>
          <p:cNvPr id="147459" name="Rectangle 3"/>
          <p:cNvSpPr>
            <a:spLocks noGrp="1" noRot="1" noChangeAspect="1" noChangeArrowheads="1"/>
          </p:cNvSpPr>
          <p:nvPr>
            <p:ph type="sldImg" idx="2"/>
          </p:nvPr>
        </p:nvSpPr>
        <p:spPr bwMode="auto">
          <a:xfrm>
            <a:off x="993775" y="768350"/>
            <a:ext cx="5114925" cy="3836988"/>
          </a:xfrm>
          <a:prstGeom prst="rect">
            <a:avLst/>
          </a:prstGeom>
          <a:noFill/>
          <a:ln w="9525">
            <a:solidFill>
              <a:srgbClr val="000000"/>
            </a:solidFill>
            <a:miter lim="800000"/>
            <a:headEnd/>
            <a:tailEnd/>
          </a:ln>
        </p:spPr>
      </p:sp>
      <p:sp>
        <p:nvSpPr>
          <p:cNvPr id="2052" name="Rectangle 4"/>
          <p:cNvSpPr>
            <a:spLocks noGrp="1" noChangeArrowheads="1"/>
          </p:cNvSpPr>
          <p:nvPr>
            <p:ph type="body" sz="quarter" idx="3"/>
          </p:nvPr>
        </p:nvSpPr>
        <p:spPr bwMode="auto">
          <a:xfrm>
            <a:off x="946997" y="4861442"/>
            <a:ext cx="5208482" cy="4605576"/>
          </a:xfrm>
          <a:prstGeom prst="rect">
            <a:avLst/>
          </a:prstGeom>
          <a:noFill/>
          <a:ln w="12700" cap="sq">
            <a:noFill/>
            <a:miter lim="800000"/>
            <a:headEnd type="none" w="sm" len="sm"/>
            <a:tailEnd type="none" w="sm" len="sm"/>
          </a:ln>
          <a:effectLst/>
        </p:spPr>
        <p:txBody>
          <a:bodyPr vert="horz" wrap="square" lIns="94330" tIns="47165" rIns="94330" bIns="47165"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3" name="Rectangle 5"/>
          <p:cNvSpPr>
            <a:spLocks noGrp="1" noChangeArrowheads="1"/>
          </p:cNvSpPr>
          <p:nvPr>
            <p:ph type="dt" idx="1"/>
          </p:nvPr>
        </p:nvSpPr>
        <p:spPr bwMode="auto">
          <a:xfrm>
            <a:off x="4024736" y="0"/>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t" anchorCtr="0" compatLnSpc="1">
            <a:prstTxWarp prst="textNoShape">
              <a:avLst/>
            </a:prstTxWarp>
          </a:bodyPr>
          <a:lstStyle>
            <a:lvl1pPr algn="r">
              <a:spcBef>
                <a:spcPct val="0"/>
              </a:spcBef>
              <a:buClrTx/>
              <a:defRPr kumimoji="0" sz="1200">
                <a:solidFill>
                  <a:schemeClr val="tx1"/>
                </a:solidFill>
                <a:latin typeface="Times New Roman" pitchFamily="18" charset="0"/>
                <a:ea typeface="宋体" pitchFamily="2" charset="-122"/>
              </a:defRPr>
            </a:lvl1pPr>
          </a:lstStyle>
          <a:p>
            <a:pPr>
              <a:defRPr/>
            </a:pPr>
            <a:endParaRPr lang="en-US" altLang="zh-CN"/>
          </a:p>
        </p:txBody>
      </p:sp>
      <p:sp>
        <p:nvSpPr>
          <p:cNvPr id="2054" name="Rectangle 6"/>
          <p:cNvSpPr>
            <a:spLocks noGrp="1" noChangeArrowheads="1"/>
          </p:cNvSpPr>
          <p:nvPr>
            <p:ph type="ftr" sz="quarter" idx="4"/>
          </p:nvPr>
        </p:nvSpPr>
        <p:spPr bwMode="auto">
          <a:xfrm>
            <a:off x="0" y="9722882"/>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b" anchorCtr="0" compatLnSpc="1">
            <a:prstTxWarp prst="textNoShape">
              <a:avLst/>
            </a:prstTxWarp>
          </a:bodyPr>
          <a:lstStyle>
            <a:lvl1pPr>
              <a:spcBef>
                <a:spcPct val="0"/>
              </a:spcBef>
              <a:buClrTx/>
              <a:defRPr kumimoji="0" sz="1200">
                <a:solidFill>
                  <a:schemeClr val="tx1"/>
                </a:solidFill>
                <a:latin typeface="Times New Roman" pitchFamily="18" charset="0"/>
                <a:ea typeface="宋体" pitchFamily="2" charset="-122"/>
              </a:defRPr>
            </a:lvl1pPr>
          </a:lstStyle>
          <a:p>
            <a:pPr>
              <a:defRPr/>
            </a:pPr>
            <a:endParaRPr lang="en-US" altLang="zh-CN"/>
          </a:p>
        </p:txBody>
      </p:sp>
      <p:sp>
        <p:nvSpPr>
          <p:cNvPr id="2055" name="Rectangle 7"/>
          <p:cNvSpPr>
            <a:spLocks noGrp="1" noChangeArrowheads="1"/>
          </p:cNvSpPr>
          <p:nvPr>
            <p:ph type="sldNum" sz="quarter" idx="5"/>
          </p:nvPr>
        </p:nvSpPr>
        <p:spPr bwMode="auto">
          <a:xfrm>
            <a:off x="4024736" y="9722882"/>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b" anchorCtr="0" compatLnSpc="1">
            <a:prstTxWarp prst="textNoShape">
              <a:avLst/>
            </a:prstTxWarp>
          </a:bodyPr>
          <a:lstStyle>
            <a:lvl1pPr algn="r">
              <a:spcBef>
                <a:spcPct val="0"/>
              </a:spcBef>
              <a:buClrTx/>
              <a:defRPr kumimoji="0" sz="1200">
                <a:solidFill>
                  <a:schemeClr val="tx1"/>
                </a:solidFill>
                <a:latin typeface="Times New Roman" pitchFamily="18" charset="0"/>
                <a:ea typeface="宋体" pitchFamily="2" charset="-122"/>
              </a:defRPr>
            </a:lvl1pPr>
          </a:lstStyle>
          <a:p>
            <a:pPr>
              <a:defRPr/>
            </a:pPr>
            <a:fld id="{F72D0576-D478-4EFB-BF52-21AD95A1207F}" type="slidenum">
              <a:rPr lang="zh-CN" altLang="en-US"/>
              <a:pPr>
                <a:defRPr/>
              </a:pPr>
              <a:t>‹#›</a:t>
            </a:fld>
            <a:endParaRPr lang="en-US" altLang="zh-CN"/>
          </a:p>
        </p:txBody>
      </p:sp>
    </p:spTree>
    <p:extLst>
      <p:ext uri="{BB962C8B-B14F-4D97-AF65-F5344CB8AC3E}">
        <p14:creationId xmlns:p14="http://schemas.microsoft.com/office/powerpoint/2010/main" val="17673617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4930242F-7DE2-4A04-B3FB-4D882CEDCFCE}" type="slidenum">
              <a:rPr lang="zh-CN" altLang="en-US" smtClean="0"/>
              <a:pPr/>
              <a:t>1</a:t>
            </a:fld>
            <a:endParaRPr lang="en-US" altLang="zh-CN"/>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w="9525"/>
        </p:spPr>
        <p:txBody>
          <a:bodyPr/>
          <a:lstStyle/>
          <a:p>
            <a:pPr eaLnBrk="1" hangingPunct="1"/>
            <a:endParaRPr lang="zh-CN" altLang="en-US" dirty="0">
              <a:solidFill>
                <a:srgbClr val="FF0000"/>
              </a:solidFill>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26</a:t>
            </a:fld>
            <a:endParaRPr lang="en-US" altLang="zh-CN"/>
          </a:p>
        </p:txBody>
      </p:sp>
    </p:spTree>
    <p:extLst>
      <p:ext uri="{BB962C8B-B14F-4D97-AF65-F5344CB8AC3E}">
        <p14:creationId xmlns:p14="http://schemas.microsoft.com/office/powerpoint/2010/main" val="2591684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27</a:t>
            </a:fld>
            <a:endParaRPr lang="en-US" altLang="zh-CN"/>
          </a:p>
        </p:txBody>
      </p:sp>
    </p:spTree>
    <p:extLst>
      <p:ext uri="{BB962C8B-B14F-4D97-AF65-F5344CB8AC3E}">
        <p14:creationId xmlns:p14="http://schemas.microsoft.com/office/powerpoint/2010/main" val="3759308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30</a:t>
            </a:fld>
            <a:endParaRPr lang="en-US" altLang="zh-CN"/>
          </a:p>
        </p:txBody>
      </p:sp>
    </p:spTree>
    <p:extLst>
      <p:ext uri="{BB962C8B-B14F-4D97-AF65-F5344CB8AC3E}">
        <p14:creationId xmlns:p14="http://schemas.microsoft.com/office/powerpoint/2010/main" val="1488608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31</a:t>
            </a:fld>
            <a:endParaRPr lang="en-US" altLang="zh-CN"/>
          </a:p>
        </p:txBody>
      </p:sp>
    </p:spTree>
    <p:extLst>
      <p:ext uri="{BB962C8B-B14F-4D97-AF65-F5344CB8AC3E}">
        <p14:creationId xmlns:p14="http://schemas.microsoft.com/office/powerpoint/2010/main" val="2564273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32</a:t>
            </a:fld>
            <a:endParaRPr lang="en-US" altLang="zh-CN"/>
          </a:p>
        </p:txBody>
      </p:sp>
    </p:spTree>
    <p:extLst>
      <p:ext uri="{BB962C8B-B14F-4D97-AF65-F5344CB8AC3E}">
        <p14:creationId xmlns:p14="http://schemas.microsoft.com/office/powerpoint/2010/main" val="218919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35</a:t>
            </a:fld>
            <a:endParaRPr lang="en-US" altLang="zh-CN"/>
          </a:p>
        </p:txBody>
      </p:sp>
    </p:spTree>
    <p:extLst>
      <p:ext uri="{BB962C8B-B14F-4D97-AF65-F5344CB8AC3E}">
        <p14:creationId xmlns:p14="http://schemas.microsoft.com/office/powerpoint/2010/main" val="3408600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36</a:t>
            </a:fld>
            <a:endParaRPr lang="en-US" altLang="zh-CN"/>
          </a:p>
        </p:txBody>
      </p:sp>
    </p:spTree>
    <p:extLst>
      <p:ext uri="{BB962C8B-B14F-4D97-AF65-F5344CB8AC3E}">
        <p14:creationId xmlns:p14="http://schemas.microsoft.com/office/powerpoint/2010/main" val="883598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6F8BD4B7-83FB-4D19-B9F7-CB1ECB57C9B3}" type="slidenum">
              <a:rPr lang="zh-CN" altLang="en-US" smtClean="0"/>
              <a:pPr/>
              <a:t>37</a:t>
            </a:fld>
            <a:endParaRPr lang="en-US" altLang="zh-CN"/>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E284DAE7-F05D-479E-83FE-109EEDAAE0BF}" type="slidenum">
              <a:rPr lang="zh-CN" altLang="en-US" smtClean="0"/>
              <a:pPr/>
              <a:t>38</a:t>
            </a:fld>
            <a:endParaRPr lang="en-US" altLang="zh-CN"/>
          </a:p>
        </p:txBody>
      </p:sp>
      <p:sp>
        <p:nvSpPr>
          <p:cNvPr id="151555" name="Rectangle 2050"/>
          <p:cNvSpPr>
            <a:spLocks noGrp="1" noRot="1" noChangeAspect="1" noChangeArrowheads="1" noTextEdit="1"/>
          </p:cNvSpPr>
          <p:nvPr>
            <p:ph type="sldImg"/>
          </p:nvPr>
        </p:nvSpPr>
        <p:spPr>
          <a:ln/>
        </p:spPr>
      </p:sp>
      <p:sp>
        <p:nvSpPr>
          <p:cNvPr id="151556" name="Rectangle 2051"/>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72FC9C07-45BF-45A7-A69F-EDA13DBDD211}" type="slidenum">
              <a:rPr lang="zh-CN" altLang="en-US" smtClean="0"/>
              <a:pPr/>
              <a:t>39</a:t>
            </a:fld>
            <a:endParaRPr lang="en-US" altLang="zh-CN"/>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2</a:t>
            </a:fld>
            <a:endParaRPr lang="en-US" altLang="zh-CN"/>
          </a:p>
        </p:txBody>
      </p:sp>
    </p:spTree>
    <p:extLst>
      <p:ext uri="{BB962C8B-B14F-4D97-AF65-F5344CB8AC3E}">
        <p14:creationId xmlns:p14="http://schemas.microsoft.com/office/powerpoint/2010/main" val="3253639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40</a:t>
            </a:fld>
            <a:endParaRPr lang="en-US" altLang="zh-CN"/>
          </a:p>
        </p:txBody>
      </p:sp>
    </p:spTree>
    <p:extLst>
      <p:ext uri="{BB962C8B-B14F-4D97-AF65-F5344CB8AC3E}">
        <p14:creationId xmlns:p14="http://schemas.microsoft.com/office/powerpoint/2010/main" val="3561266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42</a:t>
            </a:fld>
            <a:endParaRPr lang="en-US" altLang="zh-CN"/>
          </a:p>
        </p:txBody>
      </p:sp>
    </p:spTree>
    <p:extLst>
      <p:ext uri="{BB962C8B-B14F-4D97-AF65-F5344CB8AC3E}">
        <p14:creationId xmlns:p14="http://schemas.microsoft.com/office/powerpoint/2010/main" val="3848165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43</a:t>
            </a:fld>
            <a:endParaRPr lang="en-US" altLang="zh-CN"/>
          </a:p>
        </p:txBody>
      </p:sp>
    </p:spTree>
    <p:extLst>
      <p:ext uri="{BB962C8B-B14F-4D97-AF65-F5344CB8AC3E}">
        <p14:creationId xmlns:p14="http://schemas.microsoft.com/office/powerpoint/2010/main" val="114440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78AAE450-5916-48A9-8E84-8538E7F2A66A}" type="slidenum">
              <a:rPr lang="zh-CN" altLang="en-US" smtClean="0"/>
              <a:pPr/>
              <a:t>55</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w="9525"/>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56</a:t>
            </a:fld>
            <a:endParaRPr lang="en-US" altLang="zh-CN"/>
          </a:p>
        </p:txBody>
      </p:sp>
    </p:spTree>
    <p:extLst>
      <p:ext uri="{BB962C8B-B14F-4D97-AF65-F5344CB8AC3E}">
        <p14:creationId xmlns:p14="http://schemas.microsoft.com/office/powerpoint/2010/main" val="697617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57</a:t>
            </a:fld>
            <a:endParaRPr lang="en-US" altLang="zh-CN"/>
          </a:p>
        </p:txBody>
      </p:sp>
    </p:spTree>
    <p:extLst>
      <p:ext uri="{BB962C8B-B14F-4D97-AF65-F5344CB8AC3E}">
        <p14:creationId xmlns:p14="http://schemas.microsoft.com/office/powerpoint/2010/main" val="2795898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63</a:t>
            </a:fld>
            <a:endParaRPr lang="en-US" altLang="zh-CN"/>
          </a:p>
        </p:txBody>
      </p:sp>
    </p:spTree>
    <p:extLst>
      <p:ext uri="{BB962C8B-B14F-4D97-AF65-F5344CB8AC3E}">
        <p14:creationId xmlns:p14="http://schemas.microsoft.com/office/powerpoint/2010/main" val="249094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65</a:t>
            </a:fld>
            <a:endParaRPr lang="en-US" altLang="zh-CN"/>
          </a:p>
        </p:txBody>
      </p:sp>
    </p:spTree>
    <p:extLst>
      <p:ext uri="{BB962C8B-B14F-4D97-AF65-F5344CB8AC3E}">
        <p14:creationId xmlns:p14="http://schemas.microsoft.com/office/powerpoint/2010/main" val="800913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66</a:t>
            </a:fld>
            <a:endParaRPr lang="en-US" altLang="zh-CN"/>
          </a:p>
        </p:txBody>
      </p:sp>
    </p:spTree>
    <p:extLst>
      <p:ext uri="{BB962C8B-B14F-4D97-AF65-F5344CB8AC3E}">
        <p14:creationId xmlns:p14="http://schemas.microsoft.com/office/powerpoint/2010/main" val="3474242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7CBB03A5-5409-4B55-AFB7-DBA3E4809E13}" type="slidenum">
              <a:rPr lang="zh-CN" altLang="en-US" smtClean="0"/>
              <a:pPr/>
              <a:t>72</a:t>
            </a:fld>
            <a:endParaRPr lang="en-US" altLang="zh-CN"/>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w="9525"/>
        </p:spPr>
        <p:txBody>
          <a:bodyPr/>
          <a:lstStyle/>
          <a:p>
            <a:pPr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3</a:t>
            </a:fld>
            <a:endParaRPr lang="en-US" altLang="zh-CN"/>
          </a:p>
        </p:txBody>
      </p:sp>
    </p:spTree>
    <p:extLst>
      <p:ext uri="{BB962C8B-B14F-4D97-AF65-F5344CB8AC3E}">
        <p14:creationId xmlns:p14="http://schemas.microsoft.com/office/powerpoint/2010/main" val="1995366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58F8DC08-6F44-4047-89BB-2FC1D64A0A92}" type="slidenum">
              <a:rPr lang="zh-CN" altLang="en-US" smtClean="0"/>
              <a:pPr/>
              <a:t>73</a:t>
            </a:fld>
            <a:endParaRPr lang="en-US" altLang="zh-CN"/>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w="9525"/>
        </p:spPr>
        <p:txBody>
          <a:bodyPr/>
          <a:lstStyle/>
          <a:p>
            <a:pPr eaLnBrk="1" hangingPunct="1"/>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74</a:t>
            </a:fld>
            <a:endParaRPr lang="en-US" altLang="zh-CN"/>
          </a:p>
        </p:txBody>
      </p:sp>
    </p:spTree>
    <p:extLst>
      <p:ext uri="{BB962C8B-B14F-4D97-AF65-F5344CB8AC3E}">
        <p14:creationId xmlns:p14="http://schemas.microsoft.com/office/powerpoint/2010/main" val="651223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75</a:t>
            </a:fld>
            <a:endParaRPr lang="en-US" altLang="zh-CN"/>
          </a:p>
        </p:txBody>
      </p:sp>
    </p:spTree>
    <p:extLst>
      <p:ext uri="{BB962C8B-B14F-4D97-AF65-F5344CB8AC3E}">
        <p14:creationId xmlns:p14="http://schemas.microsoft.com/office/powerpoint/2010/main" val="3099200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76</a:t>
            </a:fld>
            <a:endParaRPr lang="en-US" altLang="zh-CN"/>
          </a:p>
        </p:txBody>
      </p:sp>
    </p:spTree>
    <p:extLst>
      <p:ext uri="{BB962C8B-B14F-4D97-AF65-F5344CB8AC3E}">
        <p14:creationId xmlns:p14="http://schemas.microsoft.com/office/powerpoint/2010/main" val="912030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3E63FB24-436E-4E48-BE0E-98AA255FB9B9}" type="slidenum">
              <a:rPr lang="zh-CN" altLang="en-US" smtClean="0"/>
              <a:pPr/>
              <a:t>77</a:t>
            </a:fld>
            <a:endParaRPr lang="en-US" altLang="zh-CN"/>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79</a:t>
            </a:fld>
            <a:endParaRPr lang="en-US" altLang="zh-CN"/>
          </a:p>
        </p:txBody>
      </p:sp>
    </p:spTree>
    <p:extLst>
      <p:ext uri="{BB962C8B-B14F-4D97-AF65-F5344CB8AC3E}">
        <p14:creationId xmlns:p14="http://schemas.microsoft.com/office/powerpoint/2010/main" val="3391098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23E1ACC0-7A8C-45C5-A1F1-0DB42B0025FA}" type="slidenum">
              <a:rPr lang="zh-CN" altLang="en-US" smtClean="0"/>
              <a:pPr/>
              <a:t>80</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w="9525"/>
        </p:spPr>
        <p:txBody>
          <a:bodyPr/>
          <a:lstStyle/>
          <a:p>
            <a:pPr eaLnBrk="1" hangingPunct="1"/>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81</a:t>
            </a:fld>
            <a:endParaRPr lang="en-US" altLang="zh-CN"/>
          </a:p>
        </p:txBody>
      </p:sp>
    </p:spTree>
    <p:extLst>
      <p:ext uri="{BB962C8B-B14F-4D97-AF65-F5344CB8AC3E}">
        <p14:creationId xmlns:p14="http://schemas.microsoft.com/office/powerpoint/2010/main" val="3795399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725ADB87-C56D-4BB3-9B11-16C72ACFF9F9}" type="slidenum">
              <a:rPr lang="zh-CN" altLang="en-US" smtClean="0"/>
              <a:pPr/>
              <a:t>84</a:t>
            </a:fld>
            <a:endParaRPr lang="en-US" altLang="zh-CN"/>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5426ADF0-D046-4D30-8E20-75842E6FCBB1}" type="slidenum">
              <a:rPr lang="zh-CN" altLang="en-US" smtClean="0"/>
              <a:pPr/>
              <a:t>86</a:t>
            </a:fld>
            <a:endParaRPr lang="en-US" altLang="zh-CN"/>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5</a:t>
            </a:fld>
            <a:endParaRPr lang="en-US" altLang="zh-CN"/>
          </a:p>
        </p:txBody>
      </p:sp>
    </p:spTree>
    <p:extLst>
      <p:ext uri="{BB962C8B-B14F-4D97-AF65-F5344CB8AC3E}">
        <p14:creationId xmlns:p14="http://schemas.microsoft.com/office/powerpoint/2010/main" val="2116246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A6B1BB06-301C-4547-AE02-7B7EFBD08708}" type="slidenum">
              <a:rPr lang="zh-CN" altLang="en-US" smtClean="0"/>
              <a:pPr/>
              <a:t>87</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9AFB002A-5EB5-466E-80F9-E2E6492413BE}" type="slidenum">
              <a:rPr lang="zh-CN" altLang="en-US" smtClean="0"/>
              <a:pPr/>
              <a:t>88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w="9525"/>
        </p:spPr>
        <p:txBody>
          <a:bodyPr/>
          <a:lstStyle/>
          <a:p>
            <a:pPr eaLnBrk="1" hangingPunct="1"/>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15B51B87-29FD-433F-A24B-9AE74BAFE978}" type="slidenum">
              <a:rPr lang="zh-CN" altLang="en-US" smtClean="0"/>
              <a:pPr/>
              <a:t>89</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w="9525"/>
        </p:spPr>
        <p:txBody>
          <a:bodyPr/>
          <a:lstStyle/>
          <a:p>
            <a:pPr eaLnBrk="1" hangingPunct="1"/>
            <a:endParaRPr lang="zh-CN" altLang="en-US" sz="11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BD54582B-690C-4CCD-A2EE-601C91B1C9E0}" type="slidenum">
              <a:rPr lang="zh-CN" altLang="en-US" smtClean="0"/>
              <a:pPr/>
              <a:t>90</a:t>
            </a:fld>
            <a:endParaRPr lang="en-US" altLang="zh-CN"/>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91</a:t>
            </a:fld>
            <a:endParaRPr lang="en-US" altLang="zh-CN"/>
          </a:p>
        </p:txBody>
      </p:sp>
    </p:spTree>
    <p:extLst>
      <p:ext uri="{BB962C8B-B14F-4D97-AF65-F5344CB8AC3E}">
        <p14:creationId xmlns:p14="http://schemas.microsoft.com/office/powerpoint/2010/main" val="3639405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92</a:t>
            </a:fld>
            <a:endParaRPr lang="en-US" altLang="zh-CN"/>
          </a:p>
        </p:txBody>
      </p:sp>
    </p:spTree>
    <p:extLst>
      <p:ext uri="{BB962C8B-B14F-4D97-AF65-F5344CB8AC3E}">
        <p14:creationId xmlns:p14="http://schemas.microsoft.com/office/powerpoint/2010/main" val="1553563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95</a:t>
            </a:fld>
            <a:endParaRPr lang="en-US" altLang="zh-CN"/>
          </a:p>
        </p:txBody>
      </p:sp>
    </p:spTree>
    <p:extLst>
      <p:ext uri="{BB962C8B-B14F-4D97-AF65-F5344CB8AC3E}">
        <p14:creationId xmlns:p14="http://schemas.microsoft.com/office/powerpoint/2010/main" val="2709965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97</a:t>
            </a:fld>
            <a:endParaRPr lang="en-US" altLang="zh-CN"/>
          </a:p>
        </p:txBody>
      </p:sp>
    </p:spTree>
    <p:extLst>
      <p:ext uri="{BB962C8B-B14F-4D97-AF65-F5344CB8AC3E}">
        <p14:creationId xmlns:p14="http://schemas.microsoft.com/office/powerpoint/2010/main" val="3739783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B195ADF5-EF37-4064-99A5-4E70340BABCF}" type="slidenum">
              <a:rPr lang="zh-CN" altLang="en-US" smtClean="0"/>
              <a:pPr/>
              <a:t>101</a:t>
            </a:fld>
            <a:endParaRPr lang="en-US" altLang="zh-CN"/>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79C27B78-ED9F-4441-A79E-D0201136091D}" type="slidenum">
              <a:rPr lang="zh-CN" altLang="en-US" smtClean="0"/>
              <a:pPr/>
              <a:t>103</a:t>
            </a:fld>
            <a:endParaRPr lang="en-US" altLang="zh-CN"/>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10</a:t>
            </a:fld>
            <a:endParaRPr lang="en-US" altLang="zh-CN"/>
          </a:p>
        </p:txBody>
      </p:sp>
    </p:spTree>
    <p:extLst>
      <p:ext uri="{BB962C8B-B14F-4D97-AF65-F5344CB8AC3E}">
        <p14:creationId xmlns:p14="http://schemas.microsoft.com/office/powerpoint/2010/main" val="3974964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105</a:t>
            </a:fld>
            <a:endParaRPr lang="en-US" altLang="zh-CN"/>
          </a:p>
        </p:txBody>
      </p:sp>
    </p:spTree>
    <p:extLst>
      <p:ext uri="{BB962C8B-B14F-4D97-AF65-F5344CB8AC3E}">
        <p14:creationId xmlns:p14="http://schemas.microsoft.com/office/powerpoint/2010/main" val="1567264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108</a:t>
            </a:fld>
            <a:endParaRPr lang="en-US" altLang="zh-CN"/>
          </a:p>
        </p:txBody>
      </p:sp>
    </p:spTree>
    <p:extLst>
      <p:ext uri="{BB962C8B-B14F-4D97-AF65-F5344CB8AC3E}">
        <p14:creationId xmlns:p14="http://schemas.microsoft.com/office/powerpoint/2010/main" val="2242878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DDEB9D2E-E5E8-4963-830C-4912D32FF248}" type="slidenum">
              <a:rPr lang="zh-CN" altLang="en-US" smtClean="0"/>
              <a:pPr/>
              <a:t>109</a:t>
            </a:fld>
            <a:endParaRPr lang="en-US" altLang="zh-CN"/>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110</a:t>
            </a:fld>
            <a:endParaRPr lang="en-US" altLang="zh-CN"/>
          </a:p>
        </p:txBody>
      </p:sp>
    </p:spTree>
    <p:extLst>
      <p:ext uri="{BB962C8B-B14F-4D97-AF65-F5344CB8AC3E}">
        <p14:creationId xmlns:p14="http://schemas.microsoft.com/office/powerpoint/2010/main" val="3546263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111</a:t>
            </a:fld>
            <a:endParaRPr lang="en-US" altLang="zh-CN"/>
          </a:p>
        </p:txBody>
      </p:sp>
    </p:spTree>
    <p:extLst>
      <p:ext uri="{BB962C8B-B14F-4D97-AF65-F5344CB8AC3E}">
        <p14:creationId xmlns:p14="http://schemas.microsoft.com/office/powerpoint/2010/main" val="2168300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508C61F2-7280-48A0-BE8F-6F897906B75A}" type="slidenum">
              <a:rPr lang="zh-CN" altLang="en-US" smtClean="0"/>
              <a:pPr/>
              <a:t>114</a:t>
            </a:fld>
            <a:endParaRPr lang="en-US" altLang="zh-CN"/>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w="9525"/>
        </p:spPr>
        <p:txBody>
          <a:bodyPr/>
          <a:lstStyle/>
          <a:p>
            <a:pPr eaLnBrk="1" hangingPunct="1"/>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23D5F288-0F9D-4F36-8762-7D0B929C9D8B}" type="slidenum">
              <a:rPr lang="zh-CN" altLang="en-US" smtClean="0"/>
              <a:pPr/>
              <a:t>115</a:t>
            </a:fld>
            <a:endParaRPr lang="en-US" altLang="zh-CN"/>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w="9525"/>
        </p:spPr>
        <p:txBody>
          <a:bodyPr/>
          <a:lstStyle/>
          <a:p>
            <a:pPr eaLnBrk="1" hangingPunct="1"/>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ECC4A04F-8C78-4524-A982-63EDDF8F3E13}" type="slidenum">
              <a:rPr lang="zh-CN" altLang="en-US" smtClean="0"/>
              <a:pPr/>
              <a:t>116</a:t>
            </a:fld>
            <a:endParaRPr lang="en-US"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08E896CB-DBD6-4B1A-94B9-777AF3750002}" type="slidenum">
              <a:rPr lang="zh-CN" altLang="en-US" smtClean="0"/>
              <a:pPr/>
              <a:t>117</a:t>
            </a:fld>
            <a:endParaRPr lang="en-US" altLang="zh-CN"/>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119</a:t>
            </a:fld>
            <a:endParaRPr lang="en-US" altLang="zh-CN"/>
          </a:p>
        </p:txBody>
      </p:sp>
    </p:spTree>
    <p:extLst>
      <p:ext uri="{BB962C8B-B14F-4D97-AF65-F5344CB8AC3E}">
        <p14:creationId xmlns:p14="http://schemas.microsoft.com/office/powerpoint/2010/main" val="2444880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15</a:t>
            </a:fld>
            <a:endParaRPr lang="en-US" altLang="zh-CN"/>
          </a:p>
        </p:txBody>
      </p:sp>
    </p:spTree>
    <p:extLst>
      <p:ext uri="{BB962C8B-B14F-4D97-AF65-F5344CB8AC3E}">
        <p14:creationId xmlns:p14="http://schemas.microsoft.com/office/powerpoint/2010/main" val="568332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68D3671F-A5B5-4D3A-B6BA-5DA32DD58712}" type="slidenum">
              <a:rPr lang="zh-CN" altLang="en-US" smtClean="0"/>
              <a:pPr/>
              <a:t>120</a:t>
            </a:fld>
            <a:endParaRPr lang="en-US" altLang="zh-CN"/>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5155127A-5532-42C2-8169-4C9A353FFD8D}" type="slidenum">
              <a:rPr lang="zh-CN" altLang="en-US" smtClean="0"/>
              <a:pPr/>
              <a:t>121</a:t>
            </a:fld>
            <a:endParaRPr lang="en-US" altLang="zh-CN"/>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33EB7EE9-2954-4A42-B4CC-7148CCF58882}" type="slidenum">
              <a:rPr lang="zh-CN" altLang="en-US" smtClean="0"/>
              <a:pPr/>
              <a:t>123</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F8B4F550-5C9B-4426-B9E0-19D446874442}" type="slidenum">
              <a:rPr lang="zh-CN" altLang="en-US" smtClean="0"/>
              <a:pPr/>
              <a:t>124</a:t>
            </a:fld>
            <a:endParaRPr lang="en-US" altLang="zh-CN"/>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w="9525"/>
        </p:spPr>
        <p:txBody>
          <a:bodyPr/>
          <a:lstStyle/>
          <a:p>
            <a:pPr eaLnBrk="1" hangingPunct="1"/>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129</a:t>
            </a:fld>
            <a:endParaRPr lang="en-US" altLang="zh-CN"/>
          </a:p>
        </p:txBody>
      </p:sp>
    </p:spTree>
    <p:extLst>
      <p:ext uri="{BB962C8B-B14F-4D97-AF65-F5344CB8AC3E}">
        <p14:creationId xmlns:p14="http://schemas.microsoft.com/office/powerpoint/2010/main" val="207650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135</a:t>
            </a:fld>
            <a:endParaRPr lang="en-US" altLang="zh-CN"/>
          </a:p>
        </p:txBody>
      </p:sp>
    </p:spTree>
    <p:extLst>
      <p:ext uri="{BB962C8B-B14F-4D97-AF65-F5344CB8AC3E}">
        <p14:creationId xmlns:p14="http://schemas.microsoft.com/office/powerpoint/2010/main" val="26462462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136</a:t>
            </a:fld>
            <a:endParaRPr lang="en-US" altLang="zh-CN"/>
          </a:p>
        </p:txBody>
      </p:sp>
    </p:spTree>
    <p:extLst>
      <p:ext uri="{BB962C8B-B14F-4D97-AF65-F5344CB8AC3E}">
        <p14:creationId xmlns:p14="http://schemas.microsoft.com/office/powerpoint/2010/main" val="19951205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139</a:t>
            </a:fld>
            <a:endParaRPr lang="en-US" altLang="zh-CN"/>
          </a:p>
        </p:txBody>
      </p:sp>
    </p:spTree>
    <p:extLst>
      <p:ext uri="{BB962C8B-B14F-4D97-AF65-F5344CB8AC3E}">
        <p14:creationId xmlns:p14="http://schemas.microsoft.com/office/powerpoint/2010/main" val="147259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16</a:t>
            </a:fld>
            <a:endParaRPr lang="en-US" altLang="zh-CN"/>
          </a:p>
        </p:txBody>
      </p:sp>
    </p:spTree>
    <p:extLst>
      <p:ext uri="{BB962C8B-B14F-4D97-AF65-F5344CB8AC3E}">
        <p14:creationId xmlns:p14="http://schemas.microsoft.com/office/powerpoint/2010/main" val="184001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2D0576-D478-4EFB-BF52-21AD95A1207F}" type="slidenum">
              <a:rPr lang="zh-CN" altLang="en-US" smtClean="0"/>
              <a:pPr>
                <a:defRPr/>
              </a:pPr>
              <a:t>21</a:t>
            </a:fld>
            <a:endParaRPr lang="en-US" altLang="zh-CN"/>
          </a:p>
        </p:txBody>
      </p:sp>
    </p:spTree>
    <p:extLst>
      <p:ext uri="{BB962C8B-B14F-4D97-AF65-F5344CB8AC3E}">
        <p14:creationId xmlns:p14="http://schemas.microsoft.com/office/powerpoint/2010/main" val="2045318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ln w="9525"/>
        </p:spPr>
        <p:txBody>
          <a:bodyPr/>
          <a:lstStyle/>
          <a:p>
            <a:endParaRPr lang="zh-CN" altLang="en-US" dirty="0"/>
          </a:p>
        </p:txBody>
      </p:sp>
      <p:sp>
        <p:nvSpPr>
          <p:cNvPr id="149508" name="灯片编号占位符 3"/>
          <p:cNvSpPr>
            <a:spLocks noGrp="1"/>
          </p:cNvSpPr>
          <p:nvPr>
            <p:ph type="sldNum" sz="quarter" idx="5"/>
          </p:nvPr>
        </p:nvSpPr>
        <p:spPr>
          <a:noFill/>
        </p:spPr>
        <p:txBody>
          <a:bodyPr/>
          <a:lstStyle/>
          <a:p>
            <a:fld id="{698ADDC9-EEB5-4E3E-ADDF-254B08E317BB}" type="slidenum">
              <a:rPr lang="zh-CN" altLang="en-US" smtClean="0"/>
              <a:pPr/>
              <a:t>24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304800"/>
            <a:ext cx="6346825" cy="747713"/>
          </a:xfrm>
        </p:spPr>
        <p:txBody>
          <a:bodyPr/>
          <a:lstStyle>
            <a:lvl1pPr>
              <a:defRPr sz="3200"/>
            </a:lvl1pPr>
          </a:lstStyle>
          <a:p>
            <a:r>
              <a:rPr lang="zh-CN" altLang="en-US"/>
              <a:t>单击此处编辑母版标题样式</a:t>
            </a:r>
            <a:endParaRPr lang="zh-CN" altLang="en-US" dirty="0"/>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763" y="290736"/>
            <a:ext cx="6727477" cy="762000"/>
          </a:xfrm>
          <a:prstGeom prst="rect">
            <a:avLst/>
          </a:prstGeom>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614363" y="1050478"/>
            <a:ext cx="8134350" cy="25225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14363" y="3589338"/>
            <a:ext cx="8134350" cy="25241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标题和文本在内容之上">
    <p:spTree>
      <p:nvGrpSpPr>
        <p:cNvPr id="1" name=""/>
        <p:cNvGrpSpPr/>
        <p:nvPr/>
      </p:nvGrpSpPr>
      <p:grpSpPr>
        <a:xfrm>
          <a:off x="0" y="0"/>
          <a:ext cx="0" cy="0"/>
          <a:chOff x="0" y="0"/>
          <a:chExt cx="0" cy="0"/>
        </a:xfrm>
      </p:grpSpPr>
      <p:sp>
        <p:nvSpPr>
          <p:cNvPr id="5" name="Rectangle 33"/>
          <p:cNvSpPr>
            <a:spLocks noChangeArrowheads="1"/>
          </p:cNvSpPr>
          <p:nvPr userDrawn="1"/>
        </p:nvSpPr>
        <p:spPr bwMode="auto">
          <a:xfrm>
            <a:off x="0" y="320675"/>
            <a:ext cx="6858000" cy="731838"/>
          </a:xfrm>
          <a:prstGeom prst="rect">
            <a:avLst/>
          </a:prstGeom>
          <a:solidFill>
            <a:schemeClr val="tx1"/>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 name="Rectangle 34"/>
          <p:cNvSpPr>
            <a:spLocks noChangeArrowheads="1"/>
          </p:cNvSpPr>
          <p:nvPr userDrawn="1"/>
        </p:nvSpPr>
        <p:spPr bwMode="gray">
          <a:xfrm>
            <a:off x="0" y="0"/>
            <a:ext cx="9144000" cy="385763"/>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 name="Group 35"/>
          <p:cNvGrpSpPr>
            <a:grpSpLocks/>
          </p:cNvGrpSpPr>
          <p:nvPr userDrawn="1"/>
        </p:nvGrpSpPr>
        <p:grpSpPr bwMode="auto">
          <a:xfrm>
            <a:off x="0" y="152400"/>
            <a:ext cx="6629400" cy="152400"/>
            <a:chOff x="144" y="384"/>
            <a:chExt cx="3888" cy="144"/>
          </a:xfrm>
        </p:grpSpPr>
        <p:grpSp>
          <p:nvGrpSpPr>
            <p:cNvPr id="8" name="Group 36"/>
            <p:cNvGrpSpPr>
              <a:grpSpLocks/>
            </p:cNvGrpSpPr>
            <p:nvPr userDrawn="1"/>
          </p:nvGrpSpPr>
          <p:grpSpPr bwMode="auto">
            <a:xfrm>
              <a:off x="144" y="384"/>
              <a:ext cx="1922" cy="144"/>
              <a:chOff x="144" y="384"/>
              <a:chExt cx="2252" cy="144"/>
            </a:xfrm>
          </p:grpSpPr>
          <p:sp>
            <p:nvSpPr>
              <p:cNvPr id="26"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7" name="Rectangle 38"/>
              <p:cNvSpPr>
                <a:spLocks noChangeArrowheads="1"/>
              </p:cNvSpPr>
              <p:nvPr userDrawn="1"/>
            </p:nvSpPr>
            <p:spPr bwMode="auto">
              <a:xfrm>
                <a:off x="288"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8" name="Rectangle 39"/>
              <p:cNvSpPr>
                <a:spLocks noChangeArrowheads="1"/>
              </p:cNvSpPr>
              <p:nvPr userDrawn="1"/>
            </p:nvSpPr>
            <p:spPr bwMode="auto">
              <a:xfrm>
                <a:off x="433"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9"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0" name="Rectangle 41"/>
              <p:cNvSpPr>
                <a:spLocks noChangeArrowheads="1"/>
              </p:cNvSpPr>
              <p:nvPr userDrawn="1"/>
            </p:nvSpPr>
            <p:spPr bwMode="auto">
              <a:xfrm>
                <a:off x="719"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1" name="Rectangle 42"/>
              <p:cNvSpPr>
                <a:spLocks noChangeArrowheads="1"/>
              </p:cNvSpPr>
              <p:nvPr userDrawn="1"/>
            </p:nvSpPr>
            <p:spPr bwMode="auto">
              <a:xfrm>
                <a:off x="864"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2"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3"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4" name="Rectangle 45"/>
              <p:cNvSpPr>
                <a:spLocks noChangeArrowheads="1"/>
              </p:cNvSpPr>
              <p:nvPr userDrawn="1"/>
            </p:nvSpPr>
            <p:spPr bwMode="auto">
              <a:xfrm>
                <a:off x="1296"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5" name="Rectangle 46"/>
              <p:cNvSpPr>
                <a:spLocks noChangeArrowheads="1"/>
              </p:cNvSpPr>
              <p:nvPr userDrawn="1"/>
            </p:nvSpPr>
            <p:spPr bwMode="auto">
              <a:xfrm>
                <a:off x="1441" y="384"/>
                <a:ext cx="93"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6"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7"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8" name="Rectangle 49"/>
              <p:cNvSpPr>
                <a:spLocks noChangeArrowheads="1"/>
              </p:cNvSpPr>
              <p:nvPr userDrawn="1"/>
            </p:nvSpPr>
            <p:spPr bwMode="auto">
              <a:xfrm>
                <a:off x="1871" y="384"/>
                <a:ext cx="93"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9" name="Rectangle 50"/>
              <p:cNvSpPr>
                <a:spLocks noChangeArrowheads="1"/>
              </p:cNvSpPr>
              <p:nvPr userDrawn="1"/>
            </p:nvSpPr>
            <p:spPr bwMode="auto">
              <a:xfrm>
                <a:off x="2017"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0"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1" name="Rectangle 52"/>
              <p:cNvSpPr>
                <a:spLocks noChangeArrowheads="1"/>
              </p:cNvSpPr>
              <p:nvPr userDrawn="1"/>
            </p:nvSpPr>
            <p:spPr bwMode="auto">
              <a:xfrm>
                <a:off x="2302"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9" name="Group 53"/>
            <p:cNvGrpSpPr>
              <a:grpSpLocks/>
            </p:cNvGrpSpPr>
            <p:nvPr userDrawn="1"/>
          </p:nvGrpSpPr>
          <p:grpSpPr bwMode="auto">
            <a:xfrm>
              <a:off x="2112" y="384"/>
              <a:ext cx="1933" cy="144"/>
              <a:chOff x="144" y="384"/>
              <a:chExt cx="2258" cy="144"/>
            </a:xfrm>
          </p:grpSpPr>
          <p:sp>
            <p:nvSpPr>
              <p:cNvPr id="10"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1"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 name="Rectangle 56"/>
              <p:cNvSpPr>
                <a:spLocks noChangeArrowheads="1"/>
              </p:cNvSpPr>
              <p:nvPr userDrawn="1"/>
            </p:nvSpPr>
            <p:spPr bwMode="auto">
              <a:xfrm>
                <a:off x="432"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3" name="Rectangle 57"/>
              <p:cNvSpPr>
                <a:spLocks noChangeArrowheads="1"/>
              </p:cNvSpPr>
              <p:nvPr userDrawn="1"/>
            </p:nvSpPr>
            <p:spPr bwMode="auto">
              <a:xfrm>
                <a:off x="578"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4" name="Rectangle 58"/>
              <p:cNvSpPr>
                <a:spLocks noChangeArrowheads="1"/>
              </p:cNvSpPr>
              <p:nvPr userDrawn="1"/>
            </p:nvSpPr>
            <p:spPr bwMode="auto">
              <a:xfrm>
                <a:off x="72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5" name="Rectangle 59"/>
              <p:cNvSpPr>
                <a:spLocks noChangeArrowheads="1"/>
              </p:cNvSpPr>
              <p:nvPr userDrawn="1"/>
            </p:nvSpPr>
            <p:spPr bwMode="auto">
              <a:xfrm>
                <a:off x="871"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6" name="Rectangle 60"/>
              <p:cNvSpPr>
                <a:spLocks noChangeArrowheads="1"/>
              </p:cNvSpPr>
              <p:nvPr userDrawn="1"/>
            </p:nvSpPr>
            <p:spPr bwMode="auto">
              <a:xfrm>
                <a:off x="1012"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7" name="Rectangle 61"/>
              <p:cNvSpPr>
                <a:spLocks noChangeArrowheads="1"/>
              </p:cNvSpPr>
              <p:nvPr userDrawn="1"/>
            </p:nvSpPr>
            <p:spPr bwMode="auto">
              <a:xfrm>
                <a:off x="1152"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8" name="Rectangle 62"/>
              <p:cNvSpPr>
                <a:spLocks noChangeArrowheads="1"/>
              </p:cNvSpPr>
              <p:nvPr userDrawn="1"/>
            </p:nvSpPr>
            <p:spPr bwMode="auto">
              <a:xfrm>
                <a:off x="1298"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9" name="Rectangle 63"/>
              <p:cNvSpPr>
                <a:spLocks noChangeArrowheads="1"/>
              </p:cNvSpPr>
              <p:nvPr userDrawn="1"/>
            </p:nvSpPr>
            <p:spPr bwMode="auto">
              <a:xfrm>
                <a:off x="144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0"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1" name="Rectangle 65"/>
              <p:cNvSpPr>
                <a:spLocks noChangeArrowheads="1"/>
              </p:cNvSpPr>
              <p:nvPr userDrawn="1"/>
            </p:nvSpPr>
            <p:spPr bwMode="auto">
              <a:xfrm>
                <a:off x="1729"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2" name="Rectangle 66"/>
              <p:cNvSpPr>
                <a:spLocks noChangeArrowheads="1"/>
              </p:cNvSpPr>
              <p:nvPr userDrawn="1"/>
            </p:nvSpPr>
            <p:spPr bwMode="auto">
              <a:xfrm>
                <a:off x="187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3" name="Rectangle 67"/>
              <p:cNvSpPr>
                <a:spLocks noChangeArrowheads="1"/>
              </p:cNvSpPr>
              <p:nvPr userDrawn="1"/>
            </p:nvSpPr>
            <p:spPr bwMode="auto">
              <a:xfrm>
                <a:off x="2020"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4" name="Rectangle 68"/>
              <p:cNvSpPr>
                <a:spLocks noChangeArrowheads="1"/>
              </p:cNvSpPr>
              <p:nvPr userDrawn="1"/>
            </p:nvSpPr>
            <p:spPr bwMode="auto">
              <a:xfrm>
                <a:off x="216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5" name="Rectangle 69"/>
              <p:cNvSpPr>
                <a:spLocks noChangeArrowheads="1"/>
              </p:cNvSpPr>
              <p:nvPr userDrawn="1"/>
            </p:nvSpPr>
            <p:spPr bwMode="auto">
              <a:xfrm>
                <a:off x="230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42" name="Group 70"/>
          <p:cNvGrpSpPr>
            <a:grpSpLocks/>
          </p:cNvGrpSpPr>
          <p:nvPr userDrawn="1"/>
        </p:nvGrpSpPr>
        <p:grpSpPr bwMode="auto">
          <a:xfrm>
            <a:off x="0" y="152400"/>
            <a:ext cx="6629400" cy="152400"/>
            <a:chOff x="144" y="384"/>
            <a:chExt cx="3888" cy="144"/>
          </a:xfrm>
        </p:grpSpPr>
        <p:grpSp>
          <p:nvGrpSpPr>
            <p:cNvPr id="43" name="Group 71"/>
            <p:cNvGrpSpPr>
              <a:grpSpLocks/>
            </p:cNvGrpSpPr>
            <p:nvPr userDrawn="1"/>
          </p:nvGrpSpPr>
          <p:grpSpPr bwMode="auto">
            <a:xfrm>
              <a:off x="144" y="384"/>
              <a:ext cx="1922" cy="144"/>
              <a:chOff x="144" y="384"/>
              <a:chExt cx="2252" cy="144"/>
            </a:xfrm>
          </p:grpSpPr>
          <p:sp>
            <p:nvSpPr>
              <p:cNvPr id="61"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2" name="Rectangle 73"/>
              <p:cNvSpPr>
                <a:spLocks noChangeArrowheads="1"/>
              </p:cNvSpPr>
              <p:nvPr userDrawn="1"/>
            </p:nvSpPr>
            <p:spPr bwMode="auto">
              <a:xfrm>
                <a:off x="28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3" name="Rectangle 74"/>
              <p:cNvSpPr>
                <a:spLocks noChangeArrowheads="1"/>
              </p:cNvSpPr>
              <p:nvPr userDrawn="1"/>
            </p:nvSpPr>
            <p:spPr bwMode="auto">
              <a:xfrm>
                <a:off x="433"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4"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5" name="Rectangle 76"/>
              <p:cNvSpPr>
                <a:spLocks noChangeArrowheads="1"/>
              </p:cNvSpPr>
              <p:nvPr userDrawn="1"/>
            </p:nvSpPr>
            <p:spPr bwMode="auto">
              <a:xfrm>
                <a:off x="719"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6" name="Rectangle 77"/>
              <p:cNvSpPr>
                <a:spLocks noChangeArrowheads="1"/>
              </p:cNvSpPr>
              <p:nvPr userDrawn="1"/>
            </p:nvSpPr>
            <p:spPr bwMode="auto">
              <a:xfrm>
                <a:off x="86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7"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8"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9" name="Rectangle 80"/>
              <p:cNvSpPr>
                <a:spLocks noChangeArrowheads="1"/>
              </p:cNvSpPr>
              <p:nvPr userDrawn="1"/>
            </p:nvSpPr>
            <p:spPr bwMode="auto">
              <a:xfrm>
                <a:off x="1296"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0" name="Rectangle 81"/>
              <p:cNvSpPr>
                <a:spLocks noChangeArrowheads="1"/>
              </p:cNvSpPr>
              <p:nvPr userDrawn="1"/>
            </p:nvSpPr>
            <p:spPr bwMode="auto">
              <a:xfrm>
                <a:off x="144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1"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2"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3" name="Rectangle 84"/>
              <p:cNvSpPr>
                <a:spLocks noChangeArrowheads="1"/>
              </p:cNvSpPr>
              <p:nvPr userDrawn="1"/>
            </p:nvSpPr>
            <p:spPr bwMode="auto">
              <a:xfrm>
                <a:off x="187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4" name="Rectangle 85"/>
              <p:cNvSpPr>
                <a:spLocks noChangeArrowheads="1"/>
              </p:cNvSpPr>
              <p:nvPr userDrawn="1"/>
            </p:nvSpPr>
            <p:spPr bwMode="auto">
              <a:xfrm>
                <a:off x="2017"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5"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6" name="Rectangle 87"/>
              <p:cNvSpPr>
                <a:spLocks noChangeArrowheads="1"/>
              </p:cNvSpPr>
              <p:nvPr userDrawn="1"/>
            </p:nvSpPr>
            <p:spPr bwMode="auto">
              <a:xfrm>
                <a:off x="2302"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44" name="Group 88"/>
            <p:cNvGrpSpPr>
              <a:grpSpLocks/>
            </p:cNvGrpSpPr>
            <p:nvPr userDrawn="1"/>
          </p:nvGrpSpPr>
          <p:grpSpPr bwMode="auto">
            <a:xfrm>
              <a:off x="2112" y="384"/>
              <a:ext cx="1933" cy="144"/>
              <a:chOff x="144" y="384"/>
              <a:chExt cx="2258" cy="144"/>
            </a:xfrm>
          </p:grpSpPr>
          <p:sp>
            <p:nvSpPr>
              <p:cNvPr id="45"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6"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7" name="Rectangle 91"/>
              <p:cNvSpPr>
                <a:spLocks noChangeArrowheads="1"/>
              </p:cNvSpPr>
              <p:nvPr userDrawn="1"/>
            </p:nvSpPr>
            <p:spPr bwMode="auto">
              <a:xfrm>
                <a:off x="43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8" name="Rectangle 92"/>
              <p:cNvSpPr>
                <a:spLocks noChangeArrowheads="1"/>
              </p:cNvSpPr>
              <p:nvPr userDrawn="1"/>
            </p:nvSpPr>
            <p:spPr bwMode="auto">
              <a:xfrm>
                <a:off x="578"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9" name="Rectangle 93"/>
              <p:cNvSpPr>
                <a:spLocks noChangeArrowheads="1"/>
              </p:cNvSpPr>
              <p:nvPr userDrawn="1"/>
            </p:nvSpPr>
            <p:spPr bwMode="auto">
              <a:xfrm>
                <a:off x="72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0" name="Rectangle 94"/>
              <p:cNvSpPr>
                <a:spLocks noChangeArrowheads="1"/>
              </p:cNvSpPr>
              <p:nvPr userDrawn="1"/>
            </p:nvSpPr>
            <p:spPr bwMode="auto">
              <a:xfrm>
                <a:off x="871"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1" name="Rectangle 95"/>
              <p:cNvSpPr>
                <a:spLocks noChangeArrowheads="1"/>
              </p:cNvSpPr>
              <p:nvPr userDrawn="1"/>
            </p:nvSpPr>
            <p:spPr bwMode="auto">
              <a:xfrm>
                <a:off x="1012"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2" name="Rectangle 96"/>
              <p:cNvSpPr>
                <a:spLocks noChangeArrowheads="1"/>
              </p:cNvSpPr>
              <p:nvPr userDrawn="1"/>
            </p:nvSpPr>
            <p:spPr bwMode="auto">
              <a:xfrm>
                <a:off x="115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3" name="Rectangle 97"/>
              <p:cNvSpPr>
                <a:spLocks noChangeArrowheads="1"/>
              </p:cNvSpPr>
              <p:nvPr userDrawn="1"/>
            </p:nvSpPr>
            <p:spPr bwMode="auto">
              <a:xfrm>
                <a:off x="1298"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4" name="Rectangle 98"/>
              <p:cNvSpPr>
                <a:spLocks noChangeArrowheads="1"/>
              </p:cNvSpPr>
              <p:nvPr userDrawn="1"/>
            </p:nvSpPr>
            <p:spPr bwMode="auto">
              <a:xfrm>
                <a:off x="144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5"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6" name="Rectangle 100"/>
              <p:cNvSpPr>
                <a:spLocks noChangeArrowheads="1"/>
              </p:cNvSpPr>
              <p:nvPr userDrawn="1"/>
            </p:nvSpPr>
            <p:spPr bwMode="auto">
              <a:xfrm>
                <a:off x="1729"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7" name="Rectangle 101"/>
              <p:cNvSpPr>
                <a:spLocks noChangeArrowheads="1"/>
              </p:cNvSpPr>
              <p:nvPr userDrawn="1"/>
            </p:nvSpPr>
            <p:spPr bwMode="auto">
              <a:xfrm>
                <a:off x="187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8" name="Rectangle 102"/>
              <p:cNvSpPr>
                <a:spLocks noChangeArrowheads="1"/>
              </p:cNvSpPr>
              <p:nvPr userDrawn="1"/>
            </p:nvSpPr>
            <p:spPr bwMode="auto">
              <a:xfrm>
                <a:off x="2020"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9" name="Rectangle 103"/>
              <p:cNvSpPr>
                <a:spLocks noChangeArrowheads="1"/>
              </p:cNvSpPr>
              <p:nvPr userDrawn="1"/>
            </p:nvSpPr>
            <p:spPr bwMode="auto">
              <a:xfrm>
                <a:off x="216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0" name="Rectangle 104"/>
              <p:cNvSpPr>
                <a:spLocks noChangeArrowheads="1"/>
              </p:cNvSpPr>
              <p:nvPr userDrawn="1"/>
            </p:nvSpPr>
            <p:spPr bwMode="auto">
              <a:xfrm>
                <a:off x="230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77"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8" name="Group 106"/>
          <p:cNvGrpSpPr>
            <a:grpSpLocks/>
          </p:cNvGrpSpPr>
          <p:nvPr userDrawn="1"/>
        </p:nvGrpSpPr>
        <p:grpSpPr bwMode="auto">
          <a:xfrm>
            <a:off x="6875463" y="79375"/>
            <a:ext cx="2268537" cy="609600"/>
            <a:chOff x="3648" y="624"/>
            <a:chExt cx="1728" cy="384"/>
          </a:xfrm>
        </p:grpSpPr>
        <p:sp>
          <p:nvSpPr>
            <p:cNvPr id="79"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80"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82" name="Rectangle 110"/>
          <p:cNvSpPr>
            <a:spLocks noChangeArrowheads="1"/>
          </p:cNvSpPr>
          <p:nvPr/>
        </p:nvSpPr>
        <p:spPr bwMode="gray">
          <a:xfrm>
            <a:off x="0" y="1052513"/>
            <a:ext cx="228600" cy="5805487"/>
          </a:xfrm>
          <a:prstGeom prst="rect">
            <a:avLst/>
          </a:prstGeom>
          <a:solidFill>
            <a:schemeClr val="accent1"/>
          </a:solidFill>
          <a:ln w="9525">
            <a:noFill/>
            <a:miter lim="800000"/>
            <a:headEnd/>
            <a:tailEnd/>
          </a:ln>
          <a:effectLst/>
        </p:spPr>
        <p:txBody>
          <a:bodyPr wrap="none" anchor="ctr"/>
          <a:lstStyle/>
          <a:p>
            <a:pPr algn="ctr" latinLnBrk="1">
              <a:spcBef>
                <a:spcPct val="20000"/>
              </a:spcBef>
              <a:buClr>
                <a:schemeClr val="hlink"/>
              </a:buClr>
            </a:pPr>
            <a:r>
              <a:rPr lang="ko-KR" altLang="en-US" sz="2400">
                <a:effectLst>
                  <a:outerShdw blurRad="38100" dist="38100" dir="2700000" algn="tl">
                    <a:srgbClr val="000000"/>
                  </a:outerShdw>
                </a:effectLst>
                <a:latin typeface="Arial" pitchFamily="34" charset="0"/>
                <a:ea typeface="Gulim" pitchFamily="34" charset="-127"/>
              </a:rPr>
              <a:t> </a:t>
            </a:r>
          </a:p>
        </p:txBody>
      </p:sp>
      <p:sp>
        <p:nvSpPr>
          <p:cNvPr id="83" name="Rectangle 111"/>
          <p:cNvSpPr>
            <a:spLocks noChangeArrowheads="1"/>
          </p:cNvSpPr>
          <p:nvPr userDrawn="1"/>
        </p:nvSpPr>
        <p:spPr bwMode="gray">
          <a:xfrm>
            <a:off x="0" y="381000"/>
            <a:ext cx="6875463" cy="671513"/>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 name="文本占位符 2"/>
          <p:cNvSpPr>
            <a:spLocks noGrp="1"/>
          </p:cNvSpPr>
          <p:nvPr>
            <p:ph type="body" sz="half" idx="1"/>
          </p:nvPr>
        </p:nvSpPr>
        <p:spPr>
          <a:xfrm>
            <a:off x="685800" y="19050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内容占位符 3"/>
          <p:cNvSpPr>
            <a:spLocks noGrp="1"/>
          </p:cNvSpPr>
          <p:nvPr>
            <p:ph sz="half" idx="2"/>
          </p:nvPr>
        </p:nvSpPr>
        <p:spPr>
          <a:xfrm>
            <a:off x="685800" y="40386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grpSp>
        <p:nvGrpSpPr>
          <p:cNvPr id="88" name="Group 106">
            <a:extLst>
              <a:ext uri="{FF2B5EF4-FFF2-40B4-BE49-F238E27FC236}">
                <a16:creationId xmlns:a16="http://schemas.microsoft.com/office/drawing/2014/main" id="{71EC49EB-791A-497C-BDB4-4CA7ED89EEA5}"/>
              </a:ext>
            </a:extLst>
          </p:cNvPr>
          <p:cNvGrpSpPr>
            <a:grpSpLocks/>
          </p:cNvGrpSpPr>
          <p:nvPr userDrawn="1"/>
        </p:nvGrpSpPr>
        <p:grpSpPr bwMode="auto">
          <a:xfrm>
            <a:off x="6873875" y="25400"/>
            <a:ext cx="2266950" cy="863600"/>
            <a:chOff x="3648" y="624"/>
            <a:chExt cx="1728" cy="384"/>
          </a:xfrm>
        </p:grpSpPr>
        <p:sp>
          <p:nvSpPr>
            <p:cNvPr id="89" name="Rectangle 107">
              <a:extLst>
                <a:ext uri="{FF2B5EF4-FFF2-40B4-BE49-F238E27FC236}">
                  <a16:creationId xmlns:a16="http://schemas.microsoft.com/office/drawing/2014/main" id="{3D9875BD-6E7A-40E1-85A6-76502BB3B43A}"/>
                </a:ext>
              </a:extLst>
            </p:cNvPr>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90" name="AutoShape 108">
              <a:extLst>
                <a:ext uri="{FF2B5EF4-FFF2-40B4-BE49-F238E27FC236}">
                  <a16:creationId xmlns:a16="http://schemas.microsoft.com/office/drawing/2014/main" id="{EB5558A8-D301-4E78-969E-9CCD0DF6D043}"/>
                </a:ext>
              </a:extLst>
            </p:cNvPr>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91" name="Rectangle 109">
            <a:extLst>
              <a:ext uri="{FF2B5EF4-FFF2-40B4-BE49-F238E27FC236}">
                <a16:creationId xmlns:a16="http://schemas.microsoft.com/office/drawing/2014/main" id="{CB8811BD-7F26-482A-AA18-25D73FC535B2}"/>
              </a:ext>
            </a:extLst>
          </p:cNvPr>
          <p:cNvSpPr>
            <a:spLocks noChangeArrowheads="1"/>
          </p:cNvSpPr>
          <p:nvPr userDrawn="1"/>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latinLnBrk="1">
              <a:spcBef>
                <a:spcPct val="20000"/>
              </a:spcBef>
              <a:buClr>
                <a:schemeClr val="hlink"/>
              </a:buClr>
              <a:defRPr/>
            </a:pPr>
            <a:r>
              <a:rPr lang="zh-CN" altLang="en-US" sz="1600" b="1" dirty="0">
                <a:effectLst/>
                <a:latin typeface="+mj-ea"/>
                <a:ea typeface="+mj-ea"/>
              </a:rPr>
              <a:t>工科基础化学</a:t>
            </a:r>
            <a:endParaRPr lang="en-US" altLang="ko-KR" sz="1600" b="1" dirty="0">
              <a:effectLst/>
              <a:latin typeface="+mj-ea"/>
              <a:ea typeface="+mj-ea"/>
            </a:endParaRPr>
          </a:p>
        </p:txBody>
      </p:sp>
      <p:pic>
        <p:nvPicPr>
          <p:cNvPr id="92" name="Picture 88" descr="http://www.jianlimuban.com/xiaohui_images/down.asp?url=2008101213235391159.gif">
            <a:extLst>
              <a:ext uri="{FF2B5EF4-FFF2-40B4-BE49-F238E27FC236}">
                <a16:creationId xmlns:a16="http://schemas.microsoft.com/office/drawing/2014/main" id="{4EFE80BE-A1E5-4314-A531-E7FD6EDE3473}"/>
              </a:ext>
            </a:extLst>
          </p:cNvPr>
          <p:cNvPicPr>
            <a:picLocks noChangeAspect="1" noChangeArrowheads="1"/>
          </p:cNvPicPr>
          <p:nvPr userDrawn="1"/>
        </p:nvPicPr>
        <p:blipFill>
          <a:blip r:embed="rId2"/>
          <a:srcRect/>
          <a:stretch>
            <a:fillRect/>
          </a:stretch>
        </p:blipFill>
        <p:spPr bwMode="auto">
          <a:xfrm>
            <a:off x="8277225" y="26988"/>
            <a:ext cx="863600" cy="509587"/>
          </a:xfrm>
          <a:prstGeom prst="rect">
            <a:avLst/>
          </a:prstGeom>
          <a:noFill/>
          <a:ln w="9525">
            <a:noFill/>
            <a:miter lim="800000"/>
            <a:headEnd/>
            <a:tailEnd/>
          </a:ln>
        </p:spPr>
      </p:pic>
      <p:sp>
        <p:nvSpPr>
          <p:cNvPr id="93" name="Rectangle 109">
            <a:extLst>
              <a:ext uri="{FF2B5EF4-FFF2-40B4-BE49-F238E27FC236}">
                <a16:creationId xmlns:a16="http://schemas.microsoft.com/office/drawing/2014/main" id="{17506C7B-CD29-491E-8D11-81F4DB06A2EE}"/>
              </a:ext>
            </a:extLst>
          </p:cNvPr>
          <p:cNvSpPr>
            <a:spLocks noChangeArrowheads="1"/>
          </p:cNvSpPr>
          <p:nvPr userDrawn="1"/>
        </p:nvSpPr>
        <p:spPr bwMode="white">
          <a:xfrm>
            <a:off x="6889750" y="466725"/>
            <a:ext cx="1387475" cy="441325"/>
          </a:xfrm>
          <a:prstGeom prst="rect">
            <a:avLst/>
          </a:prstGeom>
          <a:noFill/>
          <a:ln w="9525">
            <a:noFill/>
            <a:miter lim="800000"/>
            <a:headEnd/>
            <a:tailEnd/>
          </a:ln>
          <a:effectLst/>
        </p:spPr>
        <p:txBody>
          <a:bodyPr lIns="0" tIns="0" rIns="0" bIns="0" anchor="b">
            <a:spAutoFit/>
          </a:bodyPr>
          <a:lstStyle/>
          <a:p>
            <a:pPr algn="ctr" latinLnBrk="1">
              <a:spcBef>
                <a:spcPct val="20000"/>
              </a:spcBef>
              <a:buClr>
                <a:schemeClr val="hlink"/>
              </a:buClr>
              <a:defRPr/>
            </a:pPr>
            <a:r>
              <a:rPr lang="zh-CN" altLang="en-US" sz="1400" b="1" dirty="0">
                <a:solidFill>
                  <a:srgbClr val="FF0000"/>
                </a:solidFill>
                <a:effectLst/>
                <a:latin typeface="+mj-ea"/>
                <a:ea typeface="+mj-ea"/>
              </a:rPr>
              <a:t>第三章</a:t>
            </a:r>
            <a:br>
              <a:rPr lang="en-US" altLang="zh-CN" sz="1400" b="1" dirty="0">
                <a:solidFill>
                  <a:srgbClr val="FF0000"/>
                </a:solidFill>
                <a:effectLst/>
                <a:latin typeface="+mj-ea"/>
                <a:ea typeface="+mj-ea"/>
              </a:rPr>
            </a:br>
            <a:r>
              <a:rPr lang="zh-CN" altLang="en-US" sz="1400" b="1" dirty="0">
                <a:solidFill>
                  <a:srgbClr val="FF0000"/>
                </a:solidFill>
                <a:effectLst/>
                <a:latin typeface="+mj-ea"/>
                <a:ea typeface="+mj-ea"/>
              </a:rPr>
              <a:t>化学热力学初步</a:t>
            </a:r>
            <a:endParaRPr lang="en-US" altLang="ko-KR" sz="1400" b="1" dirty="0">
              <a:solidFill>
                <a:srgbClr val="FF0000"/>
              </a:solidFill>
              <a:effectLst/>
              <a:latin typeface="+mj-ea"/>
              <a:ea typeface="+mj-ea"/>
            </a:endParaRPr>
          </a:p>
        </p:txBody>
      </p:sp>
      <p:sp>
        <p:nvSpPr>
          <p:cNvPr id="95" name="Rectangle 109">
            <a:extLst>
              <a:ext uri="{FF2B5EF4-FFF2-40B4-BE49-F238E27FC236}">
                <a16:creationId xmlns:a16="http://schemas.microsoft.com/office/drawing/2014/main" id="{8039F67E-552E-4CA2-8336-AE6407AD78A6}"/>
              </a:ext>
            </a:extLst>
          </p:cNvPr>
          <p:cNvSpPr>
            <a:spLocks noChangeArrowheads="1"/>
          </p:cNvSpPr>
          <p:nvPr userDrawn="1"/>
        </p:nvSpPr>
        <p:spPr bwMode="white">
          <a:xfrm>
            <a:off x="6948264" y="6381328"/>
            <a:ext cx="2124075" cy="276225"/>
          </a:xfrm>
          <a:prstGeom prst="rect">
            <a:avLst/>
          </a:prstGeom>
          <a:noFill/>
          <a:ln w="9525">
            <a:noFill/>
            <a:miter lim="800000"/>
            <a:headEnd/>
            <a:tailEnd/>
          </a:ln>
          <a:effectLst/>
        </p:spPr>
        <p:txBody>
          <a:bodyPr anchor="b">
            <a:spAutoFit/>
          </a:bodyPr>
          <a:lstStyle/>
          <a:p>
            <a:pPr algn="r" latinLnBrk="1">
              <a:spcBef>
                <a:spcPct val="20000"/>
              </a:spcBef>
              <a:buClr>
                <a:schemeClr val="hlink"/>
              </a:buClr>
              <a:defRPr/>
            </a:pPr>
            <a:fld id="{9CB862C8-6FF2-41F0-B98C-FD8CA63BD71E}" type="slidenum">
              <a:rPr lang="en-US" altLang="zh-CN" sz="1200" b="0">
                <a:solidFill>
                  <a:schemeClr val="tx1"/>
                </a:solidFill>
                <a:effectLst/>
                <a:latin typeface="Arial" panose="020B0604020202020204" pitchFamily="34" charset="0"/>
                <a:ea typeface="+mj-ea"/>
                <a:cs typeface="Arial" panose="020B0604020202020204" pitchFamily="34" charset="0"/>
              </a:rPr>
              <a:pPr algn="r" latinLnBrk="1">
                <a:spcBef>
                  <a:spcPct val="20000"/>
                </a:spcBef>
                <a:buClr>
                  <a:schemeClr val="hlink"/>
                </a:buClr>
                <a:defRPr/>
              </a:pPr>
              <a:t>‹#›</a:t>
            </a:fld>
            <a:r>
              <a:rPr lang="en-US" altLang="zh-CN" sz="1200" b="0" dirty="0">
                <a:solidFill>
                  <a:schemeClr val="tx1"/>
                </a:solidFill>
                <a:effectLst/>
                <a:latin typeface="Arial" panose="020B0604020202020204" pitchFamily="34" charset="0"/>
                <a:ea typeface="+mj-ea"/>
                <a:cs typeface="Arial" panose="020B0604020202020204" pitchFamily="34" charset="0"/>
              </a:rPr>
              <a:t>/139</a:t>
            </a:r>
            <a:endParaRPr lang="en-US" altLang="ko-KR" sz="1200" b="0" dirty="0">
              <a:solidFill>
                <a:schemeClr val="tx1"/>
              </a:solidFill>
              <a:effectLst/>
              <a:latin typeface="Arial" panose="020B0604020202020204" pitchFamily="34" charset="0"/>
              <a:ea typeface="+mj-ea"/>
              <a:cs typeface="Arial" panose="020B0604020202020204" pitchFamily="34" charset="0"/>
            </a:endParaRPr>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标题和竖排文字">
    <p:spTree>
      <p:nvGrpSpPr>
        <p:cNvPr id="1" name=""/>
        <p:cNvGrpSpPr/>
        <p:nvPr/>
      </p:nvGrpSpPr>
      <p:grpSpPr>
        <a:xfrm>
          <a:off x="0" y="0"/>
          <a:ext cx="0" cy="0"/>
          <a:chOff x="0" y="0"/>
          <a:chExt cx="0" cy="0"/>
        </a:xfrm>
      </p:grpSpPr>
      <p:sp>
        <p:nvSpPr>
          <p:cNvPr id="4" name="Rectangle 33"/>
          <p:cNvSpPr>
            <a:spLocks noChangeArrowheads="1"/>
          </p:cNvSpPr>
          <p:nvPr/>
        </p:nvSpPr>
        <p:spPr bwMode="auto">
          <a:xfrm>
            <a:off x="0" y="320675"/>
            <a:ext cx="6858000" cy="731838"/>
          </a:xfrm>
          <a:prstGeom prst="rect">
            <a:avLst/>
          </a:prstGeom>
          <a:solidFill>
            <a:schemeClr val="tx1"/>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 name="Rectangle 34"/>
          <p:cNvSpPr>
            <a:spLocks noChangeArrowheads="1"/>
          </p:cNvSpPr>
          <p:nvPr/>
        </p:nvSpPr>
        <p:spPr bwMode="gray">
          <a:xfrm>
            <a:off x="0" y="0"/>
            <a:ext cx="9144000" cy="385763"/>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6" name="Group 35"/>
          <p:cNvGrpSpPr>
            <a:grpSpLocks/>
          </p:cNvGrpSpPr>
          <p:nvPr/>
        </p:nvGrpSpPr>
        <p:grpSpPr bwMode="auto">
          <a:xfrm>
            <a:off x="0" y="152400"/>
            <a:ext cx="6629400" cy="152400"/>
            <a:chOff x="144" y="384"/>
            <a:chExt cx="3888" cy="144"/>
          </a:xfrm>
        </p:grpSpPr>
        <p:grpSp>
          <p:nvGrpSpPr>
            <p:cNvPr id="7" name="Group 36"/>
            <p:cNvGrpSpPr>
              <a:grpSpLocks/>
            </p:cNvGrpSpPr>
            <p:nvPr userDrawn="1"/>
          </p:nvGrpSpPr>
          <p:grpSpPr bwMode="auto">
            <a:xfrm>
              <a:off x="144" y="384"/>
              <a:ext cx="1922" cy="144"/>
              <a:chOff x="144" y="384"/>
              <a:chExt cx="2252" cy="144"/>
            </a:xfrm>
          </p:grpSpPr>
          <p:sp>
            <p:nvSpPr>
              <p:cNvPr id="25"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6" name="Rectangle 38"/>
              <p:cNvSpPr>
                <a:spLocks noChangeArrowheads="1"/>
              </p:cNvSpPr>
              <p:nvPr userDrawn="1"/>
            </p:nvSpPr>
            <p:spPr bwMode="auto">
              <a:xfrm>
                <a:off x="288"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7" name="Rectangle 39"/>
              <p:cNvSpPr>
                <a:spLocks noChangeArrowheads="1"/>
              </p:cNvSpPr>
              <p:nvPr userDrawn="1"/>
            </p:nvSpPr>
            <p:spPr bwMode="auto">
              <a:xfrm>
                <a:off x="433"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8"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9" name="Rectangle 41"/>
              <p:cNvSpPr>
                <a:spLocks noChangeArrowheads="1"/>
              </p:cNvSpPr>
              <p:nvPr userDrawn="1"/>
            </p:nvSpPr>
            <p:spPr bwMode="auto">
              <a:xfrm>
                <a:off x="719"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0" name="Rectangle 42"/>
              <p:cNvSpPr>
                <a:spLocks noChangeArrowheads="1"/>
              </p:cNvSpPr>
              <p:nvPr userDrawn="1"/>
            </p:nvSpPr>
            <p:spPr bwMode="auto">
              <a:xfrm>
                <a:off x="864"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1"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2"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3" name="Rectangle 45"/>
              <p:cNvSpPr>
                <a:spLocks noChangeArrowheads="1"/>
              </p:cNvSpPr>
              <p:nvPr userDrawn="1"/>
            </p:nvSpPr>
            <p:spPr bwMode="auto">
              <a:xfrm>
                <a:off x="1296"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4" name="Rectangle 46"/>
              <p:cNvSpPr>
                <a:spLocks noChangeArrowheads="1"/>
              </p:cNvSpPr>
              <p:nvPr userDrawn="1"/>
            </p:nvSpPr>
            <p:spPr bwMode="auto">
              <a:xfrm>
                <a:off x="1441" y="384"/>
                <a:ext cx="93"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5"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6"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7" name="Rectangle 49"/>
              <p:cNvSpPr>
                <a:spLocks noChangeArrowheads="1"/>
              </p:cNvSpPr>
              <p:nvPr userDrawn="1"/>
            </p:nvSpPr>
            <p:spPr bwMode="auto">
              <a:xfrm>
                <a:off x="1871" y="384"/>
                <a:ext cx="93"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8" name="Rectangle 50"/>
              <p:cNvSpPr>
                <a:spLocks noChangeArrowheads="1"/>
              </p:cNvSpPr>
              <p:nvPr userDrawn="1"/>
            </p:nvSpPr>
            <p:spPr bwMode="auto">
              <a:xfrm>
                <a:off x="2017"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9"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0" name="Rectangle 52"/>
              <p:cNvSpPr>
                <a:spLocks noChangeArrowheads="1"/>
              </p:cNvSpPr>
              <p:nvPr userDrawn="1"/>
            </p:nvSpPr>
            <p:spPr bwMode="auto">
              <a:xfrm>
                <a:off x="2302"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8" name="Group 53"/>
            <p:cNvGrpSpPr>
              <a:grpSpLocks/>
            </p:cNvGrpSpPr>
            <p:nvPr userDrawn="1"/>
          </p:nvGrpSpPr>
          <p:grpSpPr bwMode="auto">
            <a:xfrm>
              <a:off x="2112" y="384"/>
              <a:ext cx="1933" cy="144"/>
              <a:chOff x="144" y="384"/>
              <a:chExt cx="2258" cy="144"/>
            </a:xfrm>
          </p:grpSpPr>
          <p:sp>
            <p:nvSpPr>
              <p:cNvPr id="9"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0"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1" name="Rectangle 56"/>
              <p:cNvSpPr>
                <a:spLocks noChangeArrowheads="1"/>
              </p:cNvSpPr>
              <p:nvPr userDrawn="1"/>
            </p:nvSpPr>
            <p:spPr bwMode="auto">
              <a:xfrm>
                <a:off x="432"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 name="Rectangle 57"/>
              <p:cNvSpPr>
                <a:spLocks noChangeArrowheads="1"/>
              </p:cNvSpPr>
              <p:nvPr userDrawn="1"/>
            </p:nvSpPr>
            <p:spPr bwMode="auto">
              <a:xfrm>
                <a:off x="578"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3" name="Rectangle 58"/>
              <p:cNvSpPr>
                <a:spLocks noChangeArrowheads="1"/>
              </p:cNvSpPr>
              <p:nvPr userDrawn="1"/>
            </p:nvSpPr>
            <p:spPr bwMode="auto">
              <a:xfrm>
                <a:off x="72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4" name="Rectangle 59"/>
              <p:cNvSpPr>
                <a:spLocks noChangeArrowheads="1"/>
              </p:cNvSpPr>
              <p:nvPr userDrawn="1"/>
            </p:nvSpPr>
            <p:spPr bwMode="auto">
              <a:xfrm>
                <a:off x="871"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5" name="Rectangle 60"/>
              <p:cNvSpPr>
                <a:spLocks noChangeArrowheads="1"/>
              </p:cNvSpPr>
              <p:nvPr userDrawn="1"/>
            </p:nvSpPr>
            <p:spPr bwMode="auto">
              <a:xfrm>
                <a:off x="1012"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6" name="Rectangle 61"/>
              <p:cNvSpPr>
                <a:spLocks noChangeArrowheads="1"/>
              </p:cNvSpPr>
              <p:nvPr userDrawn="1"/>
            </p:nvSpPr>
            <p:spPr bwMode="auto">
              <a:xfrm>
                <a:off x="1152"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7" name="Rectangle 62"/>
              <p:cNvSpPr>
                <a:spLocks noChangeArrowheads="1"/>
              </p:cNvSpPr>
              <p:nvPr userDrawn="1"/>
            </p:nvSpPr>
            <p:spPr bwMode="auto">
              <a:xfrm>
                <a:off x="1298"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8" name="Rectangle 63"/>
              <p:cNvSpPr>
                <a:spLocks noChangeArrowheads="1"/>
              </p:cNvSpPr>
              <p:nvPr userDrawn="1"/>
            </p:nvSpPr>
            <p:spPr bwMode="auto">
              <a:xfrm>
                <a:off x="144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9"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0" name="Rectangle 65"/>
              <p:cNvSpPr>
                <a:spLocks noChangeArrowheads="1"/>
              </p:cNvSpPr>
              <p:nvPr userDrawn="1"/>
            </p:nvSpPr>
            <p:spPr bwMode="auto">
              <a:xfrm>
                <a:off x="1729"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1" name="Rectangle 66"/>
              <p:cNvSpPr>
                <a:spLocks noChangeArrowheads="1"/>
              </p:cNvSpPr>
              <p:nvPr userDrawn="1"/>
            </p:nvSpPr>
            <p:spPr bwMode="auto">
              <a:xfrm>
                <a:off x="187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2" name="Rectangle 67"/>
              <p:cNvSpPr>
                <a:spLocks noChangeArrowheads="1"/>
              </p:cNvSpPr>
              <p:nvPr userDrawn="1"/>
            </p:nvSpPr>
            <p:spPr bwMode="auto">
              <a:xfrm>
                <a:off x="2020"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3" name="Rectangle 68"/>
              <p:cNvSpPr>
                <a:spLocks noChangeArrowheads="1"/>
              </p:cNvSpPr>
              <p:nvPr userDrawn="1"/>
            </p:nvSpPr>
            <p:spPr bwMode="auto">
              <a:xfrm>
                <a:off x="216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4" name="Rectangle 69"/>
              <p:cNvSpPr>
                <a:spLocks noChangeArrowheads="1"/>
              </p:cNvSpPr>
              <p:nvPr userDrawn="1"/>
            </p:nvSpPr>
            <p:spPr bwMode="auto">
              <a:xfrm>
                <a:off x="230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41" name="Group 70"/>
          <p:cNvGrpSpPr>
            <a:grpSpLocks/>
          </p:cNvGrpSpPr>
          <p:nvPr/>
        </p:nvGrpSpPr>
        <p:grpSpPr bwMode="auto">
          <a:xfrm>
            <a:off x="0" y="152400"/>
            <a:ext cx="6629400" cy="152400"/>
            <a:chOff x="144" y="384"/>
            <a:chExt cx="3888" cy="144"/>
          </a:xfrm>
        </p:grpSpPr>
        <p:grpSp>
          <p:nvGrpSpPr>
            <p:cNvPr id="42" name="Group 71"/>
            <p:cNvGrpSpPr>
              <a:grpSpLocks/>
            </p:cNvGrpSpPr>
            <p:nvPr userDrawn="1"/>
          </p:nvGrpSpPr>
          <p:grpSpPr bwMode="auto">
            <a:xfrm>
              <a:off x="144" y="384"/>
              <a:ext cx="1922" cy="144"/>
              <a:chOff x="144" y="384"/>
              <a:chExt cx="2252" cy="144"/>
            </a:xfrm>
          </p:grpSpPr>
          <p:sp>
            <p:nvSpPr>
              <p:cNvPr id="60"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1" name="Rectangle 73"/>
              <p:cNvSpPr>
                <a:spLocks noChangeArrowheads="1"/>
              </p:cNvSpPr>
              <p:nvPr userDrawn="1"/>
            </p:nvSpPr>
            <p:spPr bwMode="auto">
              <a:xfrm>
                <a:off x="28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2" name="Rectangle 74"/>
              <p:cNvSpPr>
                <a:spLocks noChangeArrowheads="1"/>
              </p:cNvSpPr>
              <p:nvPr userDrawn="1"/>
            </p:nvSpPr>
            <p:spPr bwMode="auto">
              <a:xfrm>
                <a:off x="433"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3"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4" name="Rectangle 76"/>
              <p:cNvSpPr>
                <a:spLocks noChangeArrowheads="1"/>
              </p:cNvSpPr>
              <p:nvPr userDrawn="1"/>
            </p:nvSpPr>
            <p:spPr bwMode="auto">
              <a:xfrm>
                <a:off x="719"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5" name="Rectangle 77"/>
              <p:cNvSpPr>
                <a:spLocks noChangeArrowheads="1"/>
              </p:cNvSpPr>
              <p:nvPr userDrawn="1"/>
            </p:nvSpPr>
            <p:spPr bwMode="auto">
              <a:xfrm>
                <a:off x="86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6"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7"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8" name="Rectangle 80"/>
              <p:cNvSpPr>
                <a:spLocks noChangeArrowheads="1"/>
              </p:cNvSpPr>
              <p:nvPr userDrawn="1"/>
            </p:nvSpPr>
            <p:spPr bwMode="auto">
              <a:xfrm>
                <a:off x="1296"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9" name="Rectangle 81"/>
              <p:cNvSpPr>
                <a:spLocks noChangeArrowheads="1"/>
              </p:cNvSpPr>
              <p:nvPr userDrawn="1"/>
            </p:nvSpPr>
            <p:spPr bwMode="auto">
              <a:xfrm>
                <a:off x="144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0"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1"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2" name="Rectangle 84"/>
              <p:cNvSpPr>
                <a:spLocks noChangeArrowheads="1"/>
              </p:cNvSpPr>
              <p:nvPr userDrawn="1"/>
            </p:nvSpPr>
            <p:spPr bwMode="auto">
              <a:xfrm>
                <a:off x="187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3" name="Rectangle 85"/>
              <p:cNvSpPr>
                <a:spLocks noChangeArrowheads="1"/>
              </p:cNvSpPr>
              <p:nvPr userDrawn="1"/>
            </p:nvSpPr>
            <p:spPr bwMode="auto">
              <a:xfrm>
                <a:off x="2017"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4"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5" name="Rectangle 87"/>
              <p:cNvSpPr>
                <a:spLocks noChangeArrowheads="1"/>
              </p:cNvSpPr>
              <p:nvPr userDrawn="1"/>
            </p:nvSpPr>
            <p:spPr bwMode="auto">
              <a:xfrm>
                <a:off x="2302"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43" name="Group 88"/>
            <p:cNvGrpSpPr>
              <a:grpSpLocks/>
            </p:cNvGrpSpPr>
            <p:nvPr userDrawn="1"/>
          </p:nvGrpSpPr>
          <p:grpSpPr bwMode="auto">
            <a:xfrm>
              <a:off x="2112" y="384"/>
              <a:ext cx="1933" cy="144"/>
              <a:chOff x="144" y="384"/>
              <a:chExt cx="2258" cy="144"/>
            </a:xfrm>
          </p:grpSpPr>
          <p:sp>
            <p:nvSpPr>
              <p:cNvPr id="44"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5"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6" name="Rectangle 91"/>
              <p:cNvSpPr>
                <a:spLocks noChangeArrowheads="1"/>
              </p:cNvSpPr>
              <p:nvPr userDrawn="1"/>
            </p:nvSpPr>
            <p:spPr bwMode="auto">
              <a:xfrm>
                <a:off x="43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7" name="Rectangle 92"/>
              <p:cNvSpPr>
                <a:spLocks noChangeArrowheads="1"/>
              </p:cNvSpPr>
              <p:nvPr userDrawn="1"/>
            </p:nvSpPr>
            <p:spPr bwMode="auto">
              <a:xfrm>
                <a:off x="578"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8" name="Rectangle 93"/>
              <p:cNvSpPr>
                <a:spLocks noChangeArrowheads="1"/>
              </p:cNvSpPr>
              <p:nvPr userDrawn="1"/>
            </p:nvSpPr>
            <p:spPr bwMode="auto">
              <a:xfrm>
                <a:off x="72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9" name="Rectangle 94"/>
              <p:cNvSpPr>
                <a:spLocks noChangeArrowheads="1"/>
              </p:cNvSpPr>
              <p:nvPr userDrawn="1"/>
            </p:nvSpPr>
            <p:spPr bwMode="auto">
              <a:xfrm>
                <a:off x="871"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0" name="Rectangle 95"/>
              <p:cNvSpPr>
                <a:spLocks noChangeArrowheads="1"/>
              </p:cNvSpPr>
              <p:nvPr userDrawn="1"/>
            </p:nvSpPr>
            <p:spPr bwMode="auto">
              <a:xfrm>
                <a:off x="1012"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1" name="Rectangle 96"/>
              <p:cNvSpPr>
                <a:spLocks noChangeArrowheads="1"/>
              </p:cNvSpPr>
              <p:nvPr userDrawn="1"/>
            </p:nvSpPr>
            <p:spPr bwMode="auto">
              <a:xfrm>
                <a:off x="115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2" name="Rectangle 97"/>
              <p:cNvSpPr>
                <a:spLocks noChangeArrowheads="1"/>
              </p:cNvSpPr>
              <p:nvPr userDrawn="1"/>
            </p:nvSpPr>
            <p:spPr bwMode="auto">
              <a:xfrm>
                <a:off x="1298"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3" name="Rectangle 98"/>
              <p:cNvSpPr>
                <a:spLocks noChangeArrowheads="1"/>
              </p:cNvSpPr>
              <p:nvPr userDrawn="1"/>
            </p:nvSpPr>
            <p:spPr bwMode="auto">
              <a:xfrm>
                <a:off x="144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4"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5" name="Rectangle 100"/>
              <p:cNvSpPr>
                <a:spLocks noChangeArrowheads="1"/>
              </p:cNvSpPr>
              <p:nvPr userDrawn="1"/>
            </p:nvSpPr>
            <p:spPr bwMode="auto">
              <a:xfrm>
                <a:off x="1729"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6" name="Rectangle 101"/>
              <p:cNvSpPr>
                <a:spLocks noChangeArrowheads="1"/>
              </p:cNvSpPr>
              <p:nvPr userDrawn="1"/>
            </p:nvSpPr>
            <p:spPr bwMode="auto">
              <a:xfrm>
                <a:off x="187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7" name="Rectangle 102"/>
              <p:cNvSpPr>
                <a:spLocks noChangeArrowheads="1"/>
              </p:cNvSpPr>
              <p:nvPr userDrawn="1"/>
            </p:nvSpPr>
            <p:spPr bwMode="auto">
              <a:xfrm>
                <a:off x="2020"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8" name="Rectangle 103"/>
              <p:cNvSpPr>
                <a:spLocks noChangeArrowheads="1"/>
              </p:cNvSpPr>
              <p:nvPr userDrawn="1"/>
            </p:nvSpPr>
            <p:spPr bwMode="auto">
              <a:xfrm>
                <a:off x="216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9" name="Rectangle 104"/>
              <p:cNvSpPr>
                <a:spLocks noChangeArrowheads="1"/>
              </p:cNvSpPr>
              <p:nvPr userDrawn="1"/>
            </p:nvSpPr>
            <p:spPr bwMode="auto">
              <a:xfrm>
                <a:off x="230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76"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7" name="Group 106"/>
          <p:cNvGrpSpPr>
            <a:grpSpLocks/>
          </p:cNvGrpSpPr>
          <p:nvPr/>
        </p:nvGrpSpPr>
        <p:grpSpPr bwMode="auto">
          <a:xfrm>
            <a:off x="6875463" y="79375"/>
            <a:ext cx="2268537" cy="609600"/>
            <a:chOff x="3648" y="624"/>
            <a:chExt cx="1728" cy="384"/>
          </a:xfrm>
        </p:grpSpPr>
        <p:sp>
          <p:nvSpPr>
            <p:cNvPr id="78"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9"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81" name="Rectangle 110"/>
          <p:cNvSpPr>
            <a:spLocks noChangeArrowheads="1"/>
          </p:cNvSpPr>
          <p:nvPr/>
        </p:nvSpPr>
        <p:spPr bwMode="gray">
          <a:xfrm>
            <a:off x="0" y="1052513"/>
            <a:ext cx="228600" cy="5805487"/>
          </a:xfrm>
          <a:prstGeom prst="rect">
            <a:avLst/>
          </a:prstGeom>
          <a:solidFill>
            <a:schemeClr val="accent1"/>
          </a:solidFill>
          <a:ln w="9525">
            <a:noFill/>
            <a:miter lim="800000"/>
            <a:headEnd/>
            <a:tailEnd/>
          </a:ln>
          <a:effectLst/>
        </p:spPr>
        <p:txBody>
          <a:bodyPr wrap="none" anchor="ctr"/>
          <a:lstStyle/>
          <a:p>
            <a:pPr algn="ctr" latinLnBrk="1">
              <a:spcBef>
                <a:spcPct val="20000"/>
              </a:spcBef>
              <a:buClr>
                <a:schemeClr val="hlink"/>
              </a:buClr>
            </a:pPr>
            <a:r>
              <a:rPr lang="ko-KR" altLang="en-US" sz="2400">
                <a:effectLst>
                  <a:outerShdw blurRad="38100" dist="38100" dir="2700000" algn="tl">
                    <a:srgbClr val="000000"/>
                  </a:outerShdw>
                </a:effectLst>
                <a:latin typeface="Arial" pitchFamily="34" charset="0"/>
                <a:ea typeface="Gulim" pitchFamily="34" charset="-127"/>
              </a:rPr>
              <a:t> </a:t>
            </a:r>
          </a:p>
        </p:txBody>
      </p:sp>
      <p:sp>
        <p:nvSpPr>
          <p:cNvPr id="82" name="Rectangle 111"/>
          <p:cNvSpPr>
            <a:spLocks noChangeArrowheads="1"/>
          </p:cNvSpPr>
          <p:nvPr/>
        </p:nvSpPr>
        <p:spPr bwMode="gray">
          <a:xfrm>
            <a:off x="0" y="381000"/>
            <a:ext cx="6875463" cy="671513"/>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grpSp>
        <p:nvGrpSpPr>
          <p:cNvPr id="89" name="Group 106">
            <a:extLst>
              <a:ext uri="{FF2B5EF4-FFF2-40B4-BE49-F238E27FC236}">
                <a16:creationId xmlns:a16="http://schemas.microsoft.com/office/drawing/2014/main" id="{EEAD8091-2E2F-4855-AE38-D10A7A5A6154}"/>
              </a:ext>
            </a:extLst>
          </p:cNvPr>
          <p:cNvGrpSpPr>
            <a:grpSpLocks/>
          </p:cNvGrpSpPr>
          <p:nvPr userDrawn="1"/>
        </p:nvGrpSpPr>
        <p:grpSpPr bwMode="auto">
          <a:xfrm>
            <a:off x="6873875" y="25400"/>
            <a:ext cx="2266950" cy="863600"/>
            <a:chOff x="3648" y="624"/>
            <a:chExt cx="1728" cy="384"/>
          </a:xfrm>
        </p:grpSpPr>
        <p:sp>
          <p:nvSpPr>
            <p:cNvPr id="90" name="Rectangle 107">
              <a:extLst>
                <a:ext uri="{FF2B5EF4-FFF2-40B4-BE49-F238E27FC236}">
                  <a16:creationId xmlns:a16="http://schemas.microsoft.com/office/drawing/2014/main" id="{0AB90B77-7AAD-42DE-B064-54C9E413E05A}"/>
                </a:ext>
              </a:extLst>
            </p:cNvPr>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91" name="AutoShape 108">
              <a:extLst>
                <a:ext uri="{FF2B5EF4-FFF2-40B4-BE49-F238E27FC236}">
                  <a16:creationId xmlns:a16="http://schemas.microsoft.com/office/drawing/2014/main" id="{150EEB2C-78A3-4C6C-A95D-EA6A0704B7AB}"/>
                </a:ext>
              </a:extLst>
            </p:cNvPr>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92" name="Rectangle 109">
            <a:extLst>
              <a:ext uri="{FF2B5EF4-FFF2-40B4-BE49-F238E27FC236}">
                <a16:creationId xmlns:a16="http://schemas.microsoft.com/office/drawing/2014/main" id="{7B111626-6D3A-49FA-8EAE-3A32A4EBE877}"/>
              </a:ext>
            </a:extLst>
          </p:cNvPr>
          <p:cNvSpPr>
            <a:spLocks noChangeArrowheads="1"/>
          </p:cNvSpPr>
          <p:nvPr userDrawn="1"/>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latinLnBrk="1">
              <a:spcBef>
                <a:spcPct val="20000"/>
              </a:spcBef>
              <a:buClr>
                <a:schemeClr val="hlink"/>
              </a:buClr>
              <a:defRPr/>
            </a:pPr>
            <a:r>
              <a:rPr lang="zh-CN" altLang="en-US" sz="1600" b="1" dirty="0">
                <a:effectLst/>
                <a:latin typeface="+mj-ea"/>
                <a:ea typeface="+mj-ea"/>
              </a:rPr>
              <a:t>工科基础化学</a:t>
            </a:r>
            <a:endParaRPr lang="en-US" altLang="ko-KR" sz="1600" b="1" dirty="0">
              <a:effectLst/>
              <a:latin typeface="+mj-ea"/>
              <a:ea typeface="+mj-ea"/>
            </a:endParaRPr>
          </a:p>
        </p:txBody>
      </p:sp>
      <p:pic>
        <p:nvPicPr>
          <p:cNvPr id="93" name="Picture 88" descr="http://www.jianlimuban.com/xiaohui_images/down.asp?url=2008101213235391159.gif">
            <a:extLst>
              <a:ext uri="{FF2B5EF4-FFF2-40B4-BE49-F238E27FC236}">
                <a16:creationId xmlns:a16="http://schemas.microsoft.com/office/drawing/2014/main" id="{22694579-6EF2-4055-A140-FE828725F199}"/>
              </a:ext>
            </a:extLst>
          </p:cNvPr>
          <p:cNvPicPr>
            <a:picLocks noChangeAspect="1" noChangeArrowheads="1"/>
          </p:cNvPicPr>
          <p:nvPr userDrawn="1"/>
        </p:nvPicPr>
        <p:blipFill>
          <a:blip r:embed="rId2"/>
          <a:srcRect/>
          <a:stretch>
            <a:fillRect/>
          </a:stretch>
        </p:blipFill>
        <p:spPr bwMode="auto">
          <a:xfrm>
            <a:off x="8277225" y="26988"/>
            <a:ext cx="863600" cy="509587"/>
          </a:xfrm>
          <a:prstGeom prst="rect">
            <a:avLst/>
          </a:prstGeom>
          <a:noFill/>
          <a:ln w="9525">
            <a:noFill/>
            <a:miter lim="800000"/>
            <a:headEnd/>
            <a:tailEnd/>
          </a:ln>
        </p:spPr>
      </p:pic>
      <p:sp>
        <p:nvSpPr>
          <p:cNvPr id="94" name="Rectangle 109">
            <a:extLst>
              <a:ext uri="{FF2B5EF4-FFF2-40B4-BE49-F238E27FC236}">
                <a16:creationId xmlns:a16="http://schemas.microsoft.com/office/drawing/2014/main" id="{8380145C-B923-4DBF-B8E6-9EF1FF86C7F2}"/>
              </a:ext>
            </a:extLst>
          </p:cNvPr>
          <p:cNvSpPr>
            <a:spLocks noChangeArrowheads="1"/>
          </p:cNvSpPr>
          <p:nvPr userDrawn="1"/>
        </p:nvSpPr>
        <p:spPr bwMode="white">
          <a:xfrm>
            <a:off x="6889750" y="466725"/>
            <a:ext cx="1387475" cy="441325"/>
          </a:xfrm>
          <a:prstGeom prst="rect">
            <a:avLst/>
          </a:prstGeom>
          <a:noFill/>
          <a:ln w="9525">
            <a:noFill/>
            <a:miter lim="800000"/>
            <a:headEnd/>
            <a:tailEnd/>
          </a:ln>
          <a:effectLst/>
        </p:spPr>
        <p:txBody>
          <a:bodyPr lIns="0" tIns="0" rIns="0" bIns="0" anchor="b">
            <a:spAutoFit/>
          </a:bodyPr>
          <a:lstStyle/>
          <a:p>
            <a:pPr algn="ctr" latinLnBrk="1">
              <a:spcBef>
                <a:spcPct val="20000"/>
              </a:spcBef>
              <a:buClr>
                <a:schemeClr val="hlink"/>
              </a:buClr>
              <a:defRPr/>
            </a:pPr>
            <a:r>
              <a:rPr lang="zh-CN" altLang="en-US" sz="1400" b="1" dirty="0">
                <a:solidFill>
                  <a:srgbClr val="FF0000"/>
                </a:solidFill>
                <a:effectLst/>
                <a:latin typeface="+mj-ea"/>
                <a:ea typeface="+mj-ea"/>
              </a:rPr>
              <a:t>第三章</a:t>
            </a:r>
            <a:br>
              <a:rPr lang="en-US" altLang="zh-CN" sz="1400" b="1" dirty="0">
                <a:solidFill>
                  <a:srgbClr val="FF0000"/>
                </a:solidFill>
                <a:effectLst/>
                <a:latin typeface="+mj-ea"/>
                <a:ea typeface="+mj-ea"/>
              </a:rPr>
            </a:br>
            <a:r>
              <a:rPr lang="zh-CN" altLang="en-US" sz="1400" b="1" dirty="0">
                <a:solidFill>
                  <a:srgbClr val="FF0000"/>
                </a:solidFill>
                <a:effectLst/>
                <a:latin typeface="+mj-ea"/>
                <a:ea typeface="+mj-ea"/>
              </a:rPr>
              <a:t>化学热力学初步</a:t>
            </a:r>
            <a:endParaRPr lang="en-US" altLang="ko-KR" sz="1400" b="1" dirty="0">
              <a:solidFill>
                <a:srgbClr val="FF0000"/>
              </a:solidFill>
              <a:effectLst/>
              <a:latin typeface="+mj-ea"/>
              <a:ea typeface="+mj-ea"/>
            </a:endParaRPr>
          </a:p>
        </p:txBody>
      </p:sp>
      <p:sp>
        <p:nvSpPr>
          <p:cNvPr id="88" name="Rectangle 109">
            <a:extLst>
              <a:ext uri="{FF2B5EF4-FFF2-40B4-BE49-F238E27FC236}">
                <a16:creationId xmlns:a16="http://schemas.microsoft.com/office/drawing/2014/main" id="{5D3B02AB-FD6B-4093-A6F3-23C8CA5BB671}"/>
              </a:ext>
            </a:extLst>
          </p:cNvPr>
          <p:cNvSpPr>
            <a:spLocks noChangeArrowheads="1"/>
          </p:cNvSpPr>
          <p:nvPr userDrawn="1"/>
        </p:nvSpPr>
        <p:spPr bwMode="white">
          <a:xfrm>
            <a:off x="6948264" y="6381328"/>
            <a:ext cx="2124075" cy="276225"/>
          </a:xfrm>
          <a:prstGeom prst="rect">
            <a:avLst/>
          </a:prstGeom>
          <a:noFill/>
          <a:ln w="9525">
            <a:noFill/>
            <a:miter lim="800000"/>
            <a:headEnd/>
            <a:tailEnd/>
          </a:ln>
          <a:effectLst/>
        </p:spPr>
        <p:txBody>
          <a:bodyPr anchor="b">
            <a:spAutoFit/>
          </a:bodyPr>
          <a:lstStyle/>
          <a:p>
            <a:pPr algn="r" latinLnBrk="1">
              <a:spcBef>
                <a:spcPct val="20000"/>
              </a:spcBef>
              <a:buClr>
                <a:schemeClr val="hlink"/>
              </a:buClr>
              <a:defRPr/>
            </a:pPr>
            <a:fld id="{9CB862C8-6FF2-41F0-B98C-FD8CA63BD71E}" type="slidenum">
              <a:rPr lang="en-US" altLang="zh-CN" sz="1200" b="0">
                <a:solidFill>
                  <a:schemeClr val="tx1"/>
                </a:solidFill>
                <a:effectLst/>
                <a:latin typeface="Arial" panose="020B0604020202020204" pitchFamily="34" charset="0"/>
                <a:ea typeface="+mj-ea"/>
                <a:cs typeface="Arial" panose="020B0604020202020204" pitchFamily="34" charset="0"/>
              </a:rPr>
              <a:pPr algn="r" latinLnBrk="1">
                <a:spcBef>
                  <a:spcPct val="20000"/>
                </a:spcBef>
                <a:buClr>
                  <a:schemeClr val="hlink"/>
                </a:buClr>
                <a:defRPr/>
              </a:pPr>
              <a:t>‹#›</a:t>
            </a:fld>
            <a:r>
              <a:rPr lang="en-US" altLang="zh-CN" sz="1200" b="0" dirty="0">
                <a:solidFill>
                  <a:schemeClr val="tx1"/>
                </a:solidFill>
                <a:effectLst/>
                <a:latin typeface="Arial" panose="020B0604020202020204" pitchFamily="34" charset="0"/>
                <a:ea typeface="+mj-ea"/>
                <a:cs typeface="Arial" panose="020B0604020202020204" pitchFamily="34" charset="0"/>
              </a:rPr>
              <a:t>/139</a:t>
            </a:r>
            <a:endParaRPr lang="en-US" altLang="ko-KR" sz="1200" b="0" dirty="0">
              <a:solidFill>
                <a:schemeClr val="tx1"/>
              </a:solidFill>
              <a:effectLst/>
              <a:latin typeface="Arial" panose="020B0604020202020204" pitchFamily="34" charset="0"/>
              <a:ea typeface="+mj-ea"/>
              <a:cs typeface="Arial" panose="020B0604020202020204" pitchFamily="34" charset="0"/>
            </a:endParaRPr>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标题，文本与内容">
    <p:spTree>
      <p:nvGrpSpPr>
        <p:cNvPr id="1" name=""/>
        <p:cNvGrpSpPr/>
        <p:nvPr/>
      </p:nvGrpSpPr>
      <p:grpSpPr>
        <a:xfrm>
          <a:off x="0" y="0"/>
          <a:ext cx="0" cy="0"/>
          <a:chOff x="0" y="0"/>
          <a:chExt cx="0" cy="0"/>
        </a:xfrm>
      </p:grpSpPr>
      <p:sp>
        <p:nvSpPr>
          <p:cNvPr id="5" name="Rectangle 33"/>
          <p:cNvSpPr>
            <a:spLocks noChangeArrowheads="1"/>
          </p:cNvSpPr>
          <p:nvPr/>
        </p:nvSpPr>
        <p:spPr bwMode="auto">
          <a:xfrm>
            <a:off x="0" y="320675"/>
            <a:ext cx="6858000" cy="731838"/>
          </a:xfrm>
          <a:prstGeom prst="rect">
            <a:avLst/>
          </a:prstGeom>
          <a:solidFill>
            <a:schemeClr val="tx1"/>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 name="Rectangle 34"/>
          <p:cNvSpPr>
            <a:spLocks noChangeArrowheads="1"/>
          </p:cNvSpPr>
          <p:nvPr/>
        </p:nvSpPr>
        <p:spPr bwMode="gray">
          <a:xfrm>
            <a:off x="0" y="0"/>
            <a:ext cx="9144000" cy="385763"/>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 name="Group 35"/>
          <p:cNvGrpSpPr>
            <a:grpSpLocks/>
          </p:cNvGrpSpPr>
          <p:nvPr/>
        </p:nvGrpSpPr>
        <p:grpSpPr bwMode="auto">
          <a:xfrm>
            <a:off x="0" y="152400"/>
            <a:ext cx="6629400" cy="152400"/>
            <a:chOff x="144" y="384"/>
            <a:chExt cx="3888" cy="144"/>
          </a:xfrm>
        </p:grpSpPr>
        <p:grpSp>
          <p:nvGrpSpPr>
            <p:cNvPr id="8" name="Group 36"/>
            <p:cNvGrpSpPr>
              <a:grpSpLocks/>
            </p:cNvGrpSpPr>
            <p:nvPr userDrawn="1"/>
          </p:nvGrpSpPr>
          <p:grpSpPr bwMode="auto">
            <a:xfrm>
              <a:off x="144" y="384"/>
              <a:ext cx="1922" cy="144"/>
              <a:chOff x="144" y="384"/>
              <a:chExt cx="2252" cy="144"/>
            </a:xfrm>
          </p:grpSpPr>
          <p:sp>
            <p:nvSpPr>
              <p:cNvPr id="26"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7" name="Rectangle 38"/>
              <p:cNvSpPr>
                <a:spLocks noChangeArrowheads="1"/>
              </p:cNvSpPr>
              <p:nvPr userDrawn="1"/>
            </p:nvSpPr>
            <p:spPr bwMode="auto">
              <a:xfrm>
                <a:off x="288"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8" name="Rectangle 39"/>
              <p:cNvSpPr>
                <a:spLocks noChangeArrowheads="1"/>
              </p:cNvSpPr>
              <p:nvPr userDrawn="1"/>
            </p:nvSpPr>
            <p:spPr bwMode="auto">
              <a:xfrm>
                <a:off x="433"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9"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0" name="Rectangle 41"/>
              <p:cNvSpPr>
                <a:spLocks noChangeArrowheads="1"/>
              </p:cNvSpPr>
              <p:nvPr userDrawn="1"/>
            </p:nvSpPr>
            <p:spPr bwMode="auto">
              <a:xfrm>
                <a:off x="719"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1" name="Rectangle 42"/>
              <p:cNvSpPr>
                <a:spLocks noChangeArrowheads="1"/>
              </p:cNvSpPr>
              <p:nvPr userDrawn="1"/>
            </p:nvSpPr>
            <p:spPr bwMode="auto">
              <a:xfrm>
                <a:off x="864"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2"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3"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4" name="Rectangle 45"/>
              <p:cNvSpPr>
                <a:spLocks noChangeArrowheads="1"/>
              </p:cNvSpPr>
              <p:nvPr userDrawn="1"/>
            </p:nvSpPr>
            <p:spPr bwMode="auto">
              <a:xfrm>
                <a:off x="1296"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5" name="Rectangle 46"/>
              <p:cNvSpPr>
                <a:spLocks noChangeArrowheads="1"/>
              </p:cNvSpPr>
              <p:nvPr userDrawn="1"/>
            </p:nvSpPr>
            <p:spPr bwMode="auto">
              <a:xfrm>
                <a:off x="1441" y="384"/>
                <a:ext cx="93"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6"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7"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8" name="Rectangle 49"/>
              <p:cNvSpPr>
                <a:spLocks noChangeArrowheads="1"/>
              </p:cNvSpPr>
              <p:nvPr userDrawn="1"/>
            </p:nvSpPr>
            <p:spPr bwMode="auto">
              <a:xfrm>
                <a:off x="1871" y="384"/>
                <a:ext cx="93"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9" name="Rectangle 50"/>
              <p:cNvSpPr>
                <a:spLocks noChangeArrowheads="1"/>
              </p:cNvSpPr>
              <p:nvPr userDrawn="1"/>
            </p:nvSpPr>
            <p:spPr bwMode="auto">
              <a:xfrm>
                <a:off x="2017"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0"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1" name="Rectangle 52"/>
              <p:cNvSpPr>
                <a:spLocks noChangeArrowheads="1"/>
              </p:cNvSpPr>
              <p:nvPr userDrawn="1"/>
            </p:nvSpPr>
            <p:spPr bwMode="auto">
              <a:xfrm>
                <a:off x="2302"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9" name="Group 53"/>
            <p:cNvGrpSpPr>
              <a:grpSpLocks/>
            </p:cNvGrpSpPr>
            <p:nvPr userDrawn="1"/>
          </p:nvGrpSpPr>
          <p:grpSpPr bwMode="auto">
            <a:xfrm>
              <a:off x="2112" y="384"/>
              <a:ext cx="1933" cy="144"/>
              <a:chOff x="144" y="384"/>
              <a:chExt cx="2258" cy="144"/>
            </a:xfrm>
          </p:grpSpPr>
          <p:sp>
            <p:nvSpPr>
              <p:cNvPr id="10"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1"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 name="Rectangle 56"/>
              <p:cNvSpPr>
                <a:spLocks noChangeArrowheads="1"/>
              </p:cNvSpPr>
              <p:nvPr userDrawn="1"/>
            </p:nvSpPr>
            <p:spPr bwMode="auto">
              <a:xfrm>
                <a:off x="432"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3" name="Rectangle 57"/>
              <p:cNvSpPr>
                <a:spLocks noChangeArrowheads="1"/>
              </p:cNvSpPr>
              <p:nvPr userDrawn="1"/>
            </p:nvSpPr>
            <p:spPr bwMode="auto">
              <a:xfrm>
                <a:off x="578"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4" name="Rectangle 58"/>
              <p:cNvSpPr>
                <a:spLocks noChangeArrowheads="1"/>
              </p:cNvSpPr>
              <p:nvPr userDrawn="1"/>
            </p:nvSpPr>
            <p:spPr bwMode="auto">
              <a:xfrm>
                <a:off x="72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5" name="Rectangle 59"/>
              <p:cNvSpPr>
                <a:spLocks noChangeArrowheads="1"/>
              </p:cNvSpPr>
              <p:nvPr userDrawn="1"/>
            </p:nvSpPr>
            <p:spPr bwMode="auto">
              <a:xfrm>
                <a:off x="871"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6" name="Rectangle 60"/>
              <p:cNvSpPr>
                <a:spLocks noChangeArrowheads="1"/>
              </p:cNvSpPr>
              <p:nvPr userDrawn="1"/>
            </p:nvSpPr>
            <p:spPr bwMode="auto">
              <a:xfrm>
                <a:off x="1012"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7" name="Rectangle 61"/>
              <p:cNvSpPr>
                <a:spLocks noChangeArrowheads="1"/>
              </p:cNvSpPr>
              <p:nvPr userDrawn="1"/>
            </p:nvSpPr>
            <p:spPr bwMode="auto">
              <a:xfrm>
                <a:off x="1152"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8" name="Rectangle 62"/>
              <p:cNvSpPr>
                <a:spLocks noChangeArrowheads="1"/>
              </p:cNvSpPr>
              <p:nvPr userDrawn="1"/>
            </p:nvSpPr>
            <p:spPr bwMode="auto">
              <a:xfrm>
                <a:off x="1298"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9" name="Rectangle 63"/>
              <p:cNvSpPr>
                <a:spLocks noChangeArrowheads="1"/>
              </p:cNvSpPr>
              <p:nvPr userDrawn="1"/>
            </p:nvSpPr>
            <p:spPr bwMode="auto">
              <a:xfrm>
                <a:off x="144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0"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1" name="Rectangle 65"/>
              <p:cNvSpPr>
                <a:spLocks noChangeArrowheads="1"/>
              </p:cNvSpPr>
              <p:nvPr userDrawn="1"/>
            </p:nvSpPr>
            <p:spPr bwMode="auto">
              <a:xfrm>
                <a:off x="1729" y="384"/>
                <a:ext cx="97"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2" name="Rectangle 66"/>
              <p:cNvSpPr>
                <a:spLocks noChangeArrowheads="1"/>
              </p:cNvSpPr>
              <p:nvPr userDrawn="1"/>
            </p:nvSpPr>
            <p:spPr bwMode="auto">
              <a:xfrm>
                <a:off x="187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3" name="Rectangle 67"/>
              <p:cNvSpPr>
                <a:spLocks noChangeArrowheads="1"/>
              </p:cNvSpPr>
              <p:nvPr userDrawn="1"/>
            </p:nvSpPr>
            <p:spPr bwMode="auto">
              <a:xfrm>
                <a:off x="2020"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4" name="Rectangle 68"/>
              <p:cNvSpPr>
                <a:spLocks noChangeArrowheads="1"/>
              </p:cNvSpPr>
              <p:nvPr userDrawn="1"/>
            </p:nvSpPr>
            <p:spPr bwMode="auto">
              <a:xfrm>
                <a:off x="2164" y="384"/>
                <a:ext cx="98"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5" name="Rectangle 69"/>
              <p:cNvSpPr>
                <a:spLocks noChangeArrowheads="1"/>
              </p:cNvSpPr>
              <p:nvPr userDrawn="1"/>
            </p:nvSpPr>
            <p:spPr bwMode="auto">
              <a:xfrm>
                <a:off x="230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42" name="Group 70"/>
          <p:cNvGrpSpPr>
            <a:grpSpLocks/>
          </p:cNvGrpSpPr>
          <p:nvPr/>
        </p:nvGrpSpPr>
        <p:grpSpPr bwMode="auto">
          <a:xfrm>
            <a:off x="0" y="152400"/>
            <a:ext cx="6629400" cy="152400"/>
            <a:chOff x="144" y="384"/>
            <a:chExt cx="3888" cy="144"/>
          </a:xfrm>
        </p:grpSpPr>
        <p:grpSp>
          <p:nvGrpSpPr>
            <p:cNvPr id="43" name="Group 71"/>
            <p:cNvGrpSpPr>
              <a:grpSpLocks/>
            </p:cNvGrpSpPr>
            <p:nvPr userDrawn="1"/>
          </p:nvGrpSpPr>
          <p:grpSpPr bwMode="auto">
            <a:xfrm>
              <a:off x="144" y="384"/>
              <a:ext cx="1922" cy="144"/>
              <a:chOff x="144" y="384"/>
              <a:chExt cx="2252" cy="144"/>
            </a:xfrm>
          </p:grpSpPr>
          <p:sp>
            <p:nvSpPr>
              <p:cNvPr id="61"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2" name="Rectangle 73"/>
              <p:cNvSpPr>
                <a:spLocks noChangeArrowheads="1"/>
              </p:cNvSpPr>
              <p:nvPr userDrawn="1"/>
            </p:nvSpPr>
            <p:spPr bwMode="auto">
              <a:xfrm>
                <a:off x="28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3" name="Rectangle 74"/>
              <p:cNvSpPr>
                <a:spLocks noChangeArrowheads="1"/>
              </p:cNvSpPr>
              <p:nvPr userDrawn="1"/>
            </p:nvSpPr>
            <p:spPr bwMode="auto">
              <a:xfrm>
                <a:off x="433"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4"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5" name="Rectangle 76"/>
              <p:cNvSpPr>
                <a:spLocks noChangeArrowheads="1"/>
              </p:cNvSpPr>
              <p:nvPr userDrawn="1"/>
            </p:nvSpPr>
            <p:spPr bwMode="auto">
              <a:xfrm>
                <a:off x="719"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6" name="Rectangle 77"/>
              <p:cNvSpPr>
                <a:spLocks noChangeArrowheads="1"/>
              </p:cNvSpPr>
              <p:nvPr userDrawn="1"/>
            </p:nvSpPr>
            <p:spPr bwMode="auto">
              <a:xfrm>
                <a:off x="86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7"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8"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9" name="Rectangle 80"/>
              <p:cNvSpPr>
                <a:spLocks noChangeArrowheads="1"/>
              </p:cNvSpPr>
              <p:nvPr userDrawn="1"/>
            </p:nvSpPr>
            <p:spPr bwMode="auto">
              <a:xfrm>
                <a:off x="1296"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0" name="Rectangle 81"/>
              <p:cNvSpPr>
                <a:spLocks noChangeArrowheads="1"/>
              </p:cNvSpPr>
              <p:nvPr userDrawn="1"/>
            </p:nvSpPr>
            <p:spPr bwMode="auto">
              <a:xfrm>
                <a:off x="144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1"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2"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3" name="Rectangle 84"/>
              <p:cNvSpPr>
                <a:spLocks noChangeArrowheads="1"/>
              </p:cNvSpPr>
              <p:nvPr userDrawn="1"/>
            </p:nvSpPr>
            <p:spPr bwMode="auto">
              <a:xfrm>
                <a:off x="187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4" name="Rectangle 85"/>
              <p:cNvSpPr>
                <a:spLocks noChangeArrowheads="1"/>
              </p:cNvSpPr>
              <p:nvPr userDrawn="1"/>
            </p:nvSpPr>
            <p:spPr bwMode="auto">
              <a:xfrm>
                <a:off x="2017"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5"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6" name="Rectangle 87"/>
              <p:cNvSpPr>
                <a:spLocks noChangeArrowheads="1"/>
              </p:cNvSpPr>
              <p:nvPr userDrawn="1"/>
            </p:nvSpPr>
            <p:spPr bwMode="auto">
              <a:xfrm>
                <a:off x="2302"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44" name="Group 88"/>
            <p:cNvGrpSpPr>
              <a:grpSpLocks/>
            </p:cNvGrpSpPr>
            <p:nvPr userDrawn="1"/>
          </p:nvGrpSpPr>
          <p:grpSpPr bwMode="auto">
            <a:xfrm>
              <a:off x="2112" y="384"/>
              <a:ext cx="1933" cy="144"/>
              <a:chOff x="144" y="384"/>
              <a:chExt cx="2258" cy="144"/>
            </a:xfrm>
          </p:grpSpPr>
          <p:sp>
            <p:nvSpPr>
              <p:cNvPr id="45"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6"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7" name="Rectangle 91"/>
              <p:cNvSpPr>
                <a:spLocks noChangeArrowheads="1"/>
              </p:cNvSpPr>
              <p:nvPr userDrawn="1"/>
            </p:nvSpPr>
            <p:spPr bwMode="auto">
              <a:xfrm>
                <a:off x="43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8" name="Rectangle 92"/>
              <p:cNvSpPr>
                <a:spLocks noChangeArrowheads="1"/>
              </p:cNvSpPr>
              <p:nvPr userDrawn="1"/>
            </p:nvSpPr>
            <p:spPr bwMode="auto">
              <a:xfrm>
                <a:off x="578"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9" name="Rectangle 93"/>
              <p:cNvSpPr>
                <a:spLocks noChangeArrowheads="1"/>
              </p:cNvSpPr>
              <p:nvPr userDrawn="1"/>
            </p:nvSpPr>
            <p:spPr bwMode="auto">
              <a:xfrm>
                <a:off x="72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0" name="Rectangle 94"/>
              <p:cNvSpPr>
                <a:spLocks noChangeArrowheads="1"/>
              </p:cNvSpPr>
              <p:nvPr userDrawn="1"/>
            </p:nvSpPr>
            <p:spPr bwMode="auto">
              <a:xfrm>
                <a:off x="871"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1" name="Rectangle 95"/>
              <p:cNvSpPr>
                <a:spLocks noChangeArrowheads="1"/>
              </p:cNvSpPr>
              <p:nvPr userDrawn="1"/>
            </p:nvSpPr>
            <p:spPr bwMode="auto">
              <a:xfrm>
                <a:off x="1012"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2" name="Rectangle 96"/>
              <p:cNvSpPr>
                <a:spLocks noChangeArrowheads="1"/>
              </p:cNvSpPr>
              <p:nvPr userDrawn="1"/>
            </p:nvSpPr>
            <p:spPr bwMode="auto">
              <a:xfrm>
                <a:off x="115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3" name="Rectangle 97"/>
              <p:cNvSpPr>
                <a:spLocks noChangeArrowheads="1"/>
              </p:cNvSpPr>
              <p:nvPr userDrawn="1"/>
            </p:nvSpPr>
            <p:spPr bwMode="auto">
              <a:xfrm>
                <a:off x="1298"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4" name="Rectangle 98"/>
              <p:cNvSpPr>
                <a:spLocks noChangeArrowheads="1"/>
              </p:cNvSpPr>
              <p:nvPr userDrawn="1"/>
            </p:nvSpPr>
            <p:spPr bwMode="auto">
              <a:xfrm>
                <a:off x="144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5"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6" name="Rectangle 100"/>
              <p:cNvSpPr>
                <a:spLocks noChangeArrowheads="1"/>
              </p:cNvSpPr>
              <p:nvPr userDrawn="1"/>
            </p:nvSpPr>
            <p:spPr bwMode="auto">
              <a:xfrm>
                <a:off x="1729"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7" name="Rectangle 101"/>
              <p:cNvSpPr>
                <a:spLocks noChangeArrowheads="1"/>
              </p:cNvSpPr>
              <p:nvPr userDrawn="1"/>
            </p:nvSpPr>
            <p:spPr bwMode="auto">
              <a:xfrm>
                <a:off x="187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8" name="Rectangle 102"/>
              <p:cNvSpPr>
                <a:spLocks noChangeArrowheads="1"/>
              </p:cNvSpPr>
              <p:nvPr userDrawn="1"/>
            </p:nvSpPr>
            <p:spPr bwMode="auto">
              <a:xfrm>
                <a:off x="2020"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9" name="Rectangle 103"/>
              <p:cNvSpPr>
                <a:spLocks noChangeArrowheads="1"/>
              </p:cNvSpPr>
              <p:nvPr userDrawn="1"/>
            </p:nvSpPr>
            <p:spPr bwMode="auto">
              <a:xfrm>
                <a:off x="2164"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0" name="Rectangle 104"/>
              <p:cNvSpPr>
                <a:spLocks noChangeArrowheads="1"/>
              </p:cNvSpPr>
              <p:nvPr userDrawn="1"/>
            </p:nvSpPr>
            <p:spPr bwMode="auto">
              <a:xfrm>
                <a:off x="230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77"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8" name="Group 106"/>
          <p:cNvGrpSpPr>
            <a:grpSpLocks/>
          </p:cNvGrpSpPr>
          <p:nvPr/>
        </p:nvGrpSpPr>
        <p:grpSpPr bwMode="auto">
          <a:xfrm>
            <a:off x="6875463" y="79375"/>
            <a:ext cx="2268537" cy="609600"/>
            <a:chOff x="3648" y="624"/>
            <a:chExt cx="1728" cy="384"/>
          </a:xfrm>
        </p:grpSpPr>
        <p:sp>
          <p:nvSpPr>
            <p:cNvPr id="79"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80"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82" name="Rectangle 110"/>
          <p:cNvSpPr>
            <a:spLocks noChangeArrowheads="1"/>
          </p:cNvSpPr>
          <p:nvPr/>
        </p:nvSpPr>
        <p:spPr bwMode="gray">
          <a:xfrm>
            <a:off x="0" y="1052513"/>
            <a:ext cx="228600" cy="5805487"/>
          </a:xfrm>
          <a:prstGeom prst="rect">
            <a:avLst/>
          </a:prstGeom>
          <a:solidFill>
            <a:schemeClr val="accent1"/>
          </a:solidFill>
          <a:ln w="9525">
            <a:noFill/>
            <a:miter lim="800000"/>
            <a:headEnd/>
            <a:tailEnd/>
          </a:ln>
          <a:effectLst/>
        </p:spPr>
        <p:txBody>
          <a:bodyPr wrap="none" anchor="ctr"/>
          <a:lstStyle/>
          <a:p>
            <a:pPr algn="ctr" latinLnBrk="1">
              <a:spcBef>
                <a:spcPct val="20000"/>
              </a:spcBef>
              <a:buClr>
                <a:schemeClr val="hlink"/>
              </a:buClr>
            </a:pPr>
            <a:r>
              <a:rPr lang="ko-KR" altLang="en-US" sz="2400">
                <a:effectLst>
                  <a:outerShdw blurRad="38100" dist="38100" dir="2700000" algn="tl">
                    <a:srgbClr val="000000"/>
                  </a:outerShdw>
                </a:effectLst>
                <a:latin typeface="Arial" pitchFamily="34" charset="0"/>
                <a:ea typeface="Gulim" pitchFamily="34" charset="-127"/>
              </a:rPr>
              <a:t> </a:t>
            </a:r>
          </a:p>
        </p:txBody>
      </p:sp>
      <p:sp>
        <p:nvSpPr>
          <p:cNvPr id="83" name="Rectangle 111"/>
          <p:cNvSpPr>
            <a:spLocks noChangeArrowheads="1"/>
          </p:cNvSpPr>
          <p:nvPr/>
        </p:nvSpPr>
        <p:spPr bwMode="gray">
          <a:xfrm>
            <a:off x="0" y="381000"/>
            <a:ext cx="6875463" cy="671513"/>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 name="文本占位符 2"/>
          <p:cNvSpPr>
            <a:spLocks noGrp="1"/>
          </p:cNvSpPr>
          <p:nvPr>
            <p:ph type="body" sz="half" idx="1"/>
          </p:nvPr>
        </p:nvSpPr>
        <p:spPr>
          <a:xfrm>
            <a:off x="6858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内容占位符 3"/>
          <p:cNvSpPr>
            <a:spLocks noGrp="1"/>
          </p:cNvSpPr>
          <p:nvPr>
            <p:ph sz="half" idx="2"/>
          </p:nvPr>
        </p:nvSpPr>
        <p:spPr>
          <a:xfrm>
            <a:off x="4648200" y="19050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grpSp>
        <p:nvGrpSpPr>
          <p:cNvPr id="88" name="Group 106">
            <a:extLst>
              <a:ext uri="{FF2B5EF4-FFF2-40B4-BE49-F238E27FC236}">
                <a16:creationId xmlns:a16="http://schemas.microsoft.com/office/drawing/2014/main" id="{44B93390-BC50-41F5-8C97-40FF8CC9BC31}"/>
              </a:ext>
            </a:extLst>
          </p:cNvPr>
          <p:cNvGrpSpPr>
            <a:grpSpLocks/>
          </p:cNvGrpSpPr>
          <p:nvPr userDrawn="1"/>
        </p:nvGrpSpPr>
        <p:grpSpPr bwMode="auto">
          <a:xfrm>
            <a:off x="6873875" y="25400"/>
            <a:ext cx="2266950" cy="863600"/>
            <a:chOff x="3648" y="624"/>
            <a:chExt cx="1728" cy="384"/>
          </a:xfrm>
        </p:grpSpPr>
        <p:sp>
          <p:nvSpPr>
            <p:cNvPr id="89" name="Rectangle 107">
              <a:extLst>
                <a:ext uri="{FF2B5EF4-FFF2-40B4-BE49-F238E27FC236}">
                  <a16:creationId xmlns:a16="http://schemas.microsoft.com/office/drawing/2014/main" id="{DF8746BE-D0EC-4FF8-8492-4ADC5E5617C8}"/>
                </a:ext>
              </a:extLst>
            </p:cNvPr>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90" name="AutoShape 108">
              <a:extLst>
                <a:ext uri="{FF2B5EF4-FFF2-40B4-BE49-F238E27FC236}">
                  <a16:creationId xmlns:a16="http://schemas.microsoft.com/office/drawing/2014/main" id="{6162AFED-1EEC-42B3-9048-7083C0F032B8}"/>
                </a:ext>
              </a:extLst>
            </p:cNvPr>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91" name="Rectangle 109">
            <a:extLst>
              <a:ext uri="{FF2B5EF4-FFF2-40B4-BE49-F238E27FC236}">
                <a16:creationId xmlns:a16="http://schemas.microsoft.com/office/drawing/2014/main" id="{2CA07F33-A784-430C-9923-61494FA0F6A9}"/>
              </a:ext>
            </a:extLst>
          </p:cNvPr>
          <p:cNvSpPr>
            <a:spLocks noChangeArrowheads="1"/>
          </p:cNvSpPr>
          <p:nvPr userDrawn="1"/>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latinLnBrk="1">
              <a:spcBef>
                <a:spcPct val="20000"/>
              </a:spcBef>
              <a:buClr>
                <a:schemeClr val="hlink"/>
              </a:buClr>
              <a:defRPr/>
            </a:pPr>
            <a:r>
              <a:rPr lang="zh-CN" altLang="en-US" sz="1600" b="1" dirty="0">
                <a:effectLst/>
                <a:latin typeface="+mj-ea"/>
                <a:ea typeface="+mj-ea"/>
              </a:rPr>
              <a:t>工科基础化学</a:t>
            </a:r>
            <a:endParaRPr lang="en-US" altLang="ko-KR" sz="1600" b="1" dirty="0">
              <a:effectLst/>
              <a:latin typeface="+mj-ea"/>
              <a:ea typeface="+mj-ea"/>
            </a:endParaRPr>
          </a:p>
        </p:txBody>
      </p:sp>
      <p:pic>
        <p:nvPicPr>
          <p:cNvPr id="92" name="Picture 88" descr="http://www.jianlimuban.com/xiaohui_images/down.asp?url=2008101213235391159.gif">
            <a:extLst>
              <a:ext uri="{FF2B5EF4-FFF2-40B4-BE49-F238E27FC236}">
                <a16:creationId xmlns:a16="http://schemas.microsoft.com/office/drawing/2014/main" id="{419F6C78-7D20-47C1-B8B8-DD0DA8024639}"/>
              </a:ext>
            </a:extLst>
          </p:cNvPr>
          <p:cNvPicPr>
            <a:picLocks noChangeAspect="1" noChangeArrowheads="1"/>
          </p:cNvPicPr>
          <p:nvPr userDrawn="1"/>
        </p:nvPicPr>
        <p:blipFill>
          <a:blip r:embed="rId2"/>
          <a:srcRect/>
          <a:stretch>
            <a:fillRect/>
          </a:stretch>
        </p:blipFill>
        <p:spPr bwMode="auto">
          <a:xfrm>
            <a:off x="8277225" y="26988"/>
            <a:ext cx="863600" cy="509587"/>
          </a:xfrm>
          <a:prstGeom prst="rect">
            <a:avLst/>
          </a:prstGeom>
          <a:noFill/>
          <a:ln w="9525">
            <a:noFill/>
            <a:miter lim="800000"/>
            <a:headEnd/>
            <a:tailEnd/>
          </a:ln>
        </p:spPr>
      </p:pic>
      <p:sp>
        <p:nvSpPr>
          <p:cNvPr id="93" name="Rectangle 109">
            <a:extLst>
              <a:ext uri="{FF2B5EF4-FFF2-40B4-BE49-F238E27FC236}">
                <a16:creationId xmlns:a16="http://schemas.microsoft.com/office/drawing/2014/main" id="{69D31716-A34D-42A7-BED8-1E6A5F3757A1}"/>
              </a:ext>
            </a:extLst>
          </p:cNvPr>
          <p:cNvSpPr>
            <a:spLocks noChangeArrowheads="1"/>
          </p:cNvSpPr>
          <p:nvPr userDrawn="1"/>
        </p:nvSpPr>
        <p:spPr bwMode="white">
          <a:xfrm>
            <a:off x="6889750" y="466725"/>
            <a:ext cx="1387475" cy="441325"/>
          </a:xfrm>
          <a:prstGeom prst="rect">
            <a:avLst/>
          </a:prstGeom>
          <a:noFill/>
          <a:ln w="9525">
            <a:noFill/>
            <a:miter lim="800000"/>
            <a:headEnd/>
            <a:tailEnd/>
          </a:ln>
          <a:effectLst/>
        </p:spPr>
        <p:txBody>
          <a:bodyPr lIns="0" tIns="0" rIns="0" bIns="0" anchor="b">
            <a:spAutoFit/>
          </a:bodyPr>
          <a:lstStyle/>
          <a:p>
            <a:pPr algn="ctr" latinLnBrk="1">
              <a:spcBef>
                <a:spcPct val="20000"/>
              </a:spcBef>
              <a:buClr>
                <a:schemeClr val="hlink"/>
              </a:buClr>
              <a:defRPr/>
            </a:pPr>
            <a:r>
              <a:rPr lang="zh-CN" altLang="en-US" sz="1400" b="1" dirty="0">
                <a:solidFill>
                  <a:srgbClr val="FF0000"/>
                </a:solidFill>
                <a:effectLst/>
                <a:latin typeface="+mj-ea"/>
                <a:ea typeface="+mj-ea"/>
              </a:rPr>
              <a:t>第三章</a:t>
            </a:r>
            <a:br>
              <a:rPr lang="en-US" altLang="zh-CN" sz="1400" b="1" dirty="0">
                <a:solidFill>
                  <a:srgbClr val="FF0000"/>
                </a:solidFill>
                <a:effectLst/>
                <a:latin typeface="+mj-ea"/>
                <a:ea typeface="+mj-ea"/>
              </a:rPr>
            </a:br>
            <a:r>
              <a:rPr lang="zh-CN" altLang="en-US" sz="1400" b="1" dirty="0">
                <a:solidFill>
                  <a:srgbClr val="FF0000"/>
                </a:solidFill>
                <a:effectLst/>
                <a:latin typeface="+mj-ea"/>
                <a:ea typeface="+mj-ea"/>
              </a:rPr>
              <a:t>化学热力学初步</a:t>
            </a:r>
            <a:endParaRPr lang="en-US" altLang="ko-KR" sz="1400" b="1" dirty="0">
              <a:solidFill>
                <a:srgbClr val="FF0000"/>
              </a:solidFill>
              <a:effectLst/>
              <a:latin typeface="+mj-ea"/>
              <a:ea typeface="+mj-ea"/>
            </a:endParaRPr>
          </a:p>
        </p:txBody>
      </p:sp>
      <p:sp>
        <p:nvSpPr>
          <p:cNvPr id="95" name="Rectangle 109">
            <a:extLst>
              <a:ext uri="{FF2B5EF4-FFF2-40B4-BE49-F238E27FC236}">
                <a16:creationId xmlns:a16="http://schemas.microsoft.com/office/drawing/2014/main" id="{EF00EC9E-56E0-4040-AD45-DC2458AA6A1A}"/>
              </a:ext>
            </a:extLst>
          </p:cNvPr>
          <p:cNvSpPr>
            <a:spLocks noChangeArrowheads="1"/>
          </p:cNvSpPr>
          <p:nvPr userDrawn="1"/>
        </p:nvSpPr>
        <p:spPr bwMode="white">
          <a:xfrm>
            <a:off x="6948264" y="6381328"/>
            <a:ext cx="2124075" cy="276225"/>
          </a:xfrm>
          <a:prstGeom prst="rect">
            <a:avLst/>
          </a:prstGeom>
          <a:noFill/>
          <a:ln w="9525">
            <a:noFill/>
            <a:miter lim="800000"/>
            <a:headEnd/>
            <a:tailEnd/>
          </a:ln>
          <a:effectLst/>
        </p:spPr>
        <p:txBody>
          <a:bodyPr anchor="b">
            <a:spAutoFit/>
          </a:bodyPr>
          <a:lstStyle/>
          <a:p>
            <a:pPr algn="r" latinLnBrk="1">
              <a:spcBef>
                <a:spcPct val="20000"/>
              </a:spcBef>
              <a:buClr>
                <a:schemeClr val="hlink"/>
              </a:buClr>
              <a:defRPr/>
            </a:pPr>
            <a:fld id="{9CB862C8-6FF2-41F0-B98C-FD8CA63BD71E}" type="slidenum">
              <a:rPr lang="en-US" altLang="zh-CN" sz="1200" b="0">
                <a:solidFill>
                  <a:schemeClr val="tx1"/>
                </a:solidFill>
                <a:effectLst/>
                <a:latin typeface="Arial" panose="020B0604020202020204" pitchFamily="34" charset="0"/>
                <a:ea typeface="+mj-ea"/>
                <a:cs typeface="Arial" panose="020B0604020202020204" pitchFamily="34" charset="0"/>
              </a:rPr>
              <a:pPr algn="r" latinLnBrk="1">
                <a:spcBef>
                  <a:spcPct val="20000"/>
                </a:spcBef>
                <a:buClr>
                  <a:schemeClr val="hlink"/>
                </a:buClr>
                <a:defRPr/>
              </a:pPr>
              <a:t>‹#›</a:t>
            </a:fld>
            <a:r>
              <a:rPr lang="en-US" altLang="zh-CN" sz="1200" b="0" dirty="0">
                <a:solidFill>
                  <a:schemeClr val="tx1"/>
                </a:solidFill>
                <a:effectLst/>
                <a:latin typeface="Arial" panose="020B0604020202020204" pitchFamily="34" charset="0"/>
                <a:ea typeface="+mj-ea"/>
                <a:cs typeface="Arial" panose="020B0604020202020204" pitchFamily="34" charset="0"/>
              </a:rPr>
              <a:t>/139</a:t>
            </a:r>
            <a:endParaRPr lang="en-US" altLang="ko-KR" sz="1200" b="0" dirty="0">
              <a:solidFill>
                <a:schemeClr val="tx1"/>
              </a:solidFill>
              <a:effectLst/>
              <a:latin typeface="Arial" panose="020B0604020202020204" pitchFamily="34" charset="0"/>
              <a:ea typeface="+mj-ea"/>
              <a:cs typeface="Arial" panose="020B0604020202020204" pitchFamily="34" charset="0"/>
            </a:endParaRPr>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4" name="标题 13"/>
          <p:cNvSpPr>
            <a:spLocks noGrp="1"/>
          </p:cNvSpPr>
          <p:nvPr>
            <p:ph type="ctrTitle"/>
          </p:nvPr>
        </p:nvSpPr>
        <p:spPr>
          <a:xfrm>
            <a:off x="1432560" y="359898"/>
            <a:ext cx="7406640" cy="1472184"/>
          </a:xfrm>
        </p:spPr>
        <p:txBody>
          <a:bodyPr anchor="b"/>
          <a:lstStyle>
            <a:lvl1pPr algn="l">
              <a:defRPr/>
            </a:lvl1pPr>
            <a:extLst/>
          </a:lstStyle>
          <a:p>
            <a:r>
              <a:rPr lang="zh-CN" altLang="en-US"/>
              <a:t>单击此处编辑母版标题样式</a:t>
            </a:r>
            <a:endParaRPr lang="en-US"/>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a:t>单击此处编辑母版副标题样式</a:t>
            </a:r>
            <a:endParaRPr lang="en-US"/>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2321" name="Rectangle 33"/>
          <p:cNvSpPr>
            <a:spLocks noChangeArrowheads="1"/>
          </p:cNvSpPr>
          <p:nvPr/>
        </p:nvSpPr>
        <p:spPr bwMode="auto">
          <a:xfrm>
            <a:off x="0" y="320675"/>
            <a:ext cx="6858000" cy="587375"/>
          </a:xfrm>
          <a:prstGeom prst="rect">
            <a:avLst/>
          </a:prstGeom>
          <a:solidFill>
            <a:schemeClr val="tx1"/>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2" name="Rectangle 34"/>
          <p:cNvSpPr>
            <a:spLocks noChangeArrowheads="1"/>
          </p:cNvSpPr>
          <p:nvPr/>
        </p:nvSpPr>
        <p:spPr bwMode="gray">
          <a:xfrm>
            <a:off x="0" y="0"/>
            <a:ext cx="9144000" cy="333375"/>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1030" name="Group 35"/>
          <p:cNvGrpSpPr>
            <a:grpSpLocks/>
          </p:cNvGrpSpPr>
          <p:nvPr/>
        </p:nvGrpSpPr>
        <p:grpSpPr bwMode="auto">
          <a:xfrm>
            <a:off x="0" y="152400"/>
            <a:ext cx="6629400" cy="152400"/>
            <a:chOff x="144" y="384"/>
            <a:chExt cx="3888" cy="144"/>
          </a:xfrm>
        </p:grpSpPr>
        <p:grpSp>
          <p:nvGrpSpPr>
            <p:cNvPr id="1078" name="Group 36"/>
            <p:cNvGrpSpPr>
              <a:grpSpLocks/>
            </p:cNvGrpSpPr>
            <p:nvPr userDrawn="1"/>
          </p:nvGrpSpPr>
          <p:grpSpPr bwMode="auto">
            <a:xfrm>
              <a:off x="144" y="384"/>
              <a:ext cx="1920" cy="144"/>
              <a:chOff x="144" y="384"/>
              <a:chExt cx="2256" cy="144"/>
            </a:xfrm>
          </p:grpSpPr>
          <p:sp>
            <p:nvSpPr>
              <p:cNvPr id="12325"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6" name="Rectangle 38"/>
              <p:cNvSpPr>
                <a:spLocks noChangeArrowheads="1"/>
              </p:cNvSpPr>
              <p:nvPr userDrawn="1"/>
            </p:nvSpPr>
            <p:spPr bwMode="auto">
              <a:xfrm>
                <a:off x="288"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7" name="Rectangle 39"/>
              <p:cNvSpPr>
                <a:spLocks noChangeArrowheads="1"/>
              </p:cNvSpPr>
              <p:nvPr userDrawn="1"/>
            </p:nvSpPr>
            <p:spPr bwMode="auto">
              <a:xfrm>
                <a:off x="432"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8"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9" name="Rectangle 41"/>
              <p:cNvSpPr>
                <a:spLocks noChangeArrowheads="1"/>
              </p:cNvSpPr>
              <p:nvPr userDrawn="1"/>
            </p:nvSpPr>
            <p:spPr bwMode="auto">
              <a:xfrm>
                <a:off x="719" y="384"/>
                <a:ext cx="93"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0" name="Rectangle 42"/>
              <p:cNvSpPr>
                <a:spLocks noChangeArrowheads="1"/>
              </p:cNvSpPr>
              <p:nvPr userDrawn="1"/>
            </p:nvSpPr>
            <p:spPr bwMode="auto">
              <a:xfrm>
                <a:off x="86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1"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2"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3" name="Rectangle 45"/>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4" name="Rectangle 46"/>
              <p:cNvSpPr>
                <a:spLocks noChangeArrowheads="1"/>
              </p:cNvSpPr>
              <p:nvPr userDrawn="1"/>
            </p:nvSpPr>
            <p:spPr bwMode="auto">
              <a:xfrm>
                <a:off x="1440" y="384"/>
                <a:ext cx="93"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5"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6"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7" name="Rectangle 49"/>
              <p:cNvSpPr>
                <a:spLocks noChangeArrowheads="1"/>
              </p:cNvSpPr>
              <p:nvPr userDrawn="1"/>
            </p:nvSpPr>
            <p:spPr bwMode="auto">
              <a:xfrm>
                <a:off x="1870" y="384"/>
                <a:ext cx="93"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8" name="Rectangle 50"/>
              <p:cNvSpPr>
                <a:spLocks noChangeArrowheads="1"/>
              </p:cNvSpPr>
              <p:nvPr userDrawn="1"/>
            </p:nvSpPr>
            <p:spPr bwMode="auto">
              <a:xfrm>
                <a:off x="201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9"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0" name="Rectangle 52"/>
              <p:cNvSpPr>
                <a:spLocks noChangeArrowheads="1"/>
              </p:cNvSpPr>
              <p:nvPr userDrawn="1"/>
            </p:nvSpPr>
            <p:spPr bwMode="auto">
              <a:xfrm>
                <a:off x="2301" y="384"/>
                <a:ext cx="93"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1079" name="Group 53"/>
            <p:cNvGrpSpPr>
              <a:grpSpLocks/>
            </p:cNvGrpSpPr>
            <p:nvPr userDrawn="1"/>
          </p:nvGrpSpPr>
          <p:grpSpPr bwMode="auto">
            <a:xfrm>
              <a:off x="2112" y="384"/>
              <a:ext cx="1920" cy="144"/>
              <a:chOff x="144" y="384"/>
              <a:chExt cx="2256" cy="144"/>
            </a:xfrm>
          </p:grpSpPr>
          <p:sp>
            <p:nvSpPr>
              <p:cNvPr id="12342"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3"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4" name="Rectangle 56"/>
              <p:cNvSpPr>
                <a:spLocks noChangeArrowheads="1"/>
              </p:cNvSpPr>
              <p:nvPr userDrawn="1"/>
            </p:nvSpPr>
            <p:spPr bwMode="auto">
              <a:xfrm>
                <a:off x="432"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5" name="Rectangle 57"/>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6" name="Rectangle 58"/>
              <p:cNvSpPr>
                <a:spLocks noChangeArrowheads="1"/>
              </p:cNvSpPr>
              <p:nvPr userDrawn="1"/>
            </p:nvSpPr>
            <p:spPr bwMode="auto">
              <a:xfrm>
                <a:off x="720"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7" name="Rectangle 59"/>
              <p:cNvSpPr>
                <a:spLocks noChangeArrowheads="1"/>
              </p:cNvSpPr>
              <p:nvPr userDrawn="1"/>
            </p:nvSpPr>
            <p:spPr bwMode="auto">
              <a:xfrm>
                <a:off x="86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8" name="Rectangle 60"/>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9" name="Rectangle 61"/>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0" name="Rectangle 62"/>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1" name="Rectangle 63"/>
              <p:cNvSpPr>
                <a:spLocks noChangeArrowheads="1"/>
              </p:cNvSpPr>
              <p:nvPr userDrawn="1"/>
            </p:nvSpPr>
            <p:spPr bwMode="auto">
              <a:xfrm>
                <a:off x="1441" y="384"/>
                <a:ext cx="95"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2"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3" name="Rectangle 65"/>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4" name="Rectangle 66"/>
              <p:cNvSpPr>
                <a:spLocks noChangeArrowheads="1"/>
              </p:cNvSpPr>
              <p:nvPr userDrawn="1"/>
            </p:nvSpPr>
            <p:spPr bwMode="auto">
              <a:xfrm>
                <a:off x="1872"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5" name="Rectangle 67"/>
              <p:cNvSpPr>
                <a:spLocks noChangeArrowheads="1"/>
              </p:cNvSpPr>
              <p:nvPr userDrawn="1"/>
            </p:nvSpPr>
            <p:spPr bwMode="auto">
              <a:xfrm>
                <a:off x="2016"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6" name="Rectangle 68"/>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7" name="Rectangle 69"/>
              <p:cNvSpPr>
                <a:spLocks noChangeArrowheads="1"/>
              </p:cNvSpPr>
              <p:nvPr userDrawn="1"/>
            </p:nvSpPr>
            <p:spPr bwMode="auto">
              <a:xfrm>
                <a:off x="2304" y="384"/>
                <a:ext cx="96" cy="144"/>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1031" name="Group 70"/>
          <p:cNvGrpSpPr>
            <a:grpSpLocks/>
          </p:cNvGrpSpPr>
          <p:nvPr/>
        </p:nvGrpSpPr>
        <p:grpSpPr bwMode="auto">
          <a:xfrm>
            <a:off x="0" y="152400"/>
            <a:ext cx="6629400" cy="152400"/>
            <a:chOff x="144" y="384"/>
            <a:chExt cx="3888" cy="144"/>
          </a:xfrm>
        </p:grpSpPr>
        <p:grpSp>
          <p:nvGrpSpPr>
            <p:cNvPr id="1044" name="Group 71"/>
            <p:cNvGrpSpPr>
              <a:grpSpLocks/>
            </p:cNvGrpSpPr>
            <p:nvPr userDrawn="1"/>
          </p:nvGrpSpPr>
          <p:grpSpPr bwMode="auto">
            <a:xfrm>
              <a:off x="144" y="384"/>
              <a:ext cx="1920" cy="144"/>
              <a:chOff x="144" y="384"/>
              <a:chExt cx="2256" cy="144"/>
            </a:xfrm>
          </p:grpSpPr>
          <p:sp>
            <p:nvSpPr>
              <p:cNvPr id="12360"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1" name="Rectangle 73"/>
              <p:cNvSpPr>
                <a:spLocks noChangeArrowheads="1"/>
              </p:cNvSpPr>
              <p:nvPr userDrawn="1"/>
            </p:nvSpPr>
            <p:spPr bwMode="auto">
              <a:xfrm>
                <a:off x="288"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2" name="Rectangle 74"/>
              <p:cNvSpPr>
                <a:spLocks noChangeArrowheads="1"/>
              </p:cNvSpPr>
              <p:nvPr userDrawn="1"/>
            </p:nvSpPr>
            <p:spPr bwMode="auto">
              <a:xfrm>
                <a:off x="43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3"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4" name="Rectangle 76"/>
              <p:cNvSpPr>
                <a:spLocks noChangeArrowheads="1"/>
              </p:cNvSpPr>
              <p:nvPr userDrawn="1"/>
            </p:nvSpPr>
            <p:spPr bwMode="auto">
              <a:xfrm>
                <a:off x="719"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5" name="Rectangle 77"/>
              <p:cNvSpPr>
                <a:spLocks noChangeArrowheads="1"/>
              </p:cNvSpPr>
              <p:nvPr userDrawn="1"/>
            </p:nvSpPr>
            <p:spPr bwMode="auto">
              <a:xfrm>
                <a:off x="86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6"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7"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8" name="Rectangle 80"/>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9" name="Rectangle 81"/>
              <p:cNvSpPr>
                <a:spLocks noChangeArrowheads="1"/>
              </p:cNvSpPr>
              <p:nvPr userDrawn="1"/>
            </p:nvSpPr>
            <p:spPr bwMode="auto">
              <a:xfrm>
                <a:off x="1440"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0"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1"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2" name="Rectangle 84"/>
              <p:cNvSpPr>
                <a:spLocks noChangeArrowheads="1"/>
              </p:cNvSpPr>
              <p:nvPr userDrawn="1"/>
            </p:nvSpPr>
            <p:spPr bwMode="auto">
              <a:xfrm>
                <a:off x="1870"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3" name="Rectangle 85"/>
              <p:cNvSpPr>
                <a:spLocks noChangeArrowheads="1"/>
              </p:cNvSpPr>
              <p:nvPr userDrawn="1"/>
            </p:nvSpPr>
            <p:spPr bwMode="auto">
              <a:xfrm>
                <a:off x="201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4"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5" name="Rectangle 87"/>
              <p:cNvSpPr>
                <a:spLocks noChangeArrowheads="1"/>
              </p:cNvSpPr>
              <p:nvPr userDrawn="1"/>
            </p:nvSpPr>
            <p:spPr bwMode="auto">
              <a:xfrm>
                <a:off x="230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1045" name="Group 88"/>
            <p:cNvGrpSpPr>
              <a:grpSpLocks/>
            </p:cNvGrpSpPr>
            <p:nvPr userDrawn="1"/>
          </p:nvGrpSpPr>
          <p:grpSpPr bwMode="auto">
            <a:xfrm>
              <a:off x="2112" y="384"/>
              <a:ext cx="1920" cy="144"/>
              <a:chOff x="144" y="384"/>
              <a:chExt cx="2256" cy="144"/>
            </a:xfrm>
          </p:grpSpPr>
          <p:sp>
            <p:nvSpPr>
              <p:cNvPr id="12377"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8"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9" name="Rectangle 91"/>
              <p:cNvSpPr>
                <a:spLocks noChangeArrowheads="1"/>
              </p:cNvSpPr>
              <p:nvPr userDrawn="1"/>
            </p:nvSpPr>
            <p:spPr bwMode="auto">
              <a:xfrm>
                <a:off x="43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0" name="Rectangle 92"/>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1" name="Rectangle 93"/>
              <p:cNvSpPr>
                <a:spLocks noChangeArrowheads="1"/>
              </p:cNvSpPr>
              <p:nvPr userDrawn="1"/>
            </p:nvSpPr>
            <p:spPr bwMode="auto">
              <a:xfrm>
                <a:off x="720"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2" name="Rectangle 94"/>
              <p:cNvSpPr>
                <a:spLocks noChangeArrowheads="1"/>
              </p:cNvSpPr>
              <p:nvPr userDrawn="1"/>
            </p:nvSpPr>
            <p:spPr bwMode="auto">
              <a:xfrm>
                <a:off x="86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3" name="Rectangle 95"/>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4" name="Rectangle 96"/>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5" name="Rectangle 97"/>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6" name="Rectangle 98"/>
              <p:cNvSpPr>
                <a:spLocks noChangeArrowheads="1"/>
              </p:cNvSpPr>
              <p:nvPr userDrawn="1"/>
            </p:nvSpPr>
            <p:spPr bwMode="auto">
              <a:xfrm>
                <a:off x="1441"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7"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8" name="Rectangle 100"/>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9" name="Rectangle 101"/>
              <p:cNvSpPr>
                <a:spLocks noChangeArrowheads="1"/>
              </p:cNvSpPr>
              <p:nvPr userDrawn="1"/>
            </p:nvSpPr>
            <p:spPr bwMode="auto">
              <a:xfrm>
                <a:off x="187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0" name="Rectangle 102"/>
              <p:cNvSpPr>
                <a:spLocks noChangeArrowheads="1"/>
              </p:cNvSpPr>
              <p:nvPr userDrawn="1"/>
            </p:nvSpPr>
            <p:spPr bwMode="auto">
              <a:xfrm>
                <a:off x="201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1" name="Rectangle 103"/>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2" name="Rectangle 104"/>
              <p:cNvSpPr>
                <a:spLocks noChangeArrowheads="1"/>
              </p:cNvSpPr>
              <p:nvPr userDrawn="1"/>
            </p:nvSpPr>
            <p:spPr bwMode="auto">
              <a:xfrm>
                <a:off x="230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12393"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1033" name="Group 106"/>
          <p:cNvGrpSpPr>
            <a:grpSpLocks/>
          </p:cNvGrpSpPr>
          <p:nvPr/>
        </p:nvGrpSpPr>
        <p:grpSpPr bwMode="auto">
          <a:xfrm>
            <a:off x="6873875" y="25400"/>
            <a:ext cx="2266950" cy="863600"/>
            <a:chOff x="3648" y="624"/>
            <a:chExt cx="1728" cy="384"/>
          </a:xfrm>
        </p:grpSpPr>
        <p:sp>
          <p:nvSpPr>
            <p:cNvPr id="12395"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6"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12398" name="Rectangle 110"/>
          <p:cNvSpPr>
            <a:spLocks noChangeArrowheads="1"/>
          </p:cNvSpPr>
          <p:nvPr/>
        </p:nvSpPr>
        <p:spPr bwMode="gray">
          <a:xfrm>
            <a:off x="0" y="836613"/>
            <a:ext cx="250825" cy="6021387"/>
          </a:xfrm>
          <a:prstGeom prst="rect">
            <a:avLst/>
          </a:prstGeom>
          <a:solidFill>
            <a:schemeClr val="accent1"/>
          </a:solidFill>
          <a:ln w="9525">
            <a:noFill/>
            <a:miter lim="800000"/>
            <a:headEnd/>
            <a:tailEnd/>
          </a:ln>
          <a:effectLst/>
        </p:spPr>
        <p:txBody>
          <a:bodyPr wrap="none" anchor="ctr"/>
          <a:lstStyle/>
          <a:p>
            <a:pPr algn="ctr" latinLnBrk="1">
              <a:spcBef>
                <a:spcPct val="20000"/>
              </a:spcBef>
              <a:buClr>
                <a:schemeClr val="hlink"/>
              </a:buClr>
            </a:pPr>
            <a:r>
              <a:rPr lang="ko-KR" altLang="en-US" sz="2400">
                <a:effectLst>
                  <a:outerShdw blurRad="38100" dist="38100" dir="2700000" algn="tl">
                    <a:srgbClr val="000000"/>
                  </a:outerShdw>
                </a:effectLst>
                <a:latin typeface="Arial" pitchFamily="34" charset="0"/>
                <a:ea typeface="Gulim" pitchFamily="34" charset="-127"/>
              </a:rPr>
              <a:t> </a:t>
            </a:r>
          </a:p>
        </p:txBody>
      </p:sp>
      <p:sp>
        <p:nvSpPr>
          <p:cNvPr id="12399" name="Rectangle 111"/>
          <p:cNvSpPr>
            <a:spLocks noChangeArrowheads="1"/>
          </p:cNvSpPr>
          <p:nvPr/>
        </p:nvSpPr>
        <p:spPr bwMode="gray">
          <a:xfrm>
            <a:off x="14288" y="333375"/>
            <a:ext cx="6875462" cy="647700"/>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036" name="Rectangle 21"/>
          <p:cNvSpPr>
            <a:spLocks noGrp="1" noChangeArrowheads="1"/>
          </p:cNvSpPr>
          <p:nvPr>
            <p:ph type="title"/>
          </p:nvPr>
        </p:nvSpPr>
        <p:spPr bwMode="white">
          <a:xfrm>
            <a:off x="0" y="333375"/>
            <a:ext cx="6804025" cy="676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ko-KR"/>
          </a:p>
        </p:txBody>
      </p:sp>
      <p:sp>
        <p:nvSpPr>
          <p:cNvPr id="12310" name="Rectangle 22"/>
          <p:cNvSpPr>
            <a:spLocks noGrp="1" noChangeArrowheads="1"/>
          </p:cNvSpPr>
          <p:nvPr>
            <p:ph type="body" idx="1"/>
          </p:nvPr>
        </p:nvSpPr>
        <p:spPr bwMode="auto">
          <a:xfrm>
            <a:off x="395288" y="1052513"/>
            <a:ext cx="8569325" cy="5545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1"/>
            <a:r>
              <a:rPr lang="zh-CN" altLang="en-US" dirty="0"/>
              <a:t>第三级</a:t>
            </a:r>
          </a:p>
          <a:p>
            <a:pPr lvl="3"/>
            <a:r>
              <a:rPr lang="zh-CN" altLang="en-US" dirty="0"/>
              <a:t>第四级</a:t>
            </a:r>
          </a:p>
          <a:p>
            <a:pPr lvl="4"/>
            <a:r>
              <a:rPr lang="zh-CN" altLang="en-US" dirty="0"/>
              <a:t>第五级</a:t>
            </a:r>
            <a:endParaRPr lang="en-US" altLang="ko-KR" dirty="0"/>
          </a:p>
        </p:txBody>
      </p:sp>
      <p:sp>
        <p:nvSpPr>
          <p:cNvPr id="86" name="Rectangle 109"/>
          <p:cNvSpPr>
            <a:spLocks noChangeArrowheads="1"/>
          </p:cNvSpPr>
          <p:nvPr/>
        </p:nvSpPr>
        <p:spPr bwMode="white">
          <a:xfrm>
            <a:off x="6948264" y="6381328"/>
            <a:ext cx="2124075" cy="276225"/>
          </a:xfrm>
          <a:prstGeom prst="rect">
            <a:avLst/>
          </a:prstGeom>
          <a:noFill/>
          <a:ln w="9525">
            <a:noFill/>
            <a:miter lim="800000"/>
            <a:headEnd/>
            <a:tailEnd/>
          </a:ln>
          <a:effectLst/>
        </p:spPr>
        <p:txBody>
          <a:bodyPr anchor="b">
            <a:spAutoFit/>
          </a:bodyPr>
          <a:lstStyle/>
          <a:p>
            <a:pPr algn="r" latinLnBrk="1">
              <a:spcBef>
                <a:spcPct val="20000"/>
              </a:spcBef>
              <a:buClr>
                <a:schemeClr val="hlink"/>
              </a:buClr>
              <a:defRPr/>
            </a:pPr>
            <a:fld id="{9CB862C8-6FF2-41F0-B98C-FD8CA63BD71E}" type="slidenum">
              <a:rPr lang="en-US" altLang="zh-CN" sz="1200" b="0">
                <a:solidFill>
                  <a:schemeClr val="tx1"/>
                </a:solidFill>
                <a:effectLst/>
                <a:latin typeface="Arial" panose="020B0604020202020204" pitchFamily="34" charset="0"/>
                <a:ea typeface="+mj-ea"/>
                <a:cs typeface="Arial" panose="020B0604020202020204" pitchFamily="34" charset="0"/>
              </a:rPr>
              <a:pPr algn="r" latinLnBrk="1">
                <a:spcBef>
                  <a:spcPct val="20000"/>
                </a:spcBef>
                <a:buClr>
                  <a:schemeClr val="hlink"/>
                </a:buClr>
                <a:defRPr/>
              </a:pPr>
              <a:t>‹#›</a:t>
            </a:fld>
            <a:r>
              <a:rPr lang="en-US" altLang="zh-CN" sz="1200" b="0" dirty="0">
                <a:solidFill>
                  <a:schemeClr val="tx1"/>
                </a:solidFill>
                <a:effectLst/>
                <a:latin typeface="Arial" panose="020B0604020202020204" pitchFamily="34" charset="0"/>
                <a:ea typeface="+mj-ea"/>
                <a:cs typeface="Arial" panose="020B0604020202020204" pitchFamily="34" charset="0"/>
              </a:rPr>
              <a:t>/139</a:t>
            </a:r>
            <a:endParaRPr lang="en-US" altLang="ko-KR" sz="1200" b="0" dirty="0">
              <a:solidFill>
                <a:schemeClr val="tx1"/>
              </a:solidFill>
              <a:effectLst/>
              <a:latin typeface="Arial" panose="020B0604020202020204" pitchFamily="34" charset="0"/>
              <a:ea typeface="+mj-ea"/>
              <a:cs typeface="Arial" panose="020B0604020202020204" pitchFamily="34" charset="0"/>
            </a:endParaRPr>
          </a:p>
        </p:txBody>
      </p:sp>
      <p:sp>
        <p:nvSpPr>
          <p:cNvPr id="84" name="Rectangle 109"/>
          <p:cNvSpPr>
            <a:spLocks noChangeArrowheads="1"/>
          </p:cNvSpPr>
          <p:nvPr/>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latinLnBrk="1">
              <a:spcBef>
                <a:spcPct val="20000"/>
              </a:spcBef>
              <a:buClr>
                <a:schemeClr val="hlink"/>
              </a:buClr>
              <a:defRPr/>
            </a:pPr>
            <a:r>
              <a:rPr lang="zh-CN" altLang="en-US" sz="1600" b="1" dirty="0">
                <a:effectLst/>
                <a:latin typeface="+mj-ea"/>
                <a:ea typeface="+mj-ea"/>
              </a:rPr>
              <a:t>工科基础化学</a:t>
            </a:r>
            <a:endParaRPr lang="en-US" altLang="ko-KR" sz="1600" b="1" dirty="0">
              <a:effectLst/>
              <a:latin typeface="+mj-ea"/>
              <a:ea typeface="+mj-ea"/>
            </a:endParaRPr>
          </a:p>
        </p:txBody>
      </p:sp>
      <p:pic>
        <p:nvPicPr>
          <p:cNvPr id="1040" name="Picture 88" descr="http://www.jianlimuban.com/xiaohui_images/down.asp?url=2008101213235391159.gif"/>
          <p:cNvPicPr>
            <a:picLocks noChangeAspect="1" noChangeArrowheads="1"/>
          </p:cNvPicPr>
          <p:nvPr/>
        </p:nvPicPr>
        <p:blipFill>
          <a:blip r:embed="rId9"/>
          <a:srcRect/>
          <a:stretch>
            <a:fillRect/>
          </a:stretch>
        </p:blipFill>
        <p:spPr bwMode="auto">
          <a:xfrm>
            <a:off x="8277225" y="26988"/>
            <a:ext cx="863600" cy="509587"/>
          </a:xfrm>
          <a:prstGeom prst="rect">
            <a:avLst/>
          </a:prstGeom>
          <a:noFill/>
          <a:ln w="9525">
            <a:noFill/>
            <a:miter lim="800000"/>
            <a:headEnd/>
            <a:tailEnd/>
          </a:ln>
        </p:spPr>
      </p:pic>
      <p:sp>
        <p:nvSpPr>
          <p:cNvPr id="87" name="Rectangle 109"/>
          <p:cNvSpPr>
            <a:spLocks noChangeArrowheads="1"/>
          </p:cNvSpPr>
          <p:nvPr/>
        </p:nvSpPr>
        <p:spPr bwMode="white">
          <a:xfrm>
            <a:off x="6889750" y="466725"/>
            <a:ext cx="1387475" cy="441325"/>
          </a:xfrm>
          <a:prstGeom prst="rect">
            <a:avLst/>
          </a:prstGeom>
          <a:noFill/>
          <a:ln w="9525">
            <a:noFill/>
            <a:miter lim="800000"/>
            <a:headEnd/>
            <a:tailEnd/>
          </a:ln>
          <a:effectLst/>
        </p:spPr>
        <p:txBody>
          <a:bodyPr lIns="0" tIns="0" rIns="0" bIns="0" anchor="b">
            <a:spAutoFit/>
          </a:bodyPr>
          <a:lstStyle/>
          <a:p>
            <a:pPr algn="ctr" latinLnBrk="1">
              <a:spcBef>
                <a:spcPct val="20000"/>
              </a:spcBef>
              <a:buClr>
                <a:schemeClr val="hlink"/>
              </a:buClr>
              <a:defRPr/>
            </a:pPr>
            <a:r>
              <a:rPr lang="zh-CN" altLang="en-US" sz="1400" b="1" dirty="0">
                <a:solidFill>
                  <a:srgbClr val="FF0000"/>
                </a:solidFill>
                <a:effectLst/>
                <a:latin typeface="+mj-ea"/>
                <a:ea typeface="+mj-ea"/>
              </a:rPr>
              <a:t>第三章</a:t>
            </a:r>
            <a:br>
              <a:rPr lang="en-US" altLang="zh-CN" sz="1400" b="1" dirty="0">
                <a:solidFill>
                  <a:srgbClr val="FF0000"/>
                </a:solidFill>
                <a:effectLst/>
                <a:latin typeface="+mj-ea"/>
                <a:ea typeface="+mj-ea"/>
              </a:rPr>
            </a:br>
            <a:r>
              <a:rPr lang="zh-CN" altLang="en-US" sz="1400" b="1" dirty="0">
                <a:solidFill>
                  <a:srgbClr val="FF0000"/>
                </a:solidFill>
                <a:effectLst/>
                <a:latin typeface="+mj-ea"/>
                <a:ea typeface="+mj-ea"/>
              </a:rPr>
              <a:t>化学热力学初步</a:t>
            </a:r>
            <a:endParaRPr lang="en-US" altLang="ko-KR" sz="1400" b="1" dirty="0">
              <a:solidFill>
                <a:srgbClr val="FF0000"/>
              </a:solidFill>
              <a:effectLst/>
              <a:latin typeface="+mj-ea"/>
              <a:ea typeface="+mj-ea"/>
            </a:endParaRP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53" r:id="rId3"/>
    <p:sldLayoutId id="2147484058" r:id="rId4"/>
    <p:sldLayoutId id="2147484059" r:id="rId5"/>
    <p:sldLayoutId id="2147484060" r:id="rId6"/>
    <p:sldLayoutId id="2147484054" r:id="rId7"/>
  </p:sldLayoutIdLst>
  <p:transition advClick="0"/>
  <p:hf sldNum="0" hdr="0" ftr="0"/>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Franklin Gothic Medium" pitchFamily="34" charset="0"/>
        </a:defRPr>
      </a:lvl2pPr>
      <a:lvl3pPr algn="l" rtl="0" eaLnBrk="0" fontAlgn="base" hangingPunct="0">
        <a:spcBef>
          <a:spcPct val="0"/>
        </a:spcBef>
        <a:spcAft>
          <a:spcPct val="0"/>
        </a:spcAft>
        <a:defRPr sz="3600" b="1">
          <a:solidFill>
            <a:schemeClr val="bg1"/>
          </a:solidFill>
          <a:latin typeface="Franklin Gothic Medium" pitchFamily="34" charset="0"/>
        </a:defRPr>
      </a:lvl3pPr>
      <a:lvl4pPr algn="l" rtl="0" eaLnBrk="0" fontAlgn="base" hangingPunct="0">
        <a:spcBef>
          <a:spcPct val="0"/>
        </a:spcBef>
        <a:spcAft>
          <a:spcPct val="0"/>
        </a:spcAft>
        <a:defRPr sz="3600" b="1">
          <a:solidFill>
            <a:schemeClr val="bg1"/>
          </a:solidFill>
          <a:latin typeface="Franklin Gothic Medium" pitchFamily="34" charset="0"/>
        </a:defRPr>
      </a:lvl4pPr>
      <a:lvl5pPr algn="l" rtl="0" eaLnBrk="0" fontAlgn="base" hangingPunct="0">
        <a:spcBef>
          <a:spcPct val="0"/>
        </a:spcBef>
        <a:spcAft>
          <a:spcPct val="0"/>
        </a:spcAft>
        <a:defRPr sz="3600" b="1">
          <a:solidFill>
            <a:schemeClr val="bg1"/>
          </a:solidFill>
          <a:latin typeface="Franklin Gothic Medium" pitchFamily="34"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sz="2800" b="1">
          <a:solidFill>
            <a:schemeClr val="tx1"/>
          </a:solidFill>
          <a:effectLst>
            <a:outerShdw blurRad="38100" dist="38100" dir="2700000" algn="tl">
              <a:srgbClr val="000000">
                <a:alpha val="43137"/>
              </a:srgbClr>
            </a:outerShdw>
          </a:effectLst>
          <a:latin typeface="华文仿宋" pitchFamily="2" charset="-122"/>
          <a:ea typeface="华文仿宋" pitchFamily="2" charset="-122"/>
          <a:cs typeface="+mn-cs"/>
        </a:defRPr>
      </a:lvl1pPr>
      <a:lvl2pPr marL="742950" indent="-285750" algn="l" rtl="0" eaLnBrk="0" fontAlgn="base" hangingPunct="0">
        <a:spcBef>
          <a:spcPct val="20000"/>
        </a:spcBef>
        <a:spcAft>
          <a:spcPct val="0"/>
        </a:spcAft>
        <a:buClr>
          <a:schemeClr val="accent1"/>
        </a:buClr>
        <a:buSzPct val="80000"/>
        <a:buFont typeface="Arial" pitchFamily="34" charset="0"/>
        <a:buChar char="•"/>
        <a:defRPr sz="2400" b="1">
          <a:solidFill>
            <a:schemeClr val="tx1"/>
          </a:solidFill>
          <a:effectLst>
            <a:outerShdw blurRad="38100" dist="38100" dir="2700000" algn="tl">
              <a:srgbClr val="000000">
                <a:alpha val="43137"/>
              </a:srgbClr>
            </a:outerShdw>
          </a:effectLst>
          <a:latin typeface="华文仿宋" pitchFamily="2" charset="-122"/>
          <a:ea typeface="华文仿宋" pitchFamily="2" charset="-122"/>
        </a:defRPr>
      </a:lvl2pPr>
      <a:lvl3pPr marL="1143000" indent="-228600" algn="l" rtl="0" eaLnBrk="0" fontAlgn="base" hangingPunct="0">
        <a:spcBef>
          <a:spcPct val="20000"/>
        </a:spcBef>
        <a:spcAft>
          <a:spcPct val="0"/>
        </a:spcAft>
        <a:buClr>
          <a:schemeClr val="accent2"/>
        </a:buClr>
        <a:buSzPct val="70000"/>
        <a:buFont typeface="Wingdings" pitchFamily="2" charset="2"/>
        <a:buChar char="l"/>
        <a:defRPr sz="2400">
          <a:solidFill>
            <a:schemeClr val="tx1"/>
          </a:solidFill>
          <a:latin typeface="+mn-lt"/>
          <a:ea typeface="华文仿宋" pitchFamily="2" charset="-122"/>
        </a:defRPr>
      </a:lvl3pPr>
      <a:lvl4pPr marL="1600200" indent="-228600" algn="l" rtl="0" eaLnBrk="0" fontAlgn="base" hangingPunct="0">
        <a:spcBef>
          <a:spcPct val="20000"/>
        </a:spcBef>
        <a:spcAft>
          <a:spcPct val="0"/>
        </a:spcAft>
        <a:buClr>
          <a:schemeClr val="accent1"/>
        </a:buClr>
        <a:buSzPct val="60000"/>
        <a:buFont typeface="Wingdings" pitchFamily="2" charset="2"/>
        <a:buChar char="¢"/>
        <a:defRPr sz="2000" b="1">
          <a:solidFill>
            <a:schemeClr val="tx1"/>
          </a:solidFill>
          <a:effectLst>
            <a:outerShdw blurRad="38100" dist="38100" dir="2700000" algn="tl">
              <a:srgbClr val="000000">
                <a:alpha val="43137"/>
              </a:srgbClr>
            </a:outerShdw>
          </a:effectLst>
          <a:latin typeface="+mn-lt"/>
          <a:ea typeface="华文仿宋" pitchFamily="2" charset="-122"/>
        </a:defRPr>
      </a:lvl4pPr>
      <a:lvl5pPr marL="2057400" indent="-228600" algn="l" rtl="0" eaLnBrk="0" fontAlgn="base" hangingPunct="0">
        <a:spcBef>
          <a:spcPct val="20000"/>
        </a:spcBef>
        <a:spcAft>
          <a:spcPct val="0"/>
        </a:spcAft>
        <a:buClr>
          <a:schemeClr val="accent2"/>
        </a:buClr>
        <a:buSzPct val="60000"/>
        <a:buFont typeface="Wingdings" pitchFamily="2" charset="2"/>
        <a:buChar char="l"/>
        <a:defRPr sz="2000" b="1">
          <a:solidFill>
            <a:schemeClr val="tx1"/>
          </a:solidFill>
          <a:effectLst>
            <a:outerShdw blurRad="38100" dist="38100" dir="2700000" algn="tl">
              <a:srgbClr val="000000">
                <a:alpha val="43137"/>
              </a:srgbClr>
            </a:outerShdw>
          </a:effectLst>
          <a:latin typeface="+mn-lt"/>
          <a:ea typeface="华文仿宋" pitchFamily="2" charset="-122"/>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xml"/><Relationship Id="rId7" Type="http://schemas.openxmlformats.org/officeDocument/2006/relationships/diagramData" Target="../diagrams/data1.xml"/><Relationship Id="rId12" Type="http://schemas.openxmlformats.org/officeDocument/2006/relationships/image" Target="../media/image4.gi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11" Type="http://schemas.microsoft.com/office/2007/relationships/diagramDrawing" Target="../diagrams/drawing1.xml"/><Relationship Id="rId5" Type="http://schemas.openxmlformats.org/officeDocument/2006/relationships/oleObject" Target="../embeddings/oleObject1.bin"/><Relationship Id="rId10" Type="http://schemas.openxmlformats.org/officeDocument/2006/relationships/diagramColors" Target="../diagrams/colors1.xml"/><Relationship Id="rId4" Type="http://schemas.openxmlformats.org/officeDocument/2006/relationships/image" Target="../media/image3.jpeg"/><Relationship Id="rId9"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19.wmf"/><Relationship Id="rId11" Type="http://schemas.openxmlformats.org/officeDocument/2006/relationships/oleObject" Target="../embeddings/oleObject87.bin"/><Relationship Id="rId5" Type="http://schemas.openxmlformats.org/officeDocument/2006/relationships/oleObject" Target="../embeddings/oleObject84.bin"/><Relationship Id="rId10" Type="http://schemas.openxmlformats.org/officeDocument/2006/relationships/image" Target="../media/image121.wmf"/><Relationship Id="rId4" Type="http://schemas.openxmlformats.org/officeDocument/2006/relationships/image" Target="../media/image114.wmf"/><Relationship Id="rId9" Type="http://schemas.openxmlformats.org/officeDocument/2006/relationships/oleObject" Target="../embeddings/oleObject86.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124.wmf"/><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oleObject" Target="../embeddings/oleObject89.bin"/><Relationship Id="rId5" Type="http://schemas.openxmlformats.org/officeDocument/2006/relationships/image" Target="../media/image123.wmf"/><Relationship Id="rId4" Type="http://schemas.openxmlformats.org/officeDocument/2006/relationships/oleObject" Target="../embeddings/oleObject88.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1.xml"/><Relationship Id="rId1" Type="http://schemas.openxmlformats.org/officeDocument/2006/relationships/vmlDrawing" Target="../drawings/vmlDrawing36.vml"/><Relationship Id="rId4" Type="http://schemas.openxmlformats.org/officeDocument/2006/relationships/image" Target="../media/image125.w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130.wmf"/><Relationship Id="rId3" Type="http://schemas.openxmlformats.org/officeDocument/2006/relationships/notesSlide" Target="../notesSlides/notesSlide49.xml"/><Relationship Id="rId7" Type="http://schemas.openxmlformats.org/officeDocument/2006/relationships/image" Target="../media/image127.wmf"/><Relationship Id="rId12" Type="http://schemas.openxmlformats.org/officeDocument/2006/relationships/oleObject" Target="../embeddings/oleObject95.bin"/><Relationship Id="rId17" Type="http://schemas.openxmlformats.org/officeDocument/2006/relationships/image" Target="../media/image132.wmf"/><Relationship Id="rId2" Type="http://schemas.openxmlformats.org/officeDocument/2006/relationships/slideLayout" Target="../slideLayouts/slideLayout1.xml"/><Relationship Id="rId16" Type="http://schemas.openxmlformats.org/officeDocument/2006/relationships/oleObject" Target="../embeddings/oleObject97.bin"/><Relationship Id="rId1" Type="http://schemas.openxmlformats.org/officeDocument/2006/relationships/vmlDrawing" Target="../drawings/vmlDrawing37.vml"/><Relationship Id="rId6" Type="http://schemas.openxmlformats.org/officeDocument/2006/relationships/oleObject" Target="../embeddings/oleObject92.bin"/><Relationship Id="rId11" Type="http://schemas.openxmlformats.org/officeDocument/2006/relationships/image" Target="../media/image129.wmf"/><Relationship Id="rId5" Type="http://schemas.openxmlformats.org/officeDocument/2006/relationships/image" Target="../media/image126.wmf"/><Relationship Id="rId15" Type="http://schemas.openxmlformats.org/officeDocument/2006/relationships/image" Target="../media/image131.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128.wmf"/><Relationship Id="rId14" Type="http://schemas.openxmlformats.org/officeDocument/2006/relationships/oleObject" Target="../embeddings/oleObject96.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1.xml"/><Relationship Id="rId1" Type="http://schemas.openxmlformats.org/officeDocument/2006/relationships/vmlDrawing" Target="../drawings/vmlDrawing38.vml"/><Relationship Id="rId6" Type="http://schemas.openxmlformats.org/officeDocument/2006/relationships/image" Target="../media/image134.wmf"/><Relationship Id="rId5" Type="http://schemas.openxmlformats.org/officeDocument/2006/relationships/oleObject" Target="../embeddings/oleObject99.bin"/><Relationship Id="rId4" Type="http://schemas.openxmlformats.org/officeDocument/2006/relationships/image" Target="../media/image133.wmf"/></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notesSlide" Target="../notesSlides/notesSlide50.xml"/><Relationship Id="rId7" Type="http://schemas.openxmlformats.org/officeDocument/2006/relationships/image" Target="../media/image136.wmf"/><Relationship Id="rId2" Type="http://schemas.openxmlformats.org/officeDocument/2006/relationships/slideLayout" Target="../slideLayouts/slideLayout1.xml"/><Relationship Id="rId1" Type="http://schemas.openxmlformats.org/officeDocument/2006/relationships/vmlDrawing" Target="../drawings/vmlDrawing39.vml"/><Relationship Id="rId6" Type="http://schemas.openxmlformats.org/officeDocument/2006/relationships/oleObject" Target="../embeddings/oleObject101.bin"/><Relationship Id="rId5" Type="http://schemas.openxmlformats.org/officeDocument/2006/relationships/image" Target="../media/image135.wmf"/><Relationship Id="rId4" Type="http://schemas.openxmlformats.org/officeDocument/2006/relationships/oleObject" Target="../embeddings/oleObject100.bin"/><Relationship Id="rId9" Type="http://schemas.openxmlformats.org/officeDocument/2006/relationships/image" Target="../media/image137.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1.xml"/><Relationship Id="rId1" Type="http://schemas.openxmlformats.org/officeDocument/2006/relationships/vmlDrawing" Target="../drawings/vmlDrawing40.vml"/><Relationship Id="rId6" Type="http://schemas.openxmlformats.org/officeDocument/2006/relationships/image" Target="../media/image139.wmf"/><Relationship Id="rId5" Type="http://schemas.openxmlformats.org/officeDocument/2006/relationships/oleObject" Target="../embeddings/oleObject104.bin"/><Relationship Id="rId4" Type="http://schemas.openxmlformats.org/officeDocument/2006/relationships/image" Target="../media/image138.wmf"/></Relationships>
</file>

<file path=ppt/slides/_rels/slide107.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105.bin"/><Relationship Id="rId7" Type="http://schemas.openxmlformats.org/officeDocument/2006/relationships/oleObject" Target="../embeddings/oleObject107.bin"/><Relationship Id="rId12" Type="http://schemas.openxmlformats.org/officeDocument/2006/relationships/image" Target="../media/image120.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41.wmf"/><Relationship Id="rId11" Type="http://schemas.openxmlformats.org/officeDocument/2006/relationships/oleObject" Target="../embeddings/oleObject85.bin"/><Relationship Id="rId5" Type="http://schemas.openxmlformats.org/officeDocument/2006/relationships/oleObject" Target="../embeddings/oleObject106.bin"/><Relationship Id="rId10" Type="http://schemas.openxmlformats.org/officeDocument/2006/relationships/image" Target="../media/image143.wmf"/><Relationship Id="rId4" Type="http://schemas.openxmlformats.org/officeDocument/2006/relationships/image" Target="../media/image140.wmf"/><Relationship Id="rId9" Type="http://schemas.openxmlformats.org/officeDocument/2006/relationships/oleObject" Target="../embeddings/oleObject108.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111.bin"/><Relationship Id="rId13" Type="http://schemas.openxmlformats.org/officeDocument/2006/relationships/image" Target="../media/image148.wmf"/><Relationship Id="rId3" Type="http://schemas.openxmlformats.org/officeDocument/2006/relationships/notesSlide" Target="../notesSlides/notesSlide51.xml"/><Relationship Id="rId7" Type="http://schemas.openxmlformats.org/officeDocument/2006/relationships/image" Target="../media/image145.wmf"/><Relationship Id="rId12" Type="http://schemas.openxmlformats.org/officeDocument/2006/relationships/oleObject" Target="../embeddings/oleObject113.bin"/><Relationship Id="rId2" Type="http://schemas.openxmlformats.org/officeDocument/2006/relationships/slideLayout" Target="../slideLayouts/slideLayout1.xml"/><Relationship Id="rId1" Type="http://schemas.openxmlformats.org/officeDocument/2006/relationships/vmlDrawing" Target="../drawings/vmlDrawing42.vml"/><Relationship Id="rId6" Type="http://schemas.openxmlformats.org/officeDocument/2006/relationships/oleObject" Target="../embeddings/oleObject110.bin"/><Relationship Id="rId11" Type="http://schemas.openxmlformats.org/officeDocument/2006/relationships/image" Target="../media/image147.wmf"/><Relationship Id="rId5" Type="http://schemas.openxmlformats.org/officeDocument/2006/relationships/image" Target="../media/image144.wmf"/><Relationship Id="rId10" Type="http://schemas.openxmlformats.org/officeDocument/2006/relationships/oleObject" Target="../embeddings/oleObject112.bin"/><Relationship Id="rId4" Type="http://schemas.openxmlformats.org/officeDocument/2006/relationships/oleObject" Target="../embeddings/oleObject109.bin"/><Relationship Id="rId9" Type="http://schemas.openxmlformats.org/officeDocument/2006/relationships/image" Target="../media/image146.wm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50.tiff"/><Relationship Id="rId2" Type="http://schemas.openxmlformats.org/officeDocument/2006/relationships/slideLayout" Target="../slideLayouts/slideLayout1.xml"/><Relationship Id="rId1" Type="http://schemas.openxmlformats.org/officeDocument/2006/relationships/vmlDrawing" Target="../drawings/vmlDrawing43.vml"/><Relationship Id="rId6" Type="http://schemas.openxmlformats.org/officeDocument/2006/relationships/oleObject" Target="../embeddings/oleObject115.bin"/><Relationship Id="rId5" Type="http://schemas.openxmlformats.org/officeDocument/2006/relationships/image" Target="../media/image149.wmf"/><Relationship Id="rId4" Type="http://schemas.openxmlformats.org/officeDocument/2006/relationships/oleObject" Target="../embeddings/oleObject114.bin"/></Relationships>
</file>

<file path=ppt/slides/_rels/slide115.xml.rels><?xml version="1.0" encoding="UTF-8" standalone="yes"?>
<Relationships xmlns="http://schemas.openxmlformats.org/package/2006/relationships"><Relationship Id="rId3" Type="http://schemas.openxmlformats.org/officeDocument/2006/relationships/image" Target="../media/image151.jpeg"/><Relationship Id="rId7" Type="http://schemas.openxmlformats.org/officeDocument/2006/relationships/image" Target="../media/image15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470.png"/><Relationship Id="rId5" Type="http://schemas.microsoft.com/office/2007/relationships/hdphoto" Target="../media/hdphoto8.wdp"/><Relationship Id="rId4" Type="http://schemas.openxmlformats.org/officeDocument/2006/relationships/image" Target="../media/image152.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vmlDrawing" Target="../drawings/vmlDrawing44.vml"/><Relationship Id="rId5" Type="http://schemas.openxmlformats.org/officeDocument/2006/relationships/image" Target="../media/image149.wmf"/><Relationship Id="rId4" Type="http://schemas.openxmlformats.org/officeDocument/2006/relationships/oleObject" Target="../embeddings/oleObject114.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notesSlide" Target="../notesSlides/notesSlide59.xml"/><Relationship Id="rId7" Type="http://schemas.openxmlformats.org/officeDocument/2006/relationships/image" Target="../media/image154.wmf"/><Relationship Id="rId2" Type="http://schemas.openxmlformats.org/officeDocument/2006/relationships/slideLayout" Target="../slideLayouts/slideLayout1.xml"/><Relationship Id="rId1" Type="http://schemas.openxmlformats.org/officeDocument/2006/relationships/vmlDrawing" Target="../drawings/vmlDrawing45.vml"/><Relationship Id="rId6" Type="http://schemas.openxmlformats.org/officeDocument/2006/relationships/oleObject" Target="../embeddings/oleObject117.bin"/><Relationship Id="rId5" Type="http://schemas.openxmlformats.org/officeDocument/2006/relationships/image" Target="../media/image153.wmf"/><Relationship Id="rId4" Type="http://schemas.openxmlformats.org/officeDocument/2006/relationships/oleObject" Target="../embeddings/oleObject116.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156.wmf"/><Relationship Id="rId2" Type="http://schemas.openxmlformats.org/officeDocument/2006/relationships/slideLayout" Target="../slideLayouts/slideLayout1.xml"/><Relationship Id="rId1" Type="http://schemas.openxmlformats.org/officeDocument/2006/relationships/vmlDrawing" Target="../drawings/vmlDrawing46.vml"/><Relationship Id="rId6" Type="http://schemas.openxmlformats.org/officeDocument/2006/relationships/oleObject" Target="../embeddings/oleObject119.bin"/><Relationship Id="rId5" Type="http://schemas.openxmlformats.org/officeDocument/2006/relationships/image" Target="../media/image155.wmf"/><Relationship Id="rId4" Type="http://schemas.openxmlformats.org/officeDocument/2006/relationships/oleObject" Target="../embeddings/oleObject118.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vmlDrawing" Target="../drawings/vmlDrawing47.vml"/><Relationship Id="rId5" Type="http://schemas.openxmlformats.org/officeDocument/2006/relationships/image" Target="../media/image157.wmf"/><Relationship Id="rId4" Type="http://schemas.openxmlformats.org/officeDocument/2006/relationships/oleObject" Target="../embeddings/oleObject120.bin"/></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1.xml"/><Relationship Id="rId1" Type="http://schemas.openxmlformats.org/officeDocument/2006/relationships/vmlDrawing" Target="../drawings/vmlDrawing48.vml"/><Relationship Id="rId4" Type="http://schemas.openxmlformats.org/officeDocument/2006/relationships/image" Target="../media/image158.wmf"/></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162.wmf"/><Relationship Id="rId3" Type="http://schemas.openxmlformats.org/officeDocument/2006/relationships/notesSlide" Target="../notesSlides/notesSlide62.xml"/><Relationship Id="rId7" Type="http://schemas.openxmlformats.org/officeDocument/2006/relationships/image" Target="../media/image159.wmf"/><Relationship Id="rId12" Type="http://schemas.openxmlformats.org/officeDocument/2006/relationships/oleObject" Target="../embeddings/oleObject126.bin"/><Relationship Id="rId17" Type="http://schemas.openxmlformats.org/officeDocument/2006/relationships/image" Target="../media/image164.wmf"/><Relationship Id="rId2" Type="http://schemas.openxmlformats.org/officeDocument/2006/relationships/slideLayout" Target="../slideLayouts/slideLayout1.xml"/><Relationship Id="rId16" Type="http://schemas.openxmlformats.org/officeDocument/2006/relationships/oleObject" Target="../embeddings/oleObject128.bin"/><Relationship Id="rId1" Type="http://schemas.openxmlformats.org/officeDocument/2006/relationships/vmlDrawing" Target="../drawings/vmlDrawing49.vml"/><Relationship Id="rId6" Type="http://schemas.openxmlformats.org/officeDocument/2006/relationships/oleObject" Target="../embeddings/oleObject123.bin"/><Relationship Id="rId11" Type="http://schemas.openxmlformats.org/officeDocument/2006/relationships/image" Target="../media/image161.wmf"/><Relationship Id="rId5" Type="http://schemas.openxmlformats.org/officeDocument/2006/relationships/image" Target="../media/image149.wmf"/><Relationship Id="rId15" Type="http://schemas.openxmlformats.org/officeDocument/2006/relationships/image" Target="../media/image163.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60.wmf"/><Relationship Id="rId14" Type="http://schemas.openxmlformats.org/officeDocument/2006/relationships/oleObject" Target="../embeddings/oleObject127.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166.wmf"/><Relationship Id="rId2" Type="http://schemas.openxmlformats.org/officeDocument/2006/relationships/slideLayout" Target="../slideLayouts/slideLayout1.xml"/><Relationship Id="rId1" Type="http://schemas.openxmlformats.org/officeDocument/2006/relationships/vmlDrawing" Target="../drawings/vmlDrawing50.vml"/><Relationship Id="rId6" Type="http://schemas.openxmlformats.org/officeDocument/2006/relationships/oleObject" Target="../embeddings/oleObject130.bin"/><Relationship Id="rId5" Type="http://schemas.openxmlformats.org/officeDocument/2006/relationships/image" Target="../media/image165.wmf"/><Relationship Id="rId4" Type="http://schemas.openxmlformats.org/officeDocument/2006/relationships/oleObject" Target="../embeddings/oleObject129.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1.xml"/><Relationship Id="rId1" Type="http://schemas.openxmlformats.org/officeDocument/2006/relationships/vmlDrawing" Target="../drawings/vmlDrawing51.vml"/><Relationship Id="rId6" Type="http://schemas.openxmlformats.org/officeDocument/2006/relationships/image" Target="../media/image168.wmf"/><Relationship Id="rId5" Type="http://schemas.openxmlformats.org/officeDocument/2006/relationships/oleObject" Target="../embeddings/oleObject132.bin"/><Relationship Id="rId10" Type="http://schemas.openxmlformats.org/officeDocument/2006/relationships/image" Target="../media/image170.wmf"/><Relationship Id="rId4" Type="http://schemas.openxmlformats.org/officeDocument/2006/relationships/image" Target="../media/image167.wmf"/><Relationship Id="rId9" Type="http://schemas.openxmlformats.org/officeDocument/2006/relationships/oleObject" Target="../embeddings/oleObject134.bin"/></Relationships>
</file>

<file path=ppt/slides/_rels/slide127.x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oleObject" Target="../embeddings/oleObject135.bin"/><Relationship Id="rId7" Type="http://schemas.openxmlformats.org/officeDocument/2006/relationships/oleObject" Target="../embeddings/oleObject137.bin"/><Relationship Id="rId12" Type="http://schemas.openxmlformats.org/officeDocument/2006/relationships/image" Target="../media/image175.wmf"/><Relationship Id="rId2" Type="http://schemas.openxmlformats.org/officeDocument/2006/relationships/slideLayout" Target="../slideLayouts/slideLayout1.xml"/><Relationship Id="rId1" Type="http://schemas.openxmlformats.org/officeDocument/2006/relationships/vmlDrawing" Target="../drawings/vmlDrawing52.vml"/><Relationship Id="rId6" Type="http://schemas.openxmlformats.org/officeDocument/2006/relationships/image" Target="../media/image172.wmf"/><Relationship Id="rId11" Type="http://schemas.openxmlformats.org/officeDocument/2006/relationships/oleObject" Target="../embeddings/oleObject139.bin"/><Relationship Id="rId5" Type="http://schemas.openxmlformats.org/officeDocument/2006/relationships/oleObject" Target="../embeddings/oleObject136.bin"/><Relationship Id="rId10" Type="http://schemas.openxmlformats.org/officeDocument/2006/relationships/image" Target="../media/image174.wmf"/><Relationship Id="rId4" Type="http://schemas.openxmlformats.org/officeDocument/2006/relationships/image" Target="../media/image171.wmf"/><Relationship Id="rId9" Type="http://schemas.openxmlformats.org/officeDocument/2006/relationships/oleObject" Target="../embeddings/oleObject138.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24.wmf"/><Relationship Id="rId3" Type="http://schemas.openxmlformats.org/officeDocument/2006/relationships/notesSlide" Target="../notesSlides/notesSlide64.xml"/><Relationship Id="rId7" Type="http://schemas.openxmlformats.org/officeDocument/2006/relationships/image" Target="../media/image177.wmf"/><Relationship Id="rId12" Type="http://schemas.openxmlformats.org/officeDocument/2006/relationships/oleObject" Target="../embeddings/oleObject143.bin"/><Relationship Id="rId2" Type="http://schemas.openxmlformats.org/officeDocument/2006/relationships/slideLayout" Target="../slideLayouts/slideLayout1.xml"/><Relationship Id="rId1" Type="http://schemas.openxmlformats.org/officeDocument/2006/relationships/vmlDrawing" Target="../drawings/vmlDrawing53.vml"/><Relationship Id="rId6" Type="http://schemas.openxmlformats.org/officeDocument/2006/relationships/oleObject" Target="../embeddings/oleObject141.bin"/><Relationship Id="rId11" Type="http://schemas.openxmlformats.org/officeDocument/2006/relationships/image" Target="../media/image172.wmf"/><Relationship Id="rId5" Type="http://schemas.openxmlformats.org/officeDocument/2006/relationships/image" Target="../media/image176.wmf"/><Relationship Id="rId10" Type="http://schemas.openxmlformats.org/officeDocument/2006/relationships/oleObject" Target="../embeddings/oleObject142.bin"/><Relationship Id="rId4" Type="http://schemas.openxmlformats.org/officeDocument/2006/relationships/oleObject" Target="../embeddings/oleObject140.bin"/><Relationship Id="rId9" Type="http://schemas.openxmlformats.org/officeDocument/2006/relationships/image" Target="../media/image1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80.wmf"/><Relationship Id="rId13" Type="http://schemas.openxmlformats.org/officeDocument/2006/relationships/oleObject" Target="../embeddings/oleObject149.bin"/><Relationship Id="rId3" Type="http://schemas.openxmlformats.org/officeDocument/2006/relationships/oleObject" Target="../embeddings/oleObject144.bin"/><Relationship Id="rId7" Type="http://schemas.openxmlformats.org/officeDocument/2006/relationships/oleObject" Target="../embeddings/oleObject146.bin"/><Relationship Id="rId12" Type="http://schemas.openxmlformats.org/officeDocument/2006/relationships/image" Target="../media/image182.wmf"/><Relationship Id="rId2" Type="http://schemas.openxmlformats.org/officeDocument/2006/relationships/slideLayout" Target="../slideLayouts/slideLayout1.xml"/><Relationship Id="rId1" Type="http://schemas.openxmlformats.org/officeDocument/2006/relationships/vmlDrawing" Target="../drawings/vmlDrawing54.vml"/><Relationship Id="rId6" Type="http://schemas.openxmlformats.org/officeDocument/2006/relationships/image" Target="../media/image179.wmf"/><Relationship Id="rId11" Type="http://schemas.openxmlformats.org/officeDocument/2006/relationships/oleObject" Target="../embeddings/oleObject148.bin"/><Relationship Id="rId5" Type="http://schemas.openxmlformats.org/officeDocument/2006/relationships/oleObject" Target="../embeddings/oleObject145.bin"/><Relationship Id="rId10" Type="http://schemas.openxmlformats.org/officeDocument/2006/relationships/image" Target="../media/image181.wmf"/><Relationship Id="rId4" Type="http://schemas.openxmlformats.org/officeDocument/2006/relationships/image" Target="../media/image178.wmf"/><Relationship Id="rId9" Type="http://schemas.openxmlformats.org/officeDocument/2006/relationships/oleObject" Target="../embeddings/oleObject147.bin"/><Relationship Id="rId14" Type="http://schemas.openxmlformats.org/officeDocument/2006/relationships/image" Target="../media/image183.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8" Type="http://schemas.openxmlformats.org/officeDocument/2006/relationships/image" Target="../media/image186.wmf"/><Relationship Id="rId13" Type="http://schemas.openxmlformats.org/officeDocument/2006/relationships/oleObject" Target="../embeddings/oleObject155.bin"/><Relationship Id="rId18" Type="http://schemas.openxmlformats.org/officeDocument/2006/relationships/image" Target="../media/image191.wmf"/><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image" Target="../media/image188.wmf"/><Relationship Id="rId17" Type="http://schemas.openxmlformats.org/officeDocument/2006/relationships/oleObject" Target="../embeddings/oleObject157.bin"/><Relationship Id="rId2" Type="http://schemas.openxmlformats.org/officeDocument/2006/relationships/slideLayout" Target="../slideLayouts/slideLayout1.xml"/><Relationship Id="rId16" Type="http://schemas.openxmlformats.org/officeDocument/2006/relationships/image" Target="../media/image190.wmf"/><Relationship Id="rId1" Type="http://schemas.openxmlformats.org/officeDocument/2006/relationships/vmlDrawing" Target="../drawings/vmlDrawing55.vml"/><Relationship Id="rId6" Type="http://schemas.openxmlformats.org/officeDocument/2006/relationships/image" Target="../media/image185.wmf"/><Relationship Id="rId11" Type="http://schemas.openxmlformats.org/officeDocument/2006/relationships/oleObject" Target="../embeddings/oleObject154.bin"/><Relationship Id="rId5" Type="http://schemas.openxmlformats.org/officeDocument/2006/relationships/oleObject" Target="../embeddings/oleObject151.bin"/><Relationship Id="rId15" Type="http://schemas.openxmlformats.org/officeDocument/2006/relationships/oleObject" Target="../embeddings/oleObject156.bin"/><Relationship Id="rId10" Type="http://schemas.openxmlformats.org/officeDocument/2006/relationships/image" Target="../media/image187.wmf"/><Relationship Id="rId4" Type="http://schemas.openxmlformats.org/officeDocument/2006/relationships/image" Target="../media/image184.wmf"/><Relationship Id="rId9" Type="http://schemas.openxmlformats.org/officeDocument/2006/relationships/oleObject" Target="../embeddings/oleObject153.bin"/><Relationship Id="rId14" Type="http://schemas.openxmlformats.org/officeDocument/2006/relationships/image" Target="../media/image189.w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microsoft.com/office/2007/relationships/hdphoto" Target="../media/hdphoto9.wdp"/></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160.bin"/><Relationship Id="rId13" Type="http://schemas.openxmlformats.org/officeDocument/2006/relationships/image" Target="../media/image196.wmf"/><Relationship Id="rId3" Type="http://schemas.openxmlformats.org/officeDocument/2006/relationships/notesSlide" Target="../notesSlides/notesSlide66.xml"/><Relationship Id="rId7" Type="http://schemas.openxmlformats.org/officeDocument/2006/relationships/image" Target="../media/image194.wmf"/><Relationship Id="rId12" Type="http://schemas.openxmlformats.org/officeDocument/2006/relationships/oleObject" Target="../embeddings/oleObject163.bin"/><Relationship Id="rId17" Type="http://schemas.openxmlformats.org/officeDocument/2006/relationships/image" Target="../media/image198.wmf"/><Relationship Id="rId2" Type="http://schemas.openxmlformats.org/officeDocument/2006/relationships/slideLayout" Target="../slideLayouts/slideLayout1.xml"/><Relationship Id="rId16" Type="http://schemas.openxmlformats.org/officeDocument/2006/relationships/oleObject" Target="../embeddings/oleObject165.bin"/><Relationship Id="rId1" Type="http://schemas.openxmlformats.org/officeDocument/2006/relationships/vmlDrawing" Target="../drawings/vmlDrawing56.vml"/><Relationship Id="rId6" Type="http://schemas.openxmlformats.org/officeDocument/2006/relationships/oleObject" Target="../embeddings/oleObject159.bin"/><Relationship Id="rId11" Type="http://schemas.openxmlformats.org/officeDocument/2006/relationships/oleObject" Target="../embeddings/oleObject162.bin"/><Relationship Id="rId5" Type="http://schemas.openxmlformats.org/officeDocument/2006/relationships/image" Target="../media/image193.wmf"/><Relationship Id="rId15" Type="http://schemas.openxmlformats.org/officeDocument/2006/relationships/image" Target="../media/image197.wmf"/><Relationship Id="rId10" Type="http://schemas.openxmlformats.org/officeDocument/2006/relationships/oleObject" Target="../embeddings/oleObject161.bin"/><Relationship Id="rId4" Type="http://schemas.openxmlformats.org/officeDocument/2006/relationships/oleObject" Target="../embeddings/oleObject158.bin"/><Relationship Id="rId9" Type="http://schemas.openxmlformats.org/officeDocument/2006/relationships/image" Target="../media/image195.wmf"/><Relationship Id="rId14" Type="http://schemas.openxmlformats.org/officeDocument/2006/relationships/oleObject" Target="../embeddings/oleObject164.bin"/></Relationships>
</file>

<file path=ppt/slides/_rels/slide1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100.wmf"/><Relationship Id="rId2" Type="http://schemas.openxmlformats.org/officeDocument/2006/relationships/slideLayout" Target="../slideLayouts/slideLayout1.xml"/><Relationship Id="rId1" Type="http://schemas.openxmlformats.org/officeDocument/2006/relationships/vmlDrawing" Target="../drawings/vmlDrawing57.vml"/><Relationship Id="rId6" Type="http://schemas.openxmlformats.org/officeDocument/2006/relationships/oleObject" Target="../embeddings/oleObject167.bin"/><Relationship Id="rId5" Type="http://schemas.openxmlformats.org/officeDocument/2006/relationships/image" Target="../media/image201.wmf"/><Relationship Id="rId4" Type="http://schemas.openxmlformats.org/officeDocument/2006/relationships/oleObject" Target="../embeddings/oleObject166.bin"/></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notesSlide" Target="../notesSlides/notesSlide67.xml"/><Relationship Id="rId7" Type="http://schemas.openxmlformats.org/officeDocument/2006/relationships/image" Target="../media/image204.wmf"/><Relationship Id="rId2" Type="http://schemas.openxmlformats.org/officeDocument/2006/relationships/slideLayout" Target="../slideLayouts/slideLayout1.xml"/><Relationship Id="rId1" Type="http://schemas.openxmlformats.org/officeDocument/2006/relationships/vmlDrawing" Target="../drawings/vmlDrawing58.vml"/><Relationship Id="rId6" Type="http://schemas.openxmlformats.org/officeDocument/2006/relationships/oleObject" Target="../embeddings/oleObject169.bin"/><Relationship Id="rId5" Type="http://schemas.openxmlformats.org/officeDocument/2006/relationships/image" Target="../media/image203.wmf"/><Relationship Id="rId4" Type="http://schemas.openxmlformats.org/officeDocument/2006/relationships/oleObject" Target="../embeddings/oleObject168.bin"/><Relationship Id="rId9" Type="http://schemas.openxmlformats.org/officeDocument/2006/relationships/image" Target="../media/image205.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upload.wikimedia.org/wikipedia/commons/1/19/Adjabatic-revisible-state-change.sv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1.xml"/><Relationship Id="rId7" Type="http://schemas.openxmlformats.org/officeDocument/2006/relationships/image" Target="../media/image14.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5.bin"/><Relationship Id="rId5" Type="http://schemas.openxmlformats.org/officeDocument/2006/relationships/image" Target="../media/image13.wmf"/><Relationship Id="rId10" Type="http://schemas.openxmlformats.org/officeDocument/2006/relationships/image" Target="../media/image15.wmf"/><Relationship Id="rId4" Type="http://schemas.openxmlformats.org/officeDocument/2006/relationships/oleObject" Target="../embeddings/oleObject2.bin"/><Relationship Id="rId9"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11.bin"/><Relationship Id="rId18" Type="http://schemas.openxmlformats.org/officeDocument/2006/relationships/image" Target="../media/image24.wmf"/><Relationship Id="rId26" Type="http://schemas.openxmlformats.org/officeDocument/2006/relationships/image" Target="../media/image28.wmf"/><Relationship Id="rId3" Type="http://schemas.openxmlformats.org/officeDocument/2006/relationships/oleObject" Target="../embeddings/oleObject6.bin"/><Relationship Id="rId21" Type="http://schemas.openxmlformats.org/officeDocument/2006/relationships/oleObject" Target="../embeddings/oleObject15.bin"/><Relationship Id="rId7" Type="http://schemas.openxmlformats.org/officeDocument/2006/relationships/oleObject" Target="../embeddings/oleObject8.bin"/><Relationship Id="rId12" Type="http://schemas.openxmlformats.org/officeDocument/2006/relationships/image" Target="../media/image21.wmf"/><Relationship Id="rId17" Type="http://schemas.openxmlformats.org/officeDocument/2006/relationships/oleObject" Target="../embeddings/oleObject13.bin"/><Relationship Id="rId25" Type="http://schemas.openxmlformats.org/officeDocument/2006/relationships/oleObject" Target="../embeddings/oleObject17.bin"/><Relationship Id="rId2" Type="http://schemas.openxmlformats.org/officeDocument/2006/relationships/slideLayout" Target="../slideLayouts/slideLayout1.xml"/><Relationship Id="rId16" Type="http://schemas.openxmlformats.org/officeDocument/2006/relationships/image" Target="../media/image23.wmf"/><Relationship Id="rId20" Type="http://schemas.openxmlformats.org/officeDocument/2006/relationships/image" Target="../media/image25.wmf"/><Relationship Id="rId29" Type="http://schemas.openxmlformats.org/officeDocument/2006/relationships/oleObject" Target="../embeddings/oleObject19.bin"/><Relationship Id="rId1" Type="http://schemas.openxmlformats.org/officeDocument/2006/relationships/vmlDrawing" Target="../drawings/vmlDrawing3.vml"/><Relationship Id="rId6" Type="http://schemas.openxmlformats.org/officeDocument/2006/relationships/image" Target="../media/image18.wmf"/><Relationship Id="rId11" Type="http://schemas.openxmlformats.org/officeDocument/2006/relationships/oleObject" Target="../embeddings/oleObject10.bin"/><Relationship Id="rId24" Type="http://schemas.openxmlformats.org/officeDocument/2006/relationships/image" Target="../media/image27.wmf"/><Relationship Id="rId5" Type="http://schemas.openxmlformats.org/officeDocument/2006/relationships/oleObject" Target="../embeddings/oleObject7.bin"/><Relationship Id="rId15" Type="http://schemas.openxmlformats.org/officeDocument/2006/relationships/oleObject" Target="../embeddings/oleObject12.bin"/><Relationship Id="rId23" Type="http://schemas.openxmlformats.org/officeDocument/2006/relationships/oleObject" Target="../embeddings/oleObject16.bin"/><Relationship Id="rId28" Type="http://schemas.openxmlformats.org/officeDocument/2006/relationships/image" Target="../media/image29.wmf"/><Relationship Id="rId10" Type="http://schemas.openxmlformats.org/officeDocument/2006/relationships/image" Target="../media/image20.wmf"/><Relationship Id="rId19" Type="http://schemas.openxmlformats.org/officeDocument/2006/relationships/oleObject" Target="../embeddings/oleObject14.bin"/><Relationship Id="rId4" Type="http://schemas.openxmlformats.org/officeDocument/2006/relationships/image" Target="../media/image17.wmf"/><Relationship Id="rId9" Type="http://schemas.openxmlformats.org/officeDocument/2006/relationships/oleObject" Target="../embeddings/oleObject9.bin"/><Relationship Id="rId14" Type="http://schemas.openxmlformats.org/officeDocument/2006/relationships/image" Target="../media/image22.wmf"/><Relationship Id="rId22" Type="http://schemas.openxmlformats.org/officeDocument/2006/relationships/image" Target="../media/image26.wmf"/><Relationship Id="rId27" Type="http://schemas.openxmlformats.org/officeDocument/2006/relationships/oleObject" Target="../embeddings/oleObject18.bin"/><Relationship Id="rId30" Type="http://schemas.openxmlformats.org/officeDocument/2006/relationships/image" Target="../media/image30.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oleObject21.bin"/><Relationship Id="rId4" Type="http://schemas.openxmlformats.org/officeDocument/2006/relationships/image" Target="../media/image31.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6.wmf"/><Relationship Id="rId4" Type="http://schemas.openxmlformats.org/officeDocument/2006/relationships/oleObject" Target="../embeddings/oleObject22.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4.bin"/><Relationship Id="rId5" Type="http://schemas.openxmlformats.org/officeDocument/2006/relationships/image" Target="../media/image41.wmf"/><Relationship Id="rId4" Type="http://schemas.openxmlformats.org/officeDocument/2006/relationships/oleObject" Target="../embeddings/oleObject23.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4.wmf"/><Relationship Id="rId5" Type="http://schemas.openxmlformats.org/officeDocument/2006/relationships/oleObject" Target="../embeddings/oleObject26.bin"/><Relationship Id="rId4" Type="http://schemas.openxmlformats.org/officeDocument/2006/relationships/image" Target="../media/image43.wmf"/><Relationship Id="rId9"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8.bin"/><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23.xml"/><Relationship Id="rId7" Type="http://schemas.openxmlformats.org/officeDocument/2006/relationships/image" Target="../media/image55.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30.bin"/><Relationship Id="rId5" Type="http://schemas.openxmlformats.org/officeDocument/2006/relationships/image" Target="../media/image54.wmf"/><Relationship Id="rId4" Type="http://schemas.openxmlformats.org/officeDocument/2006/relationships/oleObject" Target="../embeddings/oleObject29.bin"/><Relationship Id="rId9" Type="http://schemas.openxmlformats.org/officeDocument/2006/relationships/image" Target="../media/image56.wmf"/></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58.png"/><Relationship Id="rId4" Type="http://schemas.microsoft.com/office/2007/relationships/hdphoto" Target="../media/hdphoto4.wdp"/></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9.wmf"/><Relationship Id="rId5" Type="http://schemas.openxmlformats.org/officeDocument/2006/relationships/oleObject" Target="../embeddings/oleObject32.bin"/><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2.wmf"/><Relationship Id="rId5" Type="http://schemas.openxmlformats.org/officeDocument/2006/relationships/oleObject" Target="../embeddings/oleObject34.bin"/><Relationship Id="rId4" Type="http://schemas.openxmlformats.org/officeDocument/2006/relationships/image" Target="../media/image61.wmf"/></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64.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xml"/><Relationship Id="rId1" Type="http://schemas.openxmlformats.org/officeDocument/2006/relationships/vmlDrawing" Target="../drawings/vmlDrawing13.vml"/><Relationship Id="rId4" Type="http://schemas.openxmlformats.org/officeDocument/2006/relationships/image" Target="../media/image65.wmf"/></Relationships>
</file>

<file path=ppt/slides/_rels/slide62.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7.wmf"/><Relationship Id="rId5" Type="http://schemas.openxmlformats.org/officeDocument/2006/relationships/oleObject" Target="../embeddings/oleObject39.bin"/><Relationship Id="rId4" Type="http://schemas.openxmlformats.org/officeDocument/2006/relationships/image" Target="../media/image66.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26.xml"/><Relationship Id="rId7" Type="http://schemas.openxmlformats.org/officeDocument/2006/relationships/image" Target="../media/image70.wmf"/><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42.bin"/><Relationship Id="rId5" Type="http://schemas.openxmlformats.org/officeDocument/2006/relationships/image" Target="../media/image69.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71.wmf"/></Relationships>
</file>

<file path=ppt/slides/_rels/slide64.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media" Target="../media/media3.mp4"/><Relationship Id="rId7"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74.png"/><Relationship Id="rId4" Type="http://schemas.openxmlformats.org/officeDocument/2006/relationships/video" Target="../media/media3.mp4"/><Relationship Id="rId9"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75.wmf"/><Relationship Id="rId4" Type="http://schemas.openxmlformats.org/officeDocument/2006/relationships/oleObject" Target="../embeddings/oleObject45.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80.wmf"/><Relationship Id="rId3" Type="http://schemas.openxmlformats.org/officeDocument/2006/relationships/notesSlide" Target="../notesSlides/notesSlide28.xml"/><Relationship Id="rId7" Type="http://schemas.openxmlformats.org/officeDocument/2006/relationships/image" Target="../media/image77.wmf"/><Relationship Id="rId12"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7.bin"/><Relationship Id="rId11" Type="http://schemas.openxmlformats.org/officeDocument/2006/relationships/image" Target="../media/image79.wmf"/><Relationship Id="rId5" Type="http://schemas.openxmlformats.org/officeDocument/2006/relationships/image" Target="../media/image76.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78.wmf"/></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84.wmf"/><Relationship Id="rId5" Type="http://schemas.openxmlformats.org/officeDocument/2006/relationships/oleObject" Target="../embeddings/oleObject52.bin"/><Relationship Id="rId4" Type="http://schemas.openxmlformats.org/officeDocument/2006/relationships/image" Target="../media/image83.wmf"/></Relationships>
</file>

<file path=ppt/slides/_rels/slide69.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87.wmf"/><Relationship Id="rId5" Type="http://schemas.openxmlformats.org/officeDocument/2006/relationships/oleObject" Target="../embeddings/oleObject55.bin"/><Relationship Id="rId4" Type="http://schemas.openxmlformats.org/officeDocument/2006/relationships/image" Target="../media/image86.wmf"/></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vmlDrawing" Target="../drawings/vmlDrawing20.vml"/><Relationship Id="rId5" Type="http://schemas.openxmlformats.org/officeDocument/2006/relationships/image" Target="../media/image89.wmf"/><Relationship Id="rId4" Type="http://schemas.openxmlformats.org/officeDocument/2006/relationships/oleObject" Target="../embeddings/oleObject57.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34.xml"/><Relationship Id="rId7" Type="http://schemas.openxmlformats.org/officeDocument/2006/relationships/image" Target="../media/image91.wmf"/><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oleObject" Target="../embeddings/oleObject59.bin"/><Relationship Id="rId5" Type="http://schemas.openxmlformats.org/officeDocument/2006/relationships/image" Target="../media/image90.wmf"/><Relationship Id="rId4" Type="http://schemas.openxmlformats.org/officeDocument/2006/relationships/oleObject" Target="../embeddings/oleObject58.bin"/><Relationship Id="rId9" Type="http://schemas.openxmlformats.org/officeDocument/2006/relationships/image" Target="../media/image92.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4.wmf"/><Relationship Id="rId5" Type="http://schemas.openxmlformats.org/officeDocument/2006/relationships/oleObject" Target="../embeddings/oleObject62.bin"/><Relationship Id="rId4" Type="http://schemas.openxmlformats.org/officeDocument/2006/relationships/image" Target="../media/image93.wmf"/></Relationships>
</file>

<file path=ppt/slides/_rels/slide7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7.jpg"/><Relationship Id="rId4" Type="http://schemas.openxmlformats.org/officeDocument/2006/relationships/image" Target="../media/image96.jp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vmlDrawing" Target="../drawings/vmlDrawing23.vml"/><Relationship Id="rId5" Type="http://schemas.openxmlformats.org/officeDocument/2006/relationships/image" Target="../media/image98.wmf"/><Relationship Id="rId4" Type="http://schemas.openxmlformats.org/officeDocument/2006/relationships/oleObject" Target="../embeddings/oleObject63.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vmlDrawing" Target="../drawings/vmlDrawing24.vml"/><Relationship Id="rId5" Type="http://schemas.openxmlformats.org/officeDocument/2006/relationships/image" Target="../media/image99.wmf"/><Relationship Id="rId4" Type="http://schemas.openxmlformats.org/officeDocument/2006/relationships/oleObject" Target="../embeddings/oleObject64.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3.xml"/><Relationship Id="rId1" Type="http://schemas.openxmlformats.org/officeDocument/2006/relationships/vmlDrawing" Target="../drawings/vmlDrawing25.vml"/><Relationship Id="rId4" Type="http://schemas.openxmlformats.org/officeDocument/2006/relationships/image" Target="../media/image100.wm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vmlDrawing" Target="../drawings/vmlDrawing26.vml"/><Relationship Id="rId5" Type="http://schemas.openxmlformats.org/officeDocument/2006/relationships/image" Target="../media/image101.wmf"/><Relationship Id="rId4" Type="http://schemas.openxmlformats.org/officeDocument/2006/relationships/oleObject" Target="../embeddings/oleObject66.bin"/></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03.wmf"/><Relationship Id="rId5" Type="http://schemas.openxmlformats.org/officeDocument/2006/relationships/oleObject" Target="../embeddings/oleObject68.bin"/><Relationship Id="rId4" Type="http://schemas.openxmlformats.org/officeDocument/2006/relationships/image" Target="../media/image102.w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6.wdp"/></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notesSlide" Target="../notesSlides/notesSlide44.xml"/><Relationship Id="rId7" Type="http://schemas.openxmlformats.org/officeDocument/2006/relationships/image" Target="../media/image108.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70.bin"/><Relationship Id="rId5" Type="http://schemas.openxmlformats.org/officeDocument/2006/relationships/image" Target="../media/image107.wmf"/><Relationship Id="rId10" Type="http://schemas.openxmlformats.org/officeDocument/2006/relationships/image" Target="../media/image109.wmf"/><Relationship Id="rId4" Type="http://schemas.openxmlformats.org/officeDocument/2006/relationships/oleObject" Target="../embeddings/oleObject69.bin"/><Relationship Id="rId9" Type="http://schemas.openxmlformats.org/officeDocument/2006/relationships/oleObject" Target="../embeddings/oleObject72.bin"/></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microsoft.com/office/2007/relationships/hdphoto" Target="../media/hdphoto7.wdp"/></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109.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vmlDrawing" Target="../drawings/vmlDrawing30.vml"/><Relationship Id="rId5" Type="http://schemas.openxmlformats.org/officeDocument/2006/relationships/image" Target="../media/image111.wmf"/><Relationship Id="rId4" Type="http://schemas.openxmlformats.org/officeDocument/2006/relationships/oleObject" Target="../embeddings/oleObject74.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113.wmf"/><Relationship Id="rId2" Type="http://schemas.openxmlformats.org/officeDocument/2006/relationships/slideLayout" Target="../slideLayouts/slideLayout1.xml"/><Relationship Id="rId1" Type="http://schemas.openxmlformats.org/officeDocument/2006/relationships/vmlDrawing" Target="../drawings/vmlDrawing31.vml"/><Relationship Id="rId6" Type="http://schemas.openxmlformats.org/officeDocument/2006/relationships/oleObject" Target="../embeddings/oleObject76.bin"/><Relationship Id="rId5" Type="http://schemas.openxmlformats.org/officeDocument/2006/relationships/image" Target="../media/image112.wmf"/><Relationship Id="rId4" Type="http://schemas.openxmlformats.org/officeDocument/2006/relationships/oleObject" Target="../embeddings/oleObject75.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1.xml"/><Relationship Id="rId1" Type="http://schemas.openxmlformats.org/officeDocument/2006/relationships/vmlDrawing" Target="../drawings/vmlDrawing32.vml"/><Relationship Id="rId4" Type="http://schemas.openxmlformats.org/officeDocument/2006/relationships/image" Target="../media/image109.wmf"/></Relationships>
</file>

<file path=ppt/slides/_rels/slide99.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118.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15.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117.wmf"/><Relationship Id="rId4" Type="http://schemas.openxmlformats.org/officeDocument/2006/relationships/image" Target="../media/image114.wmf"/><Relationship Id="rId9" Type="http://schemas.openxmlformats.org/officeDocument/2006/relationships/oleObject" Target="../embeddings/oleObject8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6"/>
          <p:cNvSpPr>
            <a:spLocks noGrp="1" noChangeArrowheads="1"/>
          </p:cNvSpPr>
          <p:nvPr>
            <p:ph type="title"/>
          </p:nvPr>
        </p:nvSpPr>
        <p:spPr>
          <a:xfrm>
            <a:off x="251520" y="304800"/>
            <a:ext cx="6624736" cy="747713"/>
          </a:xfrm>
        </p:spPr>
        <p:txBody>
          <a:bodyPr/>
          <a:lstStyle/>
          <a:p>
            <a:pPr algn="ctr" eaLnBrk="1" hangingPunct="1"/>
            <a:r>
              <a:rPr lang="zh-CN" altLang="en-US" dirty="0"/>
              <a:t>第三章  化学热力学初步</a:t>
            </a:r>
            <a:endParaRPr lang="en-US" altLang="zh-CN" dirty="0"/>
          </a:p>
        </p:txBody>
      </p:sp>
      <p:pic>
        <p:nvPicPr>
          <p:cNvPr id="207898" name="Picture 26" descr="1_14_2"/>
          <p:cNvPicPr>
            <a:picLocks noChangeAspect="1" noChangeArrowheads="1"/>
          </p:cNvPicPr>
          <p:nvPr/>
        </p:nvPicPr>
        <p:blipFill>
          <a:blip r:embed="rId4"/>
          <a:srcRect/>
          <a:stretch>
            <a:fillRect/>
          </a:stretch>
        </p:blipFill>
        <p:spPr bwMode="auto">
          <a:xfrm>
            <a:off x="323528" y="3308350"/>
            <a:ext cx="4205287" cy="2928938"/>
          </a:xfrm>
          <a:prstGeom prst="rect">
            <a:avLst/>
          </a:prstGeom>
          <a:solidFill>
            <a:schemeClr val="bg1"/>
          </a:solidFill>
          <a:ln w="9525">
            <a:noFill/>
            <a:miter lim="800000"/>
            <a:headEnd/>
            <a:tailEnd/>
          </a:ln>
        </p:spPr>
      </p:pic>
      <p:graphicFrame>
        <p:nvGraphicFramePr>
          <p:cNvPr id="6148" name="Object 28"/>
          <p:cNvGraphicFramePr>
            <a:graphicFrameLocks noChangeAspect="1"/>
          </p:cNvGraphicFramePr>
          <p:nvPr>
            <p:extLst>
              <p:ext uri="{D42A27DB-BD31-4B8C-83A1-F6EECF244321}">
                <p14:modId xmlns:p14="http://schemas.microsoft.com/office/powerpoint/2010/main" val="486157218"/>
              </p:ext>
            </p:extLst>
          </p:nvPr>
        </p:nvGraphicFramePr>
        <p:xfrm>
          <a:off x="5800477" y="1784685"/>
          <a:ext cx="2947987" cy="768350"/>
        </p:xfrm>
        <a:graphic>
          <a:graphicData uri="http://schemas.openxmlformats.org/presentationml/2006/ole">
            <mc:AlternateContent xmlns:mc="http://schemas.openxmlformats.org/markup-compatibility/2006">
              <mc:Choice xmlns:v="urn:schemas-microsoft-com:vml" Requires="v">
                <p:oleObj spid="_x0000_s6526" name="Equation" r:id="rId5" imgW="774364" imgH="203112" progId="Equation.DSMT4">
                  <p:embed/>
                </p:oleObj>
              </mc:Choice>
              <mc:Fallback>
                <p:oleObj name="Equation" r:id="rId5" imgW="774364" imgH="203112" progId="Equation.DSMT4">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0477" y="1784685"/>
                        <a:ext cx="2947987"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9" name="AutoShape 35"/>
          <p:cNvSpPr>
            <a:spLocks noChangeArrowheads="1"/>
          </p:cNvSpPr>
          <p:nvPr/>
        </p:nvSpPr>
        <p:spPr bwMode="auto">
          <a:xfrm>
            <a:off x="3853358" y="1875696"/>
            <a:ext cx="1582738" cy="533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9900"/>
          </a:solidFill>
          <a:ln w="9525">
            <a:noFill/>
            <a:miter lim="800000"/>
            <a:headEnd/>
            <a:tailEnd/>
          </a:ln>
        </p:spPr>
        <p:txBody>
          <a:bodyPr wrap="none" anchor="ctr"/>
          <a:lstStyle/>
          <a:p>
            <a:endParaRPr lang="zh-CN" altLang="en-US" dirty="0"/>
          </a:p>
        </p:txBody>
      </p:sp>
      <p:graphicFrame>
        <p:nvGraphicFramePr>
          <p:cNvPr id="11" name="图示 10"/>
          <p:cNvGraphicFramePr/>
          <p:nvPr>
            <p:extLst>
              <p:ext uri="{D42A27DB-BD31-4B8C-83A1-F6EECF244321}">
                <p14:modId xmlns:p14="http://schemas.microsoft.com/office/powerpoint/2010/main" val="3481921109"/>
              </p:ext>
            </p:extLst>
          </p:nvPr>
        </p:nvGraphicFramePr>
        <p:xfrm>
          <a:off x="395536" y="1268760"/>
          <a:ext cx="2947987" cy="1800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35" name="Picture 11" descr="http://faculty.fordham.edu/mcmahon/index_files/CarnotCycle.gif"/>
          <p:cNvPicPr>
            <a:picLocks noChangeAspect="1" noChangeArrowheads="1" noCrop="1"/>
          </p:cNvPicPr>
          <p:nvPr/>
        </p:nvPicPr>
        <p:blipFill>
          <a:blip r:embed="rId12"/>
          <a:srcRect/>
          <a:stretch>
            <a:fillRect/>
          </a:stretch>
        </p:blipFill>
        <p:spPr bwMode="auto">
          <a:xfrm>
            <a:off x="4571999" y="3308350"/>
            <a:ext cx="4393407" cy="2928938"/>
          </a:xfrm>
          <a:prstGeom prst="rect">
            <a:avLst/>
          </a:prstGeom>
          <a:noFill/>
          <a:ln w="9525">
            <a:noFill/>
            <a:miter lim="800000"/>
            <a:headEnd/>
            <a:tailEnd/>
          </a:ln>
        </p:spPr>
      </p:pic>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050"/>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1.1 </a:t>
            </a:r>
            <a:r>
              <a:rPr lang="zh-CN" altLang="en-US" dirty="0">
                <a:latin typeface="Arial" panose="020B0604020202020204" pitchFamily="34" charset="0"/>
                <a:cs typeface="Arial" panose="020B0604020202020204" pitchFamily="34" charset="0"/>
              </a:rPr>
              <a:t> </a:t>
            </a:r>
            <a:r>
              <a:rPr lang="zh-CN" altLang="en-US" dirty="0"/>
              <a:t>体系与环境</a:t>
            </a:r>
          </a:p>
        </p:txBody>
      </p:sp>
      <p:pic>
        <p:nvPicPr>
          <p:cNvPr id="16387" name="Picture 2051" descr="system1"/>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t="4997"/>
          <a:stretch/>
        </p:blipFill>
        <p:spPr bwMode="auto">
          <a:xfrm>
            <a:off x="1763688" y="1196752"/>
            <a:ext cx="5653087" cy="4105250"/>
          </a:xfrm>
          <a:prstGeom prst="rect">
            <a:avLst/>
          </a:prstGeom>
          <a:noFill/>
          <a:ln w="9525">
            <a:noFill/>
            <a:miter lim="800000"/>
            <a:headEnd/>
            <a:tailEnd/>
          </a:ln>
        </p:spPr>
      </p:pic>
      <p:sp>
        <p:nvSpPr>
          <p:cNvPr id="16388" name="Rectangle 2052"/>
          <p:cNvSpPr>
            <a:spLocks noChangeArrowheads="1"/>
          </p:cNvSpPr>
          <p:nvPr/>
        </p:nvSpPr>
        <p:spPr bwMode="auto">
          <a:xfrm>
            <a:off x="5780063" y="5360740"/>
            <a:ext cx="1403350" cy="457200"/>
          </a:xfrm>
          <a:prstGeom prst="rect">
            <a:avLst/>
          </a:prstGeom>
          <a:noFill/>
          <a:ln w="9525" cap="rnd">
            <a:noFill/>
            <a:prstDash val="sysDot"/>
            <a:miter lim="800000"/>
            <a:headEnd/>
            <a:tailEnd/>
          </a:ln>
        </p:spPr>
        <p:txBody>
          <a:bodyPr wrap="none">
            <a:spAutoFit/>
          </a:bodyPr>
          <a:lstStyle/>
          <a:p>
            <a:pPr>
              <a:spcBef>
                <a:spcPct val="50000"/>
              </a:spcBef>
            </a:pPr>
            <a:r>
              <a:rPr lang="zh-CN" altLang="en-US" sz="2400" dirty="0">
                <a:latin typeface="Times New Roman" pitchFamily="18" charset="0"/>
              </a:rPr>
              <a:t>孤立体系</a:t>
            </a:r>
          </a:p>
        </p:txBody>
      </p:sp>
      <p:sp>
        <p:nvSpPr>
          <p:cNvPr id="16389" name="Rectangle 2053"/>
          <p:cNvSpPr>
            <a:spLocks noChangeArrowheads="1"/>
          </p:cNvSpPr>
          <p:nvPr/>
        </p:nvSpPr>
        <p:spPr bwMode="auto">
          <a:xfrm>
            <a:off x="2035150" y="5360740"/>
            <a:ext cx="1479550" cy="457200"/>
          </a:xfrm>
          <a:prstGeom prst="rect">
            <a:avLst/>
          </a:prstGeom>
          <a:noFill/>
          <a:ln w="9525" cap="rnd">
            <a:noFill/>
            <a:prstDash val="sysDot"/>
            <a:miter lim="800000"/>
            <a:headEnd/>
            <a:tailEnd/>
          </a:ln>
        </p:spPr>
        <p:txBody>
          <a:bodyPr wrap="none">
            <a:spAutoFit/>
          </a:bodyPr>
          <a:lstStyle/>
          <a:p>
            <a:r>
              <a:rPr lang="zh-CN" altLang="en-US" sz="2400" dirty="0">
                <a:latin typeface="Times New Roman" pitchFamily="18" charset="0"/>
              </a:rPr>
              <a:t> 敞开体系</a:t>
            </a:r>
          </a:p>
        </p:txBody>
      </p:sp>
      <p:sp>
        <p:nvSpPr>
          <p:cNvPr id="16390" name="Rectangle 2054"/>
          <p:cNvSpPr>
            <a:spLocks noChangeArrowheads="1"/>
          </p:cNvSpPr>
          <p:nvPr/>
        </p:nvSpPr>
        <p:spPr bwMode="auto">
          <a:xfrm>
            <a:off x="4016846" y="5360740"/>
            <a:ext cx="1403350" cy="457200"/>
          </a:xfrm>
          <a:prstGeom prst="rect">
            <a:avLst/>
          </a:prstGeom>
          <a:noFill/>
          <a:ln w="9525" cap="rnd">
            <a:noFill/>
            <a:prstDash val="sysDot"/>
            <a:miter lim="800000"/>
            <a:headEnd/>
            <a:tailEnd/>
          </a:ln>
        </p:spPr>
        <p:txBody>
          <a:bodyPr wrap="none">
            <a:spAutoFit/>
          </a:bodyPr>
          <a:lstStyle/>
          <a:p>
            <a:r>
              <a:rPr lang="zh-CN" altLang="en-US" sz="2400" dirty="0">
                <a:latin typeface="Times New Roman" pitchFamily="18" charset="0"/>
              </a:rPr>
              <a:t>封闭体系</a:t>
            </a:r>
          </a:p>
        </p:txBody>
      </p:sp>
    </p:spTree>
  </p:cSld>
  <p:clrMapOvr>
    <a:masterClrMapping/>
  </p:clrMapOvr>
  <p:transition advClick="0"/>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251520" y="304800"/>
            <a:ext cx="6537325" cy="747713"/>
          </a:xfrm>
        </p:spPr>
        <p:txBody>
          <a:bodyPr/>
          <a:lstStyle/>
          <a:p>
            <a:pPr eaLnBrk="1" hangingPunct="1"/>
            <a:r>
              <a:rPr lang="en-US" altLang="zh-CN" dirty="0">
                <a:latin typeface="Arial" panose="020B0604020202020204" pitchFamily="34" charset="0"/>
                <a:cs typeface="Arial" panose="020B0604020202020204" pitchFamily="34" charset="0"/>
                <a:sym typeface="Symbol" pitchFamily="18" charset="2"/>
              </a:rPr>
              <a:t>3.4.3.2  </a:t>
            </a:r>
            <a:r>
              <a:rPr lang="zh-CN" altLang="en-US" dirty="0">
                <a:latin typeface="Times New Roman" pitchFamily="18" charset="0"/>
                <a:cs typeface="Times New Roman" pitchFamily="18" charset="0"/>
                <a:sym typeface="Symbol" pitchFamily="18" charset="2"/>
              </a:rPr>
              <a:t>标准摩尔</a:t>
            </a:r>
            <a:r>
              <a:rPr lang="zh-CN" altLang="en-US" dirty="0">
                <a:latin typeface="Times New Roman" pitchFamily="18" charset="0"/>
                <a:cs typeface="Times New Roman" pitchFamily="18" charset="0"/>
              </a:rPr>
              <a:t>吉布斯函数变</a:t>
            </a:r>
            <a:endParaRPr lang="en-US" altLang="zh-CN" dirty="0">
              <a:latin typeface="黑体" pitchFamily="2" charset="-122"/>
              <a:cs typeface="Times New Roman" pitchFamily="18" charset="0"/>
            </a:endParaRPr>
          </a:p>
        </p:txBody>
      </p:sp>
      <p:graphicFrame>
        <p:nvGraphicFramePr>
          <p:cNvPr id="106499" name="Object 3"/>
          <p:cNvGraphicFramePr>
            <a:graphicFrameLocks noChangeAspect="1"/>
          </p:cNvGraphicFramePr>
          <p:nvPr>
            <p:extLst>
              <p:ext uri="{D42A27DB-BD31-4B8C-83A1-F6EECF244321}">
                <p14:modId xmlns:p14="http://schemas.microsoft.com/office/powerpoint/2010/main" val="118745461"/>
              </p:ext>
            </p:extLst>
          </p:nvPr>
        </p:nvGraphicFramePr>
        <p:xfrm>
          <a:off x="266700" y="-26988"/>
          <a:ext cx="381000" cy="254001"/>
        </p:xfrm>
        <a:graphic>
          <a:graphicData uri="http://schemas.openxmlformats.org/presentationml/2006/ole">
            <mc:AlternateContent xmlns:mc="http://schemas.openxmlformats.org/markup-compatibility/2006">
              <mc:Choice xmlns:v="urn:schemas-microsoft-com:vml" Requires="v">
                <p:oleObj spid="_x0000_s193568" name="Equation" r:id="rId3" imgW="380835" imgH="253890" progId="Equation.DSMT4">
                  <p:embed/>
                </p:oleObj>
              </mc:Choice>
              <mc:Fallback>
                <p:oleObj name="Equation" r:id="rId3" imgW="380835" imgH="25389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26988"/>
                        <a:ext cx="381000" cy="2540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4"/>
          <p:cNvSpPr>
            <a:spLocks noChangeArrowheads="1"/>
          </p:cNvSpPr>
          <p:nvPr/>
        </p:nvSpPr>
        <p:spPr bwMode="auto">
          <a:xfrm>
            <a:off x="251521" y="1052513"/>
            <a:ext cx="8640959" cy="2855397"/>
          </a:xfrm>
          <a:prstGeom prst="rect">
            <a:avLst/>
          </a:prstGeom>
          <a:noFill/>
          <a:ln w="9525">
            <a:noFill/>
            <a:miter lim="800000"/>
            <a:headEnd/>
            <a:tailEnd/>
          </a:ln>
        </p:spPr>
        <p:txBody>
          <a:bodyPr wrap="square">
            <a:spAutoFit/>
          </a:bodyPr>
          <a:lstStyle/>
          <a:p>
            <a:pPr eaLnBrk="0" hangingPunct="0">
              <a:lnSpc>
                <a:spcPct val="110000"/>
              </a:lnSpc>
              <a:spcBef>
                <a:spcPct val="50000"/>
              </a:spcBef>
              <a:defRPr/>
            </a:pP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）由标准摩尔生成吉布斯函数计算</a:t>
            </a:r>
            <a:endPar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eaLnBrk="0" hangingPunct="0">
              <a:lnSpc>
                <a:spcPct val="110000"/>
              </a:lnSpc>
              <a:spcBef>
                <a:spcPct val="50000"/>
              </a:spcBef>
              <a:defRPr/>
            </a:pPr>
            <a:r>
              <a:rPr lang="zh-CN" altLang="en-US" sz="28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对于化学反应</a:t>
            </a:r>
            <a:endParaRPr lang="en-US" altLang="zh-CN" sz="28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endParaRPr>
          </a:p>
          <a:p>
            <a:pPr eaLnBrk="0" hangingPunct="0">
              <a:lnSpc>
                <a:spcPct val="110000"/>
              </a:lnSpc>
              <a:spcBef>
                <a:spcPct val="50000"/>
              </a:spcBef>
              <a:defRPr/>
            </a:pPr>
            <a:r>
              <a:rPr lang="zh-CN" altLang="en-US" sz="28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其标准摩尔吉布斯函数变                             就等于</a:t>
            </a:r>
            <a:r>
              <a:rPr lang="zh-CN" altLang="en-US" sz="2800" b="1" dirty="0">
                <a:latin typeface="华文仿宋" panose="02010600040101010101" pitchFamily="2" charset="-122"/>
                <a:ea typeface="华文仿宋" panose="02010600040101010101" pitchFamily="2" charset="-122"/>
                <a:cs typeface="Times New Roman" panose="02020603050405020304" pitchFamily="18" charset="0"/>
              </a:rPr>
              <a:t>生成物</a:t>
            </a:r>
            <a:r>
              <a:rPr lang="zh-CN" altLang="en-US" sz="28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的吉布斯函数变之和</a:t>
            </a:r>
            <a:r>
              <a:rPr lang="zh-CN" altLang="en-US" sz="2800" b="1" dirty="0">
                <a:latin typeface="华文仿宋" panose="02010600040101010101" pitchFamily="2" charset="-122"/>
                <a:ea typeface="华文仿宋" panose="02010600040101010101" pitchFamily="2" charset="-122"/>
                <a:cs typeface="Times New Roman" panose="02020603050405020304" pitchFamily="18" charset="0"/>
              </a:rPr>
              <a:t>减去反应物</a:t>
            </a:r>
            <a:r>
              <a:rPr lang="zh-CN" altLang="en-US" sz="28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的吉布斯函数变之和，即</a:t>
            </a:r>
            <a:r>
              <a:rPr lang="en-US" altLang="zh-CN" sz="28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a:t>
            </a:r>
            <a:endParaRPr lang="zh-CN" altLang="en-US" sz="2800"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endParaRPr>
          </a:p>
        </p:txBody>
      </p:sp>
      <p:graphicFrame>
        <p:nvGraphicFramePr>
          <p:cNvPr id="106501" name="Object 5"/>
          <p:cNvGraphicFramePr>
            <a:graphicFrameLocks noChangeAspect="1"/>
          </p:cNvGraphicFramePr>
          <p:nvPr>
            <p:extLst>
              <p:ext uri="{D42A27DB-BD31-4B8C-83A1-F6EECF244321}">
                <p14:modId xmlns:p14="http://schemas.microsoft.com/office/powerpoint/2010/main" val="574406506"/>
              </p:ext>
            </p:extLst>
          </p:nvPr>
        </p:nvGraphicFramePr>
        <p:xfrm>
          <a:off x="1104900" y="3860800"/>
          <a:ext cx="6897688" cy="1720850"/>
        </p:xfrm>
        <a:graphic>
          <a:graphicData uri="http://schemas.openxmlformats.org/presentationml/2006/ole">
            <mc:AlternateContent xmlns:mc="http://schemas.openxmlformats.org/markup-compatibility/2006">
              <mc:Choice xmlns:v="urn:schemas-microsoft-com:vml" Requires="v">
                <p:oleObj spid="_x0000_s193569" name="Equation" r:id="rId5" imgW="3429000" imgH="914400" progId="Equation.DSMT4">
                  <p:embed/>
                </p:oleObj>
              </mc:Choice>
              <mc:Fallback>
                <p:oleObj name="Equation" r:id="rId5" imgW="3429000" imgH="914400" progId="Equation.DSMT4">
                  <p:embed/>
                  <p:pic>
                    <p:nvPicPr>
                      <p:cNvPr id="0" name="Object 5"/>
                      <p:cNvPicPr>
                        <a:picLocks noChangeAspect="1" noChangeArrowheads="1"/>
                      </p:cNvPicPr>
                      <p:nvPr/>
                    </p:nvPicPr>
                    <p:blipFill>
                      <a:blip r:embed="rId6"/>
                      <a:srcRect/>
                      <a:stretch>
                        <a:fillRect/>
                      </a:stretch>
                    </p:blipFill>
                    <p:spPr bwMode="auto">
                      <a:xfrm>
                        <a:off x="1104900" y="3860800"/>
                        <a:ext cx="6897688" cy="172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3" name="Object 7"/>
          <p:cNvGraphicFramePr>
            <a:graphicFrameLocks noChangeAspect="1"/>
          </p:cNvGraphicFramePr>
          <p:nvPr>
            <p:extLst>
              <p:ext uri="{D42A27DB-BD31-4B8C-83A1-F6EECF244321}">
                <p14:modId xmlns:p14="http://schemas.microsoft.com/office/powerpoint/2010/main" val="1926196060"/>
              </p:ext>
            </p:extLst>
          </p:nvPr>
        </p:nvGraphicFramePr>
        <p:xfrm>
          <a:off x="2771775" y="1773238"/>
          <a:ext cx="3282950" cy="541337"/>
        </p:xfrm>
        <a:graphic>
          <a:graphicData uri="http://schemas.openxmlformats.org/presentationml/2006/ole">
            <mc:AlternateContent xmlns:mc="http://schemas.openxmlformats.org/markup-compatibility/2006">
              <mc:Choice xmlns:v="urn:schemas-microsoft-com:vml" Requires="v">
                <p:oleObj spid="_x0000_s193570" name="Equation" r:id="rId7" imgW="1231366" imgH="203112" progId="Equation.DSMT4">
                  <p:embed/>
                </p:oleObj>
              </mc:Choice>
              <mc:Fallback>
                <p:oleObj name="Equation" r:id="rId7" imgW="1231366" imgH="203112"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1773238"/>
                        <a:ext cx="3282950"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4" name="Object 8"/>
          <p:cNvGraphicFramePr>
            <a:graphicFrameLocks noChangeAspect="1"/>
          </p:cNvGraphicFramePr>
          <p:nvPr>
            <p:extLst>
              <p:ext uri="{D42A27DB-BD31-4B8C-83A1-F6EECF244321}">
                <p14:modId xmlns:p14="http://schemas.microsoft.com/office/powerpoint/2010/main" val="1546044003"/>
              </p:ext>
            </p:extLst>
          </p:nvPr>
        </p:nvGraphicFramePr>
        <p:xfrm>
          <a:off x="4238848" y="2420888"/>
          <a:ext cx="2565400" cy="558800"/>
        </p:xfrm>
        <a:graphic>
          <a:graphicData uri="http://schemas.openxmlformats.org/presentationml/2006/ole">
            <mc:AlternateContent xmlns:mc="http://schemas.openxmlformats.org/markup-compatibility/2006">
              <mc:Choice xmlns:v="urn:schemas-microsoft-com:vml" Requires="v">
                <p:oleObj spid="_x0000_s193571" name="Equation" r:id="rId9" imgW="1282680" imgH="279360" progId="Equation.DSMT4">
                  <p:embed/>
                </p:oleObj>
              </mc:Choice>
              <mc:Fallback>
                <p:oleObj name="Equation" r:id="rId9" imgW="1282680" imgH="279360" progId="Equation.DSMT4">
                  <p:embed/>
                  <p:pic>
                    <p:nvPicPr>
                      <p:cNvPr id="0" name="Object 8"/>
                      <p:cNvPicPr>
                        <a:picLocks noChangeAspect="1" noChangeArrowheads="1"/>
                      </p:cNvPicPr>
                      <p:nvPr/>
                    </p:nvPicPr>
                    <p:blipFill>
                      <a:blip r:embed="rId10"/>
                      <a:srcRect/>
                      <a:stretch>
                        <a:fillRect/>
                      </a:stretch>
                    </p:blipFill>
                    <p:spPr bwMode="auto">
                      <a:xfrm>
                        <a:off x="4238848" y="2420888"/>
                        <a:ext cx="2565400"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5" name="Object 7"/>
          <p:cNvGraphicFramePr>
            <a:graphicFrameLocks noChangeAspect="1"/>
          </p:cNvGraphicFramePr>
          <p:nvPr>
            <p:extLst>
              <p:ext uri="{D42A27DB-BD31-4B8C-83A1-F6EECF244321}">
                <p14:modId xmlns:p14="http://schemas.microsoft.com/office/powerpoint/2010/main" val="89986572"/>
              </p:ext>
            </p:extLst>
          </p:nvPr>
        </p:nvGraphicFramePr>
        <p:xfrm>
          <a:off x="1443038" y="5732463"/>
          <a:ext cx="6253162" cy="822325"/>
        </p:xfrm>
        <a:graphic>
          <a:graphicData uri="http://schemas.openxmlformats.org/presentationml/2006/ole">
            <mc:AlternateContent xmlns:mc="http://schemas.openxmlformats.org/markup-compatibility/2006">
              <mc:Choice xmlns:v="urn:schemas-microsoft-com:vml" Requires="v">
                <p:oleObj spid="_x0000_s193572" name="Equation" r:id="rId11" imgW="3187440" imgH="419040" progId="Equation.DSMT4">
                  <p:embed/>
                </p:oleObj>
              </mc:Choice>
              <mc:Fallback>
                <p:oleObj name="Equation" r:id="rId11" imgW="3187440" imgH="419040" progId="Equation.DSMT4">
                  <p:embed/>
                  <p:pic>
                    <p:nvPicPr>
                      <p:cNvPr id="0" name="Picture 9"/>
                      <p:cNvPicPr>
                        <a:picLocks noChangeAspect="1" noChangeArrowheads="1"/>
                      </p:cNvPicPr>
                      <p:nvPr/>
                    </p:nvPicPr>
                    <p:blipFill>
                      <a:blip r:embed="rId12"/>
                      <a:srcRect/>
                      <a:stretch>
                        <a:fillRect/>
                      </a:stretch>
                    </p:blipFill>
                    <p:spPr bwMode="auto">
                      <a:xfrm>
                        <a:off x="1443038" y="5732463"/>
                        <a:ext cx="62531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9"/>
          <p:cNvSpPr>
            <a:spLocks noGrp="1" noChangeArrowheads="1"/>
          </p:cNvSpPr>
          <p:nvPr>
            <p:ph type="title"/>
          </p:nvPr>
        </p:nvSpPr>
        <p:spPr>
          <a:xfrm>
            <a:off x="250825" y="304800"/>
            <a:ext cx="6553200" cy="747713"/>
          </a:xfrm>
        </p:spPr>
        <p:txBody>
          <a:bodyPr/>
          <a:lstStyle/>
          <a:p>
            <a:pPr eaLnBrk="1" hangingPunct="1"/>
            <a:r>
              <a:rPr lang="en-US" altLang="zh-CN" sz="3200" dirty="0">
                <a:latin typeface="Arial" panose="020B0604020202020204" pitchFamily="34" charset="0"/>
                <a:cs typeface="Arial" panose="020B0604020202020204" pitchFamily="34" charset="0"/>
                <a:sym typeface="Symbol" pitchFamily="18" charset="2"/>
              </a:rPr>
              <a:t>3.4.3.2  </a:t>
            </a:r>
            <a:r>
              <a:rPr lang="zh-CN" altLang="en-US" sz="3200" dirty="0">
                <a:latin typeface="Times New Roman" pitchFamily="18" charset="0"/>
                <a:cs typeface="Times New Roman" pitchFamily="18" charset="0"/>
                <a:sym typeface="Symbol" pitchFamily="18" charset="2"/>
              </a:rPr>
              <a:t>标准摩尔</a:t>
            </a:r>
            <a:r>
              <a:rPr lang="zh-CN" altLang="en-US" sz="3200" dirty="0">
                <a:latin typeface="Times New Roman" pitchFamily="18" charset="0"/>
                <a:cs typeface="Times New Roman" pitchFamily="18" charset="0"/>
              </a:rPr>
              <a:t>吉布斯函数变</a:t>
            </a:r>
            <a:endParaRPr lang="zh-CN" altLang="en-US" sz="3200" dirty="0">
              <a:latin typeface="黑体" pitchFamily="2" charset="-122"/>
              <a:cs typeface="Times New Roman" pitchFamily="18" charset="0"/>
            </a:endParaRPr>
          </a:p>
        </p:txBody>
      </p:sp>
      <p:sp>
        <p:nvSpPr>
          <p:cNvPr id="2" name="Text Box 2"/>
          <p:cNvSpPr txBox="1">
            <a:spLocks noChangeArrowheads="1"/>
          </p:cNvSpPr>
          <p:nvPr/>
        </p:nvSpPr>
        <p:spPr bwMode="auto">
          <a:xfrm>
            <a:off x="250826" y="1056952"/>
            <a:ext cx="8642350" cy="4059573"/>
          </a:xfrm>
          <a:prstGeom prst="rect">
            <a:avLst/>
          </a:prstGeom>
          <a:noFill/>
          <a:ln w="9525">
            <a:noFill/>
            <a:miter lim="800000"/>
            <a:headEnd/>
            <a:tailEnd/>
          </a:ln>
        </p:spPr>
        <p:txBody>
          <a:bodyPr wrap="square">
            <a:spAutoFit/>
          </a:bodyPr>
          <a:lstStyle/>
          <a:p>
            <a:pPr algn="just" eaLnBrk="0" hangingPunct="0">
              <a:lnSpc>
                <a:spcPct val="110000"/>
              </a:lnSpc>
              <a:spcBef>
                <a:spcPct val="50000"/>
              </a:spcBef>
              <a:defRPr/>
            </a:pPr>
            <a:r>
              <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任意温度下的标准摩尔生成吉布斯函数计算</a:t>
            </a:r>
            <a:endPar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just" eaLnBrk="0" hangingPunct="0">
              <a:lnSpc>
                <a:spcPct val="125000"/>
              </a:lnSpc>
              <a:spcBef>
                <a:spcPts val="1200"/>
              </a:spcBef>
              <a:defRPr/>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化学反应过程中，△</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S</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随温度变化较小，</a:t>
            </a:r>
            <a:r>
              <a:rPr lang="zh-CN" altLang="en-US" sz="2800" b="1" u="sng" dirty="0">
                <a:solidFill>
                  <a:srgbClr val="FF0000"/>
                </a:solidFill>
                <a:latin typeface="+mj-ea"/>
                <a:ea typeface="+mj-ea"/>
                <a:cs typeface="Times New Roman" panose="02020603050405020304" pitchFamily="18" charset="0"/>
              </a:rPr>
              <a:t>近似计算时常假定焓变和熵变不随温度而变</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利用物质的焓变和熵变数据，通过公式：</a:t>
            </a:r>
          </a:p>
          <a:p>
            <a:pPr algn="just">
              <a:defRPr/>
            </a:pPr>
            <a:endPar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a:p>
            <a:pPr algn="just">
              <a:defRPr/>
            </a:pPr>
            <a:endPar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a:p>
            <a:pPr algn="just">
              <a:defRPr/>
            </a:pPr>
            <a:endPar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a:p>
            <a:pPr algn="just">
              <a:defRPr/>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也可求得其它温度下的</a:t>
            </a:r>
            <a:endParaRPr lang="zh-CN" altLang="en-US" sz="2800" b="1" dirty="0">
              <a:solidFill>
                <a:schemeClr val="accent2"/>
              </a:solidFill>
              <a:latin typeface="Times New Roman" panose="02020603050405020304" pitchFamily="18" charset="0"/>
              <a:ea typeface="华文仿宋" panose="02010600040101010101" pitchFamily="2" charset="-122"/>
              <a:cs typeface="Times New Roman" panose="02020603050405020304" pitchFamily="18" charset="0"/>
            </a:endParaRPr>
          </a:p>
        </p:txBody>
      </p:sp>
      <p:graphicFrame>
        <p:nvGraphicFramePr>
          <p:cNvPr id="107527" name="Object 8"/>
          <p:cNvGraphicFramePr>
            <a:graphicFrameLocks noChangeAspect="1"/>
          </p:cNvGraphicFramePr>
          <p:nvPr>
            <p:extLst>
              <p:ext uri="{D42A27DB-BD31-4B8C-83A1-F6EECF244321}">
                <p14:modId xmlns:p14="http://schemas.microsoft.com/office/powerpoint/2010/main" val="2822411014"/>
              </p:ext>
            </p:extLst>
          </p:nvPr>
        </p:nvGraphicFramePr>
        <p:xfrm>
          <a:off x="3923928" y="4527425"/>
          <a:ext cx="1459700" cy="561975"/>
        </p:xfrm>
        <a:graphic>
          <a:graphicData uri="http://schemas.openxmlformats.org/presentationml/2006/ole">
            <mc:AlternateContent xmlns:mc="http://schemas.openxmlformats.org/markup-compatibility/2006">
              <mc:Choice xmlns:v="urn:schemas-microsoft-com:vml" Requires="v">
                <p:oleObj spid="_x0000_s108297" name="Equation" r:id="rId4" imgW="723600" imgH="279360" progId="Equation.DSMT4">
                  <p:embed/>
                </p:oleObj>
              </mc:Choice>
              <mc:Fallback>
                <p:oleObj name="Equation" r:id="rId4" imgW="723600" imgH="279360" progId="Equation.DSMT4">
                  <p:embed/>
                  <p:pic>
                    <p:nvPicPr>
                      <p:cNvPr id="0" name="Object 8"/>
                      <p:cNvPicPr>
                        <a:picLocks noChangeAspect="1" noChangeArrowheads="1"/>
                      </p:cNvPicPr>
                      <p:nvPr/>
                    </p:nvPicPr>
                    <p:blipFill>
                      <a:blip r:embed="rId5"/>
                      <a:srcRect/>
                      <a:stretch>
                        <a:fillRect/>
                      </a:stretch>
                    </p:blipFill>
                    <p:spPr bwMode="auto">
                      <a:xfrm>
                        <a:off x="3923928" y="4527425"/>
                        <a:ext cx="1459700" cy="561975"/>
                      </a:xfrm>
                      <a:prstGeom prst="rect">
                        <a:avLst/>
                      </a:prstGeom>
                      <a:noFill/>
                      <a:ln>
                        <a:noFill/>
                      </a:ln>
                      <a:effectLst/>
                    </p:spPr>
                  </p:pic>
                </p:oleObj>
              </mc:Fallback>
            </mc:AlternateContent>
          </a:graphicData>
        </a:graphic>
      </p:graphicFrame>
      <p:graphicFrame>
        <p:nvGraphicFramePr>
          <p:cNvPr id="107528" name="Object 5"/>
          <p:cNvGraphicFramePr>
            <a:graphicFrameLocks noChangeAspect="1"/>
          </p:cNvGraphicFramePr>
          <p:nvPr>
            <p:extLst>
              <p:ext uri="{D42A27DB-BD31-4B8C-83A1-F6EECF244321}">
                <p14:modId xmlns:p14="http://schemas.microsoft.com/office/powerpoint/2010/main" val="1804950573"/>
              </p:ext>
            </p:extLst>
          </p:nvPr>
        </p:nvGraphicFramePr>
        <p:xfrm>
          <a:off x="762000" y="3590925"/>
          <a:ext cx="7613650" cy="561975"/>
        </p:xfrm>
        <a:graphic>
          <a:graphicData uri="http://schemas.openxmlformats.org/presentationml/2006/ole">
            <mc:AlternateContent xmlns:mc="http://schemas.openxmlformats.org/markup-compatibility/2006">
              <mc:Choice xmlns:v="urn:schemas-microsoft-com:vml" Requires="v">
                <p:oleObj spid="_x0000_s108298" name="Equation" r:id="rId6" imgW="3670200" imgH="279360" progId="Equation.DSMT4">
                  <p:embed/>
                </p:oleObj>
              </mc:Choice>
              <mc:Fallback>
                <p:oleObj name="Equation" r:id="rId6" imgW="3670200" imgH="279360" progId="Equation.DSMT4">
                  <p:embed/>
                  <p:pic>
                    <p:nvPicPr>
                      <p:cNvPr id="0" name="Object 5"/>
                      <p:cNvPicPr>
                        <a:picLocks noChangeAspect="1" noChangeArrowheads="1"/>
                      </p:cNvPicPr>
                      <p:nvPr/>
                    </p:nvPicPr>
                    <p:blipFill>
                      <a:blip r:embed="rId7"/>
                      <a:srcRect/>
                      <a:stretch>
                        <a:fillRect/>
                      </a:stretch>
                    </p:blipFill>
                    <p:spPr bwMode="auto">
                      <a:xfrm>
                        <a:off x="762000" y="3590925"/>
                        <a:ext cx="76136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9" name="矩形 9"/>
          <p:cNvSpPr>
            <a:spLocks noChangeArrowheads="1"/>
          </p:cNvSpPr>
          <p:nvPr/>
        </p:nvSpPr>
        <p:spPr bwMode="auto">
          <a:xfrm>
            <a:off x="250824" y="5559325"/>
            <a:ext cx="8642350" cy="461963"/>
          </a:xfrm>
          <a:prstGeom prst="rect">
            <a:avLst/>
          </a:prstGeom>
          <a:noFill/>
          <a:ln w="9525">
            <a:noFill/>
            <a:miter lim="800000"/>
            <a:headEnd/>
            <a:tailEnd/>
          </a:ln>
        </p:spPr>
        <p:txBody>
          <a:bodyPr wrap="square">
            <a:spAutoFit/>
          </a:bodyPr>
          <a:lstStyle/>
          <a:p>
            <a:r>
              <a:rPr lang="zh-CN" altLang="en-US" sz="2400" b="1" dirty="0">
                <a:latin typeface="Times New Roman" panose="02020603050405020304" pitchFamily="18" charset="0"/>
                <a:ea typeface="楷体_GB2312" pitchFamily="49" charset="-122"/>
                <a:cs typeface="Times New Roman" panose="02020603050405020304" pitchFamily="18" charset="0"/>
              </a:rPr>
              <a:t>注意：反应的吉布斯函数变是温度的线性函数。</a:t>
            </a:r>
          </a:p>
        </p:txBody>
      </p:sp>
      <p:grpSp>
        <p:nvGrpSpPr>
          <p:cNvPr id="10" name="组合 9">
            <a:extLst>
              <a:ext uri="{FF2B5EF4-FFF2-40B4-BE49-F238E27FC236}">
                <a16:creationId xmlns:a16="http://schemas.microsoft.com/office/drawing/2014/main" id="{59F52D0E-6653-44E5-878B-B75366085329}"/>
              </a:ext>
            </a:extLst>
          </p:cNvPr>
          <p:cNvGrpSpPr/>
          <p:nvPr/>
        </p:nvGrpSpPr>
        <p:grpSpPr>
          <a:xfrm>
            <a:off x="7052295" y="4181103"/>
            <a:ext cx="1480145" cy="1480145"/>
            <a:chOff x="6516216" y="5084763"/>
            <a:chExt cx="1480145" cy="1480145"/>
          </a:xfrm>
        </p:grpSpPr>
        <p:sp>
          <p:nvSpPr>
            <p:cNvPr id="11" name="爆炸形: 8 pt  10">
              <a:extLst>
                <a:ext uri="{FF2B5EF4-FFF2-40B4-BE49-F238E27FC236}">
                  <a16:creationId xmlns:a16="http://schemas.microsoft.com/office/drawing/2014/main" id="{FB01801D-27F9-4283-B742-E787F3F892E7}"/>
                </a:ext>
              </a:extLst>
            </p:cNvPr>
            <p:cNvSpPr/>
            <p:nvPr/>
          </p:nvSpPr>
          <p:spPr bwMode="auto">
            <a:xfrm>
              <a:off x="6516216" y="5084763"/>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2" name="矩形 11">
              <a:extLst>
                <a:ext uri="{FF2B5EF4-FFF2-40B4-BE49-F238E27FC236}">
                  <a16:creationId xmlns:a16="http://schemas.microsoft.com/office/drawing/2014/main" id="{99A1CEE0-8E58-4A42-9175-D8F8E39F2A46}"/>
                </a:ext>
              </a:extLst>
            </p:cNvPr>
            <p:cNvSpPr/>
            <p:nvPr/>
          </p:nvSpPr>
          <p:spPr>
            <a:xfrm>
              <a:off x="6765533" y="5517232"/>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transition advClick="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4"/>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sym typeface="Symbol" pitchFamily="18" charset="2"/>
              </a:rPr>
              <a:t>3.4.3.2  </a:t>
            </a:r>
            <a:r>
              <a:rPr lang="zh-CN" altLang="en-US" sz="3200" dirty="0">
                <a:latin typeface="Times New Roman" pitchFamily="18" charset="0"/>
                <a:cs typeface="Times New Roman" pitchFamily="18" charset="0"/>
                <a:sym typeface="Symbol" pitchFamily="18" charset="2"/>
              </a:rPr>
              <a:t>标准摩尔</a:t>
            </a:r>
            <a:r>
              <a:rPr lang="zh-CN" altLang="en-US" sz="3200" dirty="0">
                <a:latin typeface="Times New Roman" pitchFamily="18" charset="0"/>
                <a:cs typeface="Times New Roman" pitchFamily="18" charset="0"/>
              </a:rPr>
              <a:t>吉布斯函数变</a:t>
            </a:r>
            <a:endParaRPr lang="zh-CN" altLang="en-US" sz="3200" dirty="0">
              <a:cs typeface="Times New Roman" pitchFamily="18" charset="0"/>
            </a:endParaRPr>
          </a:p>
        </p:txBody>
      </p:sp>
      <p:sp>
        <p:nvSpPr>
          <p:cNvPr id="373763" name="Rectangle 3"/>
          <p:cNvSpPr>
            <a:spLocks noGrp="1" noChangeArrowheads="1"/>
          </p:cNvSpPr>
          <p:nvPr>
            <p:ph idx="1"/>
          </p:nvPr>
        </p:nvSpPr>
        <p:spPr>
          <a:xfrm>
            <a:off x="251520" y="980729"/>
            <a:ext cx="8640960" cy="3113434"/>
          </a:xfrm>
        </p:spPr>
        <p:txBody>
          <a:bodyPr/>
          <a:lstStyle/>
          <a:p>
            <a:pPr marL="0" indent="0" algn="just" eaLnBrk="1" hangingPunct="1">
              <a:lnSpc>
                <a:spcPct val="125000"/>
              </a:lnSpc>
              <a:spcBef>
                <a:spcPts val="600"/>
              </a:spcBef>
              <a:buFont typeface="Wingdings" pitchFamily="2" charset="2"/>
              <a:buNone/>
              <a:defRPr/>
            </a:pPr>
            <a:r>
              <a:rPr lang="zh-CN" altLang="en-US" sz="3200" dirty="0">
                <a:effectLst/>
                <a:latin typeface="Times New Roman" panose="02020603050405020304" pitchFamily="18" charset="0"/>
                <a:ea typeface="微软雅黑" panose="020B0503020204020204" pitchFamily="34" charset="-122"/>
                <a:cs typeface="Times New Roman" panose="02020603050405020304" pitchFamily="18" charset="0"/>
              </a:rPr>
              <a:t>转变温度</a:t>
            </a:r>
            <a:r>
              <a:rPr lang="en-US" altLang="zh-CN" sz="3200" i="1" dirty="0">
                <a:effectLst/>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3200" i="1" baseline="-25000" dirty="0">
                <a:effectLst/>
                <a:latin typeface="Times New Roman" panose="02020603050405020304" pitchFamily="18" charset="0"/>
                <a:ea typeface="微软雅黑" panose="020B0503020204020204" pitchFamily="34" charset="-122"/>
                <a:cs typeface="Times New Roman" panose="02020603050405020304" pitchFamily="18" charset="0"/>
              </a:rPr>
              <a:t>c</a:t>
            </a:r>
            <a:endParaRPr lang="en-US" altLang="zh-CN" sz="32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eaLnBrk="1" hangingPunct="1">
              <a:lnSpc>
                <a:spcPct val="125000"/>
              </a:lnSpc>
              <a:spcBef>
                <a:spcPts val="600"/>
              </a:spcBef>
              <a:buFont typeface="Wingdings" pitchFamily="2" charset="2"/>
              <a:buNone/>
              <a:defRPr/>
            </a:pPr>
            <a:r>
              <a:rPr lang="zh-CN" altLang="en-US" sz="3200" dirty="0">
                <a:effectLst/>
                <a:latin typeface="Times New Roman" panose="02020603050405020304" pitchFamily="18" charset="0"/>
                <a:cs typeface="Times New Roman" panose="02020603050405020304" pitchFamily="18" charset="0"/>
              </a:rPr>
              <a:t>对于</a:t>
            </a:r>
            <a:r>
              <a:rPr lang="en-US" altLang="zh-CN" sz="3200" dirty="0">
                <a:effectLst/>
                <a:latin typeface="Times New Roman" panose="02020603050405020304" pitchFamily="18" charset="0"/>
                <a:cs typeface="Times New Roman" panose="02020603050405020304" pitchFamily="18" charset="0"/>
              </a:rPr>
              <a:t>Δ</a:t>
            </a:r>
            <a:r>
              <a:rPr lang="en-US" altLang="zh-CN" sz="3200" i="1" dirty="0">
                <a:effectLst/>
                <a:latin typeface="Times New Roman" panose="02020603050405020304" pitchFamily="18" charset="0"/>
                <a:cs typeface="Times New Roman" panose="02020603050405020304" pitchFamily="18" charset="0"/>
              </a:rPr>
              <a:t>H</a:t>
            </a:r>
            <a:r>
              <a:rPr lang="zh-CN" altLang="en-US" sz="3200" dirty="0">
                <a:effectLst/>
                <a:latin typeface="Times New Roman" panose="02020603050405020304" pitchFamily="18" charset="0"/>
                <a:cs typeface="Times New Roman" panose="02020603050405020304" pitchFamily="18" charset="0"/>
              </a:rPr>
              <a:t>和</a:t>
            </a:r>
            <a:r>
              <a:rPr lang="en-US" altLang="zh-CN" sz="3200" dirty="0">
                <a:effectLst/>
                <a:latin typeface="Times New Roman" panose="02020603050405020304" pitchFamily="18" charset="0"/>
                <a:cs typeface="Times New Roman" panose="02020603050405020304" pitchFamily="18" charset="0"/>
              </a:rPr>
              <a:t>Δ</a:t>
            </a:r>
            <a:r>
              <a:rPr lang="en-US" altLang="zh-CN" sz="3200" i="1" dirty="0">
                <a:effectLst/>
                <a:latin typeface="Times New Roman" panose="02020603050405020304" pitchFamily="18" charset="0"/>
                <a:cs typeface="Times New Roman" panose="02020603050405020304" pitchFamily="18" charset="0"/>
              </a:rPr>
              <a:t>S</a:t>
            </a:r>
            <a:r>
              <a:rPr lang="zh-CN" altLang="en-US" sz="3200" dirty="0">
                <a:effectLst/>
                <a:latin typeface="Times New Roman" panose="02020603050405020304" pitchFamily="18" charset="0"/>
                <a:cs typeface="Times New Roman" panose="02020603050405020304" pitchFamily="18" charset="0"/>
              </a:rPr>
              <a:t>同号的反应，反应温度对反应的自发性有决定性的影响，存在一个使反应自发进行的最低或最高温度，称为</a:t>
            </a:r>
            <a:r>
              <a:rPr lang="zh-CN" altLang="en-US" sz="3200" dirty="0">
                <a:solidFill>
                  <a:srgbClr val="FF0000"/>
                </a:solidFill>
                <a:effectLst/>
                <a:latin typeface="Times New Roman" panose="02020603050405020304" pitchFamily="18" charset="0"/>
                <a:cs typeface="Times New Roman" panose="02020603050405020304" pitchFamily="18" charset="0"/>
              </a:rPr>
              <a:t>转变温度</a:t>
            </a:r>
            <a:r>
              <a:rPr lang="zh-CN" altLang="en-US" sz="3200" dirty="0">
                <a:effectLst/>
                <a:latin typeface="Times New Roman" panose="02020603050405020304" pitchFamily="18" charset="0"/>
                <a:cs typeface="Times New Roman" panose="02020603050405020304" pitchFamily="18" charset="0"/>
              </a:rPr>
              <a:t>。此时，</a:t>
            </a:r>
            <a:r>
              <a:rPr lang="en-US" altLang="zh-CN" sz="3200" dirty="0">
                <a:effectLst/>
                <a:latin typeface="Times New Roman" panose="02020603050405020304" pitchFamily="18" charset="0"/>
                <a:cs typeface="Times New Roman" panose="02020603050405020304" pitchFamily="18" charset="0"/>
              </a:rPr>
              <a:t>Δ</a:t>
            </a:r>
            <a:r>
              <a:rPr lang="en-US" altLang="zh-CN" sz="3200" i="1" dirty="0">
                <a:effectLst/>
                <a:latin typeface="Times New Roman" panose="02020603050405020304" pitchFamily="18" charset="0"/>
                <a:cs typeface="Times New Roman" panose="02020603050405020304" pitchFamily="18" charset="0"/>
              </a:rPr>
              <a:t>G</a:t>
            </a:r>
            <a:r>
              <a:rPr lang="en-US" altLang="zh-CN" sz="3200" dirty="0">
                <a:effectLst/>
                <a:latin typeface="Times New Roman" panose="02020603050405020304" pitchFamily="18" charset="0"/>
                <a:cs typeface="Times New Roman" panose="02020603050405020304" pitchFamily="18" charset="0"/>
              </a:rPr>
              <a:t> = 0</a:t>
            </a:r>
            <a:r>
              <a:rPr lang="zh-CN" altLang="en-US" sz="3200" dirty="0">
                <a:effectLst/>
                <a:latin typeface="Times New Roman" panose="02020603050405020304" pitchFamily="18" charset="0"/>
                <a:cs typeface="Times New Roman" panose="02020603050405020304" pitchFamily="18" charset="0"/>
              </a:rPr>
              <a:t>。</a:t>
            </a:r>
            <a:endParaRPr lang="zh-CN" altLang="en-US" sz="3200" i="1" dirty="0">
              <a:effectLst/>
              <a:latin typeface="Times New Roman" panose="02020603050405020304" pitchFamily="18" charset="0"/>
              <a:cs typeface="Times New Roman" panose="02020603050405020304" pitchFamily="18" charset="0"/>
            </a:endParaRPr>
          </a:p>
          <a:p>
            <a:pPr marL="0" indent="0" algn="just" eaLnBrk="1" hangingPunct="1">
              <a:lnSpc>
                <a:spcPct val="125000"/>
              </a:lnSpc>
              <a:spcBef>
                <a:spcPts val="600"/>
              </a:spcBef>
              <a:buFont typeface="Wingdings" pitchFamily="2" charset="2"/>
              <a:buNone/>
              <a:defRPr/>
            </a:pPr>
            <a:r>
              <a:rPr lang="zh-CN" altLang="en-US" sz="3200" i="1" dirty="0">
                <a:effectLst/>
                <a:latin typeface="Times New Roman" panose="02020603050405020304" pitchFamily="18" charset="0"/>
                <a:cs typeface="Times New Roman" panose="02020603050405020304" pitchFamily="18" charset="0"/>
              </a:rPr>
              <a:t>                              </a:t>
            </a:r>
            <a:endParaRPr lang="en-US" altLang="zh-CN" sz="3200" i="1" dirty="0">
              <a:solidFill>
                <a:srgbClr val="FF0000"/>
              </a:solidFill>
              <a:effectLst/>
              <a:latin typeface="Times New Roman" panose="02020603050405020304" pitchFamily="18" charset="0"/>
              <a:cs typeface="Times New Roman" panose="02020603050405020304" pitchFamily="18" charset="0"/>
            </a:endParaRPr>
          </a:p>
          <a:p>
            <a:pPr marL="0" indent="0" algn="just" eaLnBrk="1" hangingPunct="1">
              <a:lnSpc>
                <a:spcPct val="125000"/>
              </a:lnSpc>
              <a:spcBef>
                <a:spcPts val="600"/>
              </a:spcBef>
              <a:buFont typeface="Wingdings" pitchFamily="2" charset="2"/>
              <a:buNone/>
              <a:defRPr/>
            </a:pPr>
            <a:endParaRPr lang="en-US" altLang="zh-CN" sz="3200" dirty="0">
              <a:latin typeface="Times New Roman" panose="02020603050405020304" pitchFamily="18" charset="0"/>
              <a:cs typeface="Times New Roman" panose="02020603050405020304" pitchFamily="18" charset="0"/>
            </a:endParaRPr>
          </a:p>
        </p:txBody>
      </p:sp>
      <p:graphicFrame>
        <p:nvGraphicFramePr>
          <p:cNvPr id="4" name="Object 8">
            <a:extLst>
              <a:ext uri="{FF2B5EF4-FFF2-40B4-BE49-F238E27FC236}">
                <a16:creationId xmlns:a16="http://schemas.microsoft.com/office/drawing/2014/main" id="{2F138672-B721-497A-8F3E-FF03876E9F5A}"/>
              </a:ext>
            </a:extLst>
          </p:cNvPr>
          <p:cNvGraphicFramePr>
            <a:graphicFrameLocks noChangeAspect="1"/>
          </p:cNvGraphicFramePr>
          <p:nvPr>
            <p:extLst>
              <p:ext uri="{D42A27DB-BD31-4B8C-83A1-F6EECF244321}">
                <p14:modId xmlns:p14="http://schemas.microsoft.com/office/powerpoint/2010/main" val="2629058000"/>
              </p:ext>
            </p:extLst>
          </p:nvPr>
        </p:nvGraphicFramePr>
        <p:xfrm>
          <a:off x="3092450" y="4094163"/>
          <a:ext cx="3246438" cy="1671637"/>
        </p:xfrm>
        <a:graphic>
          <a:graphicData uri="http://schemas.openxmlformats.org/presentationml/2006/ole">
            <mc:AlternateContent xmlns:mc="http://schemas.openxmlformats.org/markup-compatibility/2006">
              <mc:Choice xmlns:v="urn:schemas-microsoft-com:vml" Requires="v">
                <p:oleObj spid="_x0000_s159926" name="Equation" r:id="rId3" imgW="1231560" imgH="634680" progId="Equation.DSMT4">
                  <p:embed/>
                </p:oleObj>
              </mc:Choice>
              <mc:Fallback>
                <p:oleObj name="Equation" r:id="rId3" imgW="1231560" imgH="634680" progId="Equation.DSMT4">
                  <p:embed/>
                  <p:pic>
                    <p:nvPicPr>
                      <p:cNvPr id="97288" name="Object 8"/>
                      <p:cNvPicPr>
                        <a:picLocks noChangeAspect="1" noChangeArrowheads="1"/>
                      </p:cNvPicPr>
                      <p:nvPr/>
                    </p:nvPicPr>
                    <p:blipFill>
                      <a:blip r:embed="rId4"/>
                      <a:srcRect/>
                      <a:stretch>
                        <a:fillRect/>
                      </a:stretch>
                    </p:blipFill>
                    <p:spPr bwMode="auto">
                      <a:xfrm>
                        <a:off x="3092450" y="4094163"/>
                        <a:ext cx="3246438" cy="167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sym typeface="Symbol" pitchFamily="18" charset="2"/>
              </a:rPr>
              <a:t>3.4.3.2  </a:t>
            </a:r>
            <a:r>
              <a:rPr lang="zh-CN" altLang="en-US" sz="3200" dirty="0">
                <a:latin typeface="Times New Roman" pitchFamily="18" charset="0"/>
                <a:cs typeface="Times New Roman" pitchFamily="18" charset="0"/>
                <a:sym typeface="Symbol" pitchFamily="18" charset="2"/>
              </a:rPr>
              <a:t>标准摩尔</a:t>
            </a:r>
            <a:r>
              <a:rPr lang="zh-CN" altLang="en-US" sz="3200" dirty="0">
                <a:latin typeface="Times New Roman" pitchFamily="18" charset="0"/>
                <a:cs typeface="Times New Roman" pitchFamily="18" charset="0"/>
              </a:rPr>
              <a:t>吉布斯函数变</a:t>
            </a:r>
            <a:endParaRPr lang="zh-CN" altLang="en-US" sz="3200" dirty="0">
              <a:latin typeface="黑体" pitchFamily="2" charset="-122"/>
              <a:cs typeface="Times New Roman" pitchFamily="18" charset="0"/>
            </a:endParaRPr>
          </a:p>
        </p:txBody>
      </p:sp>
      <p:sp>
        <p:nvSpPr>
          <p:cNvPr id="41989" name="Rectangle 3"/>
          <p:cNvSpPr>
            <a:spLocks noGrp="1" noChangeArrowheads="1"/>
          </p:cNvSpPr>
          <p:nvPr>
            <p:ph idx="1"/>
          </p:nvPr>
        </p:nvSpPr>
        <p:spPr>
          <a:xfrm>
            <a:off x="250825" y="981075"/>
            <a:ext cx="8893175" cy="5543550"/>
          </a:xfrm>
        </p:spPr>
        <p:txBody>
          <a:bodyPr>
            <a:noAutofit/>
          </a:bodyPr>
          <a:lstStyle/>
          <a:p>
            <a:pPr algn="just" eaLnBrk="1" hangingPunct="1">
              <a:buFont typeface="Wingdings" pitchFamily="2" charset="2"/>
              <a:buNone/>
              <a:defRPr/>
            </a:pP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反应自发性判断例题</a:t>
            </a:r>
            <a:endPar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buFontTx/>
              <a:buNone/>
              <a:defRPr/>
            </a:pPr>
            <a:r>
              <a:rPr lang="zh-CN" altLang="en-US" dirty="0">
                <a:solidFill>
                  <a:srgbClr val="0000FF"/>
                </a:solidFill>
                <a:effectLst/>
                <a:latin typeface="Times New Roman" panose="02020603050405020304" pitchFamily="18" charset="0"/>
                <a:cs typeface="Times New Roman" panose="02020603050405020304" pitchFamily="18" charset="0"/>
              </a:rPr>
              <a:t>例</a:t>
            </a:r>
            <a:r>
              <a:rPr lang="en-US" altLang="zh-CN" dirty="0">
                <a:solidFill>
                  <a:srgbClr val="0000FF"/>
                </a:solidFill>
                <a:effectLst/>
                <a:latin typeface="Times New Roman" panose="02020603050405020304" pitchFamily="18" charset="0"/>
                <a:cs typeface="Times New Roman" panose="02020603050405020304" pitchFamily="18" charset="0"/>
              </a:rPr>
              <a:t>8</a:t>
            </a:r>
            <a:r>
              <a:rPr lang="zh-CN" altLang="en-US" dirty="0">
                <a:solidFill>
                  <a:srgbClr val="0000FF"/>
                </a:solidFill>
                <a:effectLst/>
                <a:latin typeface="Times New Roman" panose="02020603050405020304" pitchFamily="18" charset="0"/>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讨论温度变化对下面反应的方向的影响。</a:t>
            </a:r>
          </a:p>
          <a:p>
            <a:pPr algn="just" eaLnBrk="1" hangingPunct="1">
              <a:buFontTx/>
              <a:buNone/>
              <a:defRPr/>
            </a:pPr>
            <a:endParaRPr lang="en-US" altLang="zh-CN" sz="2400" dirty="0">
              <a:effectLst/>
              <a:latin typeface="Times New Roman" panose="02020603050405020304" pitchFamily="18" charset="0"/>
              <a:cs typeface="Times New Roman" panose="02020603050405020304" pitchFamily="18" charset="0"/>
            </a:endParaRPr>
          </a:p>
          <a:p>
            <a:pPr algn="just" eaLnBrk="1" hangingPunct="1">
              <a:buFontTx/>
              <a:buNone/>
              <a:defRPr/>
            </a:pPr>
            <a:endParaRPr lang="en-US" altLang="zh-CN" sz="2400" dirty="0">
              <a:effectLst/>
              <a:latin typeface="Times New Roman" panose="02020603050405020304" pitchFamily="18" charset="0"/>
              <a:cs typeface="Times New Roman" panose="02020603050405020304" pitchFamily="18" charset="0"/>
            </a:endParaRPr>
          </a:p>
          <a:p>
            <a:pPr algn="just" eaLnBrk="1" hangingPunct="1">
              <a:buFontTx/>
              <a:buNone/>
              <a:defRPr/>
            </a:pPr>
            <a:r>
              <a:rPr lang="en-US" altLang="zh-CN" sz="2400" dirty="0">
                <a:effectLst/>
                <a:latin typeface="Times New Roman" panose="02020603050405020304" pitchFamily="18" charset="0"/>
                <a:cs typeface="Times New Roman" panose="02020603050405020304" pitchFamily="18" charset="0"/>
              </a:rPr>
              <a:t>                                                         </a:t>
            </a:r>
          </a:p>
          <a:p>
            <a:pPr algn="just" eaLnBrk="1" hangingPunct="1">
              <a:buFontTx/>
              <a:buNone/>
              <a:defRPr/>
            </a:pPr>
            <a:endParaRPr lang="en-US" altLang="zh-CN" sz="2400" dirty="0">
              <a:effectLst/>
              <a:latin typeface="Times New Roman" panose="02020603050405020304" pitchFamily="18" charset="0"/>
              <a:cs typeface="Times New Roman" panose="02020603050405020304" pitchFamily="18" charset="0"/>
            </a:endParaRPr>
          </a:p>
          <a:p>
            <a:pPr algn="just" eaLnBrk="1" hangingPunct="1">
              <a:buFontTx/>
              <a:buNone/>
              <a:defRPr/>
            </a:pPr>
            <a:r>
              <a:rPr lang="en-US" altLang="zh-CN" sz="2400" dirty="0">
                <a:effectLst/>
                <a:latin typeface="Times New Roman" panose="02020603050405020304" pitchFamily="18" charset="0"/>
                <a:cs typeface="Times New Roman" panose="02020603050405020304" pitchFamily="18" charset="0"/>
              </a:rPr>
              <a:t>     </a:t>
            </a:r>
          </a:p>
          <a:p>
            <a:pPr algn="just" eaLnBrk="1" hangingPunct="1">
              <a:buFontTx/>
              <a:buNone/>
              <a:defRPr/>
            </a:pPr>
            <a:endParaRPr lang="en-US" altLang="zh-CN" sz="2400" dirty="0">
              <a:effectLst/>
              <a:latin typeface="Times New Roman" panose="02020603050405020304" pitchFamily="18" charset="0"/>
              <a:cs typeface="Times New Roman" panose="02020603050405020304" pitchFamily="18" charset="0"/>
            </a:endParaRPr>
          </a:p>
          <a:p>
            <a:pPr algn="just" eaLnBrk="1" hangingPunct="1">
              <a:buFontTx/>
              <a:buNone/>
              <a:defRPr/>
            </a:pPr>
            <a:endParaRPr lang="en-US" altLang="zh-CN" sz="2400" dirty="0">
              <a:effectLst/>
              <a:latin typeface="Times New Roman" panose="02020603050405020304" pitchFamily="18" charset="0"/>
              <a:cs typeface="Times New Roman" panose="02020603050405020304" pitchFamily="18" charset="0"/>
            </a:endParaRPr>
          </a:p>
          <a:p>
            <a:pPr algn="just" eaLnBrk="1" hangingPunct="1">
              <a:buFontTx/>
              <a:buNone/>
              <a:defRPr/>
            </a:pPr>
            <a:r>
              <a:rPr lang="zh-CN" altLang="en-US" sz="2400" dirty="0">
                <a:effectLst/>
                <a:latin typeface="Times New Roman" panose="02020603050405020304" pitchFamily="18" charset="0"/>
                <a:cs typeface="Times New Roman" panose="02020603050405020304" pitchFamily="18" charset="0"/>
              </a:rPr>
              <a:t>当                          时，</a:t>
            </a:r>
          </a:p>
          <a:p>
            <a:pPr algn="just" eaLnBrk="1" hangingPunct="1">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     </a:t>
            </a:r>
            <a:endParaRPr lang="en-US" altLang="zh-CN" dirty="0">
              <a:effectLst/>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zh-CN" altLang="en-US" sz="2400" dirty="0">
                <a:effectLst/>
                <a:latin typeface="Times New Roman" panose="02020603050405020304" pitchFamily="18" charset="0"/>
                <a:cs typeface="Times New Roman" panose="02020603050405020304" pitchFamily="18" charset="0"/>
              </a:rPr>
              <a:t>即：标准状态下，当温度高于</a:t>
            </a:r>
            <a:r>
              <a:rPr lang="en-US" altLang="zh-CN" sz="2400" dirty="0">
                <a:effectLst/>
                <a:latin typeface="Times New Roman" panose="02020603050405020304" pitchFamily="18" charset="0"/>
                <a:cs typeface="Times New Roman" panose="02020603050405020304" pitchFamily="18" charset="0"/>
              </a:rPr>
              <a:t>1110.9 K</a:t>
            </a:r>
            <a:r>
              <a:rPr lang="zh-CN" altLang="en-US" sz="2400" dirty="0">
                <a:effectLst/>
                <a:latin typeface="Times New Roman" panose="02020603050405020304" pitchFamily="18" charset="0"/>
                <a:cs typeface="Times New Roman" panose="02020603050405020304" pitchFamily="18" charset="0"/>
              </a:rPr>
              <a:t>时</a:t>
            </a:r>
            <a:r>
              <a:rPr lang="en-US" altLang="zh-CN" sz="2400" dirty="0">
                <a:effectLst/>
                <a:latin typeface="Times New Roman" panose="02020603050405020304" pitchFamily="18" charset="0"/>
                <a:cs typeface="Times New Roman" panose="02020603050405020304" pitchFamily="18" charset="0"/>
              </a:rPr>
              <a:t>CaCO</a:t>
            </a:r>
            <a:r>
              <a:rPr lang="en-US" altLang="zh-CN" sz="2400" baseline="-25000" dirty="0">
                <a:effectLst/>
                <a:latin typeface="Times New Roman" panose="02020603050405020304" pitchFamily="18" charset="0"/>
                <a:cs typeface="Times New Roman" panose="02020603050405020304" pitchFamily="18" charset="0"/>
              </a:rPr>
              <a:t>3</a:t>
            </a:r>
            <a:r>
              <a:rPr lang="zh-CN" altLang="en-US" sz="2400" dirty="0">
                <a:effectLst/>
                <a:latin typeface="Times New Roman" panose="02020603050405020304" pitchFamily="18" charset="0"/>
                <a:cs typeface="Times New Roman" panose="02020603050405020304" pitchFamily="18" charset="0"/>
              </a:rPr>
              <a:t>可自发分解。</a:t>
            </a:r>
            <a:endParaRPr lang="zh-CN" altLang="en-US" sz="2400" baseline="30000" dirty="0">
              <a:effectLst/>
              <a:latin typeface="Times New Roman" panose="02020603050405020304" pitchFamily="18" charset="0"/>
              <a:cs typeface="Times New Roman" panose="02020603050405020304" pitchFamily="18" charset="0"/>
            </a:endParaRPr>
          </a:p>
        </p:txBody>
      </p:sp>
      <p:graphicFrame>
        <p:nvGraphicFramePr>
          <p:cNvPr id="109572" name="Object 5"/>
          <p:cNvGraphicFramePr>
            <a:graphicFrameLocks noChangeAspect="1"/>
          </p:cNvGraphicFramePr>
          <p:nvPr>
            <p:extLst>
              <p:ext uri="{D42A27DB-BD31-4B8C-83A1-F6EECF244321}">
                <p14:modId xmlns:p14="http://schemas.microsoft.com/office/powerpoint/2010/main" val="801074511"/>
              </p:ext>
            </p:extLst>
          </p:nvPr>
        </p:nvGraphicFramePr>
        <p:xfrm>
          <a:off x="3360738" y="4814888"/>
          <a:ext cx="4725987" cy="990600"/>
        </p:xfrm>
        <a:graphic>
          <a:graphicData uri="http://schemas.openxmlformats.org/presentationml/2006/ole">
            <mc:AlternateContent xmlns:mc="http://schemas.openxmlformats.org/markup-compatibility/2006">
              <mc:Choice xmlns:v="urn:schemas-microsoft-com:vml" Requires="v">
                <p:oleObj spid="_x0000_s175757" name="Equation" r:id="rId4" imgW="2323800" imgH="457200" progId="Equation.DSMT4">
                  <p:embed/>
                </p:oleObj>
              </mc:Choice>
              <mc:Fallback>
                <p:oleObj name="Equation" r:id="rId4" imgW="2323800" imgH="457200" progId="Equation.DSMT4">
                  <p:embed/>
                  <p:pic>
                    <p:nvPicPr>
                      <p:cNvPr id="0" name="Object 5"/>
                      <p:cNvPicPr>
                        <a:picLocks noChangeAspect="1" noChangeArrowheads="1"/>
                      </p:cNvPicPr>
                      <p:nvPr/>
                    </p:nvPicPr>
                    <p:blipFill>
                      <a:blip r:embed="rId5"/>
                      <a:srcRect/>
                      <a:stretch>
                        <a:fillRect/>
                      </a:stretch>
                    </p:blipFill>
                    <p:spPr bwMode="auto">
                      <a:xfrm>
                        <a:off x="3360738" y="4814888"/>
                        <a:ext cx="4725987"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573" name="Object 8"/>
          <p:cNvGraphicFramePr>
            <a:graphicFrameLocks noChangeAspect="1"/>
          </p:cNvGraphicFramePr>
          <p:nvPr>
            <p:extLst>
              <p:ext uri="{D42A27DB-BD31-4B8C-83A1-F6EECF244321}">
                <p14:modId xmlns:p14="http://schemas.microsoft.com/office/powerpoint/2010/main" val="1934291672"/>
              </p:ext>
            </p:extLst>
          </p:nvPr>
        </p:nvGraphicFramePr>
        <p:xfrm>
          <a:off x="1414463" y="2573338"/>
          <a:ext cx="4572000" cy="496887"/>
        </p:xfrm>
        <a:graphic>
          <a:graphicData uri="http://schemas.openxmlformats.org/presentationml/2006/ole">
            <mc:AlternateContent xmlns:mc="http://schemas.openxmlformats.org/markup-compatibility/2006">
              <mc:Choice xmlns:v="urn:schemas-microsoft-com:vml" Requires="v">
                <p:oleObj spid="_x0000_s175758" name="Equation" r:id="rId6" imgW="2781000" imgH="279360" progId="Equation.DSMT4">
                  <p:embed/>
                </p:oleObj>
              </mc:Choice>
              <mc:Fallback>
                <p:oleObj name="Equation" r:id="rId6" imgW="2781000" imgH="279360" progId="Equation.DSMT4">
                  <p:embed/>
                  <p:pic>
                    <p:nvPicPr>
                      <p:cNvPr id="0" name="Object 8"/>
                      <p:cNvPicPr>
                        <a:picLocks noChangeAspect="1" noChangeArrowheads="1"/>
                      </p:cNvPicPr>
                      <p:nvPr/>
                    </p:nvPicPr>
                    <p:blipFill>
                      <a:blip r:embed="rId7"/>
                      <a:srcRect/>
                      <a:stretch>
                        <a:fillRect/>
                      </a:stretch>
                    </p:blipFill>
                    <p:spPr bwMode="auto">
                      <a:xfrm>
                        <a:off x="1414463" y="2573338"/>
                        <a:ext cx="457200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574" name="Object 7"/>
          <p:cNvGraphicFramePr>
            <a:graphicFrameLocks noChangeAspect="1"/>
          </p:cNvGraphicFramePr>
          <p:nvPr>
            <p:extLst>
              <p:ext uri="{D42A27DB-BD31-4B8C-83A1-F6EECF244321}">
                <p14:modId xmlns:p14="http://schemas.microsoft.com/office/powerpoint/2010/main" val="2064598983"/>
              </p:ext>
            </p:extLst>
          </p:nvPr>
        </p:nvGraphicFramePr>
        <p:xfrm>
          <a:off x="1403648" y="2060848"/>
          <a:ext cx="4402138" cy="546100"/>
        </p:xfrm>
        <a:graphic>
          <a:graphicData uri="http://schemas.openxmlformats.org/presentationml/2006/ole">
            <mc:AlternateContent xmlns:mc="http://schemas.openxmlformats.org/markup-compatibility/2006">
              <mc:Choice xmlns:v="urn:schemas-microsoft-com:vml" Requires="v">
                <p:oleObj spid="_x0000_s175759" name="Equation" r:id="rId8" imgW="1841400" imgH="228600" progId="Equation.DSMT4">
                  <p:embed/>
                </p:oleObj>
              </mc:Choice>
              <mc:Fallback>
                <p:oleObj name="Equation" r:id="rId8" imgW="1841400" imgH="228600" progId="Equation.DSMT4">
                  <p:embed/>
                  <p:pic>
                    <p:nvPicPr>
                      <p:cNvPr id="0" name="Object 7"/>
                      <p:cNvPicPr>
                        <a:picLocks noChangeAspect="1" noChangeArrowheads="1"/>
                      </p:cNvPicPr>
                      <p:nvPr/>
                    </p:nvPicPr>
                    <p:blipFill>
                      <a:blip r:embed="rId9"/>
                      <a:srcRect/>
                      <a:stretch>
                        <a:fillRect/>
                      </a:stretch>
                    </p:blipFill>
                    <p:spPr bwMode="auto">
                      <a:xfrm>
                        <a:off x="1403648" y="2060848"/>
                        <a:ext cx="4402138"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575" name="Object 10"/>
          <p:cNvGraphicFramePr>
            <a:graphicFrameLocks noChangeAspect="1"/>
          </p:cNvGraphicFramePr>
          <p:nvPr>
            <p:extLst>
              <p:ext uri="{D42A27DB-BD31-4B8C-83A1-F6EECF244321}">
                <p14:modId xmlns:p14="http://schemas.microsoft.com/office/powerpoint/2010/main" val="860804266"/>
              </p:ext>
            </p:extLst>
          </p:nvPr>
        </p:nvGraphicFramePr>
        <p:xfrm>
          <a:off x="1430338" y="3068960"/>
          <a:ext cx="4637087" cy="496887"/>
        </p:xfrm>
        <a:graphic>
          <a:graphicData uri="http://schemas.openxmlformats.org/presentationml/2006/ole">
            <mc:AlternateContent xmlns:mc="http://schemas.openxmlformats.org/markup-compatibility/2006">
              <mc:Choice xmlns:v="urn:schemas-microsoft-com:vml" Requires="v">
                <p:oleObj spid="_x0000_s175760" name="Equation" r:id="rId10" imgW="2819160" imgH="279360" progId="Equation.DSMT4">
                  <p:embed/>
                </p:oleObj>
              </mc:Choice>
              <mc:Fallback>
                <p:oleObj name="Equation" r:id="rId10" imgW="2819160" imgH="279360" progId="Equation.DSMT4">
                  <p:embed/>
                  <p:pic>
                    <p:nvPicPr>
                      <p:cNvPr id="0" name="Object 10"/>
                      <p:cNvPicPr>
                        <a:picLocks noChangeAspect="1" noChangeArrowheads="1"/>
                      </p:cNvPicPr>
                      <p:nvPr/>
                    </p:nvPicPr>
                    <p:blipFill>
                      <a:blip r:embed="rId11"/>
                      <a:srcRect/>
                      <a:stretch>
                        <a:fillRect/>
                      </a:stretch>
                    </p:blipFill>
                    <p:spPr bwMode="auto">
                      <a:xfrm>
                        <a:off x="1430338" y="3068960"/>
                        <a:ext cx="4637087"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576" name="Object 11"/>
          <p:cNvGraphicFramePr>
            <a:graphicFrameLocks noChangeAspect="1"/>
          </p:cNvGraphicFramePr>
          <p:nvPr>
            <p:extLst>
              <p:ext uri="{D42A27DB-BD31-4B8C-83A1-F6EECF244321}">
                <p14:modId xmlns:p14="http://schemas.microsoft.com/office/powerpoint/2010/main" val="2427246019"/>
              </p:ext>
            </p:extLst>
          </p:nvPr>
        </p:nvGraphicFramePr>
        <p:xfrm>
          <a:off x="1455738" y="3573016"/>
          <a:ext cx="4383087" cy="496888"/>
        </p:xfrm>
        <a:graphic>
          <a:graphicData uri="http://schemas.openxmlformats.org/presentationml/2006/ole">
            <mc:AlternateContent xmlns:mc="http://schemas.openxmlformats.org/markup-compatibility/2006">
              <mc:Choice xmlns:v="urn:schemas-microsoft-com:vml" Requires="v">
                <p:oleObj spid="_x0000_s175761" name="Equation" r:id="rId12" imgW="2666880" imgH="279360" progId="Equation.DSMT4">
                  <p:embed/>
                </p:oleObj>
              </mc:Choice>
              <mc:Fallback>
                <p:oleObj name="Equation" r:id="rId12" imgW="2666880" imgH="279360" progId="Equation.DSMT4">
                  <p:embed/>
                  <p:pic>
                    <p:nvPicPr>
                      <p:cNvPr id="0" name="Object 11"/>
                      <p:cNvPicPr>
                        <a:picLocks noChangeAspect="1" noChangeArrowheads="1"/>
                      </p:cNvPicPr>
                      <p:nvPr/>
                    </p:nvPicPr>
                    <p:blipFill>
                      <a:blip r:embed="rId13"/>
                      <a:srcRect/>
                      <a:stretch>
                        <a:fillRect/>
                      </a:stretch>
                    </p:blipFill>
                    <p:spPr bwMode="auto">
                      <a:xfrm>
                        <a:off x="1455738" y="3573016"/>
                        <a:ext cx="4383087"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577" name="Object 12"/>
          <p:cNvGraphicFramePr>
            <a:graphicFrameLocks noChangeAspect="1"/>
          </p:cNvGraphicFramePr>
          <p:nvPr>
            <p:extLst>
              <p:ext uri="{D42A27DB-BD31-4B8C-83A1-F6EECF244321}">
                <p14:modId xmlns:p14="http://schemas.microsoft.com/office/powerpoint/2010/main" val="1362274384"/>
              </p:ext>
            </p:extLst>
          </p:nvPr>
        </p:nvGraphicFramePr>
        <p:xfrm>
          <a:off x="1979712" y="4149080"/>
          <a:ext cx="6324600" cy="539750"/>
        </p:xfrm>
        <a:graphic>
          <a:graphicData uri="http://schemas.openxmlformats.org/presentationml/2006/ole">
            <mc:AlternateContent xmlns:mc="http://schemas.openxmlformats.org/markup-compatibility/2006">
              <mc:Choice xmlns:v="urn:schemas-microsoft-com:vml" Requires="v">
                <p:oleObj spid="_x0000_s175762" name="Equation" r:id="rId14" imgW="3670200" imgH="279360" progId="Equation.DSMT4">
                  <p:embed/>
                </p:oleObj>
              </mc:Choice>
              <mc:Fallback>
                <p:oleObj name="Equation" r:id="rId14" imgW="3670200" imgH="279360" progId="Equation.DSMT4">
                  <p:embed/>
                  <p:pic>
                    <p:nvPicPr>
                      <p:cNvPr id="0" name="Object 12"/>
                      <p:cNvPicPr>
                        <a:picLocks noChangeAspect="1" noChangeArrowheads="1"/>
                      </p:cNvPicPr>
                      <p:nvPr/>
                    </p:nvPicPr>
                    <p:blipFill>
                      <a:blip r:embed="rId15"/>
                      <a:srcRect/>
                      <a:stretch>
                        <a:fillRect/>
                      </a:stretch>
                    </p:blipFill>
                    <p:spPr bwMode="auto">
                      <a:xfrm>
                        <a:off x="1979712" y="4149080"/>
                        <a:ext cx="63246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578" name="矩形 17"/>
          <p:cNvSpPr>
            <a:spLocks noChangeArrowheads="1"/>
          </p:cNvSpPr>
          <p:nvPr/>
        </p:nvSpPr>
        <p:spPr bwMode="auto">
          <a:xfrm>
            <a:off x="5737577" y="2617961"/>
            <a:ext cx="3082895" cy="461665"/>
          </a:xfrm>
          <a:prstGeom prst="rect">
            <a:avLst/>
          </a:prstGeom>
          <a:noFill/>
          <a:ln w="9525">
            <a:noFill/>
            <a:miter lim="800000"/>
            <a:headEnd/>
            <a:tailEnd/>
          </a:ln>
        </p:spPr>
        <p:txBody>
          <a:bodyPr wrap="none">
            <a:spAutoFit/>
          </a:bodyPr>
          <a:lstStyle/>
          <a:p>
            <a:pPr algn="just">
              <a:spcBef>
                <a:spcPct val="20000"/>
              </a:spcBef>
              <a:buClr>
                <a:schemeClr val="hlink"/>
              </a:buClr>
            </a:pPr>
            <a:r>
              <a:rPr lang="en-US" altLang="zh-CN" sz="2400" dirty="0">
                <a:latin typeface="Times New Roman" panose="02020603050405020304" pitchFamily="18" charset="0"/>
                <a:ea typeface="黑体" pitchFamily="2" charset="-122"/>
                <a:cs typeface="Times New Roman" panose="02020603050405020304" pitchFamily="18" charset="0"/>
              </a:rPr>
              <a:t>（</a:t>
            </a:r>
            <a:r>
              <a:rPr lang="zh-CN" altLang="en-US" sz="2400" dirty="0">
                <a:latin typeface="Times New Roman" panose="02020603050405020304" pitchFamily="18" charset="0"/>
                <a:ea typeface="黑体" pitchFamily="2" charset="-122"/>
                <a:cs typeface="Times New Roman" panose="02020603050405020304" pitchFamily="18" charset="0"/>
              </a:rPr>
              <a:t>常温下不能进行） </a:t>
            </a:r>
            <a:r>
              <a:rPr lang="zh-CN" altLang="en-US" sz="2400" baseline="30000" dirty="0">
                <a:latin typeface="Times New Roman" panose="02020603050405020304" pitchFamily="18" charset="0"/>
                <a:ea typeface="黑体" pitchFamily="2" charset="-122"/>
                <a:cs typeface="Times New Roman" panose="02020603050405020304" pitchFamily="18" charset="0"/>
              </a:rPr>
              <a:t> </a:t>
            </a:r>
          </a:p>
        </p:txBody>
      </p:sp>
      <p:sp>
        <p:nvSpPr>
          <p:cNvPr id="19" name="矩形 18"/>
          <p:cNvSpPr/>
          <p:nvPr/>
        </p:nvSpPr>
        <p:spPr>
          <a:xfrm>
            <a:off x="250825" y="4149080"/>
            <a:ext cx="1790700" cy="522288"/>
          </a:xfrm>
          <a:prstGeom prst="rect">
            <a:avLst/>
          </a:prstGeom>
        </p:spPr>
        <p:txBody>
          <a:bodyPr wrap="square">
            <a:spAutoFit/>
          </a:bodyPr>
          <a:lstStyle/>
          <a:p>
            <a:pPr algn="just">
              <a:spcBef>
                <a:spcPct val="20000"/>
              </a:spcBef>
              <a:buClr>
                <a:schemeClr val="hlink"/>
              </a:buClr>
              <a:defRPr/>
            </a:pPr>
            <a:r>
              <a:rPr lang="zh-CN" altLang="en-US" sz="2800" b="1" dirty="0">
                <a:latin typeface="Times New Roman" panose="02020603050405020304" pitchFamily="18" charset="0"/>
                <a:ea typeface="仿宋" pitchFamily="49" charset="-122"/>
                <a:cs typeface="Times New Roman" panose="02020603050405020304" pitchFamily="18" charset="0"/>
              </a:rPr>
              <a:t>根据公式</a:t>
            </a:r>
            <a:r>
              <a:rPr lang="zh-CN" altLang="en-US" b="1" dirty="0">
                <a:latin typeface="Times New Roman" panose="02020603050405020304" pitchFamily="18" charset="0"/>
                <a:ea typeface="仿宋" pitchFamily="49" charset="-122"/>
                <a:cs typeface="Times New Roman" panose="02020603050405020304" pitchFamily="18" charset="0"/>
              </a:rPr>
              <a:t> </a:t>
            </a:r>
            <a:r>
              <a:rPr lang="zh-CN" altLang="en-US" b="1" baseline="30000" dirty="0">
                <a:latin typeface="Times New Roman" panose="02020603050405020304" pitchFamily="18" charset="0"/>
                <a:ea typeface="仿宋" pitchFamily="49" charset="-122"/>
                <a:cs typeface="Times New Roman" panose="02020603050405020304" pitchFamily="18" charset="0"/>
              </a:rPr>
              <a:t> </a:t>
            </a:r>
          </a:p>
        </p:txBody>
      </p:sp>
      <p:graphicFrame>
        <p:nvGraphicFramePr>
          <p:cNvPr id="109580" name="Object 13"/>
          <p:cNvGraphicFramePr>
            <a:graphicFrameLocks noChangeAspect="1"/>
          </p:cNvGraphicFramePr>
          <p:nvPr>
            <p:extLst>
              <p:ext uri="{D42A27DB-BD31-4B8C-83A1-F6EECF244321}">
                <p14:modId xmlns:p14="http://schemas.microsoft.com/office/powerpoint/2010/main" val="956763159"/>
              </p:ext>
            </p:extLst>
          </p:nvPr>
        </p:nvGraphicFramePr>
        <p:xfrm>
          <a:off x="683568" y="5019675"/>
          <a:ext cx="1857375" cy="496888"/>
        </p:xfrm>
        <a:graphic>
          <a:graphicData uri="http://schemas.openxmlformats.org/presentationml/2006/ole">
            <mc:AlternateContent xmlns:mc="http://schemas.openxmlformats.org/markup-compatibility/2006">
              <mc:Choice xmlns:v="urn:schemas-microsoft-com:vml" Requires="v">
                <p:oleObj spid="_x0000_s175763" name="Equation" r:id="rId16" imgW="1041120" imgH="279360" progId="Equation.DSMT4">
                  <p:embed/>
                </p:oleObj>
              </mc:Choice>
              <mc:Fallback>
                <p:oleObj name="Equation" r:id="rId16" imgW="1041120" imgH="279360" progId="Equation.DSMT4">
                  <p:embed/>
                  <p:pic>
                    <p:nvPicPr>
                      <p:cNvPr id="0" name="Object 13"/>
                      <p:cNvPicPr>
                        <a:picLocks noChangeAspect="1" noChangeArrowheads="1"/>
                      </p:cNvPicPr>
                      <p:nvPr/>
                    </p:nvPicPr>
                    <p:blipFill>
                      <a:blip r:embed="rId17"/>
                      <a:srcRect/>
                      <a:stretch>
                        <a:fillRect/>
                      </a:stretch>
                    </p:blipFill>
                    <p:spPr bwMode="auto">
                      <a:xfrm>
                        <a:off x="683568" y="5019675"/>
                        <a:ext cx="18573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20"/>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sym typeface="Symbol" pitchFamily="18" charset="2"/>
              </a:rPr>
              <a:t>3.4.3.2  </a:t>
            </a:r>
            <a:r>
              <a:rPr lang="zh-CN" altLang="en-US" sz="3200" dirty="0">
                <a:latin typeface="Times New Roman" pitchFamily="18" charset="0"/>
                <a:cs typeface="Times New Roman" pitchFamily="18" charset="0"/>
                <a:sym typeface="Symbol" pitchFamily="18" charset="2"/>
              </a:rPr>
              <a:t>标准摩尔</a:t>
            </a:r>
            <a:r>
              <a:rPr lang="zh-CN" altLang="en-US" sz="3200" dirty="0">
                <a:latin typeface="Times New Roman" pitchFamily="18" charset="0"/>
                <a:cs typeface="Times New Roman" pitchFamily="18" charset="0"/>
              </a:rPr>
              <a:t>吉布斯函数变</a:t>
            </a:r>
            <a:endParaRPr lang="zh-CN" altLang="en-US" sz="3200" dirty="0">
              <a:cs typeface="Times New Roman" pitchFamily="18" charset="0"/>
            </a:endParaRPr>
          </a:p>
        </p:txBody>
      </p:sp>
      <p:sp>
        <p:nvSpPr>
          <p:cNvPr id="75779" name="Rectangle 3"/>
          <p:cNvSpPr>
            <a:spLocks noGrp="1" noChangeArrowheads="1"/>
          </p:cNvSpPr>
          <p:nvPr>
            <p:ph idx="1"/>
          </p:nvPr>
        </p:nvSpPr>
        <p:spPr>
          <a:xfrm>
            <a:off x="251520" y="1268760"/>
            <a:ext cx="8640960" cy="3600399"/>
          </a:xfrm>
        </p:spPr>
        <p:txBody>
          <a:bodyPr/>
          <a:lstStyle/>
          <a:p>
            <a:pPr marL="0" indent="0" eaLnBrk="1" hangingPunct="1">
              <a:lnSpc>
                <a:spcPct val="150000"/>
              </a:lnSpc>
              <a:spcBef>
                <a:spcPts val="600"/>
              </a:spcBef>
              <a:buFontTx/>
              <a:buNone/>
              <a:defRPr/>
            </a:pPr>
            <a:r>
              <a:rPr lang="zh-CN" altLang="en-US" dirty="0">
                <a:solidFill>
                  <a:srgbClr val="0000FF"/>
                </a:solidFill>
                <a:effectLst/>
                <a:latin typeface="Times New Roman" panose="02020603050405020304" pitchFamily="18" charset="0"/>
                <a:cs typeface="Times New Roman" panose="02020603050405020304" pitchFamily="18" charset="0"/>
              </a:rPr>
              <a:t>例</a:t>
            </a:r>
            <a:r>
              <a:rPr lang="en-US" altLang="zh-CN" dirty="0">
                <a:solidFill>
                  <a:srgbClr val="0000FF"/>
                </a:solidFill>
                <a:effectLst/>
                <a:latin typeface="Times New Roman" panose="02020603050405020304" pitchFamily="18" charset="0"/>
                <a:cs typeface="Times New Roman" panose="02020603050405020304" pitchFamily="18" charset="0"/>
              </a:rPr>
              <a:t>9 </a:t>
            </a:r>
            <a:r>
              <a:rPr lang="zh-CN" altLang="en-US" dirty="0">
                <a:effectLst/>
                <a:latin typeface="Times New Roman" panose="02020603050405020304" pitchFamily="18" charset="0"/>
                <a:cs typeface="Times New Roman" panose="02020603050405020304" pitchFamily="18" charset="0"/>
              </a:rPr>
              <a:t>已知合成氨反应 </a:t>
            </a:r>
            <a:r>
              <a:rPr lang="en-US" altLang="zh-CN" dirty="0">
                <a:effectLst/>
                <a:latin typeface="Times New Roman" panose="02020603050405020304" pitchFamily="18" charset="0"/>
                <a:cs typeface="Times New Roman" panose="02020603050405020304" pitchFamily="18" charset="0"/>
              </a:rPr>
              <a:t>N</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(g) </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3 H</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(g) </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2 NH</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(g)  </a:t>
            </a:r>
            <a:r>
              <a:rPr lang="zh-CN" altLang="en-US" dirty="0">
                <a:effectLst/>
                <a:latin typeface="Times New Roman" panose="02020603050405020304" pitchFamily="18" charset="0"/>
                <a:cs typeface="Times New Roman" panose="02020603050405020304" pitchFamily="18" charset="0"/>
              </a:rPr>
              <a:t>的</a:t>
            </a:r>
            <a:endParaRPr lang="en-US" altLang="zh-CN" dirty="0">
              <a:effectLst/>
              <a:latin typeface="Times New Roman" panose="02020603050405020304" pitchFamily="18" charset="0"/>
              <a:cs typeface="Times New Roman" panose="02020603050405020304" pitchFamily="18" charset="0"/>
            </a:endParaRPr>
          </a:p>
          <a:p>
            <a:pPr marL="0" indent="0" eaLnBrk="1" hangingPunct="1">
              <a:lnSpc>
                <a:spcPct val="150000"/>
              </a:lnSpc>
              <a:spcBef>
                <a:spcPts val="600"/>
              </a:spcBef>
              <a:buFontTx/>
              <a:buNone/>
              <a:defRPr/>
            </a:pPr>
            <a:r>
              <a:rPr lang="zh-CN" altLang="en-US" dirty="0">
                <a:effectLst/>
                <a:latin typeface="Times New Roman" panose="02020603050405020304" pitchFamily="18" charset="0"/>
                <a:cs typeface="Times New Roman" panose="02020603050405020304" pitchFamily="18" charset="0"/>
              </a:rPr>
              <a:t>                                                           </a:t>
            </a:r>
          </a:p>
          <a:p>
            <a:pPr marL="0" indent="0" eaLnBrk="1" hangingPunct="1">
              <a:lnSpc>
                <a:spcPct val="150000"/>
              </a:lnSpc>
              <a:spcBef>
                <a:spcPts val="600"/>
              </a:spcBef>
              <a:buFontTx/>
              <a:buNone/>
              <a:defRPr/>
            </a:pPr>
            <a:r>
              <a:rPr lang="zh-CN" altLang="en-US" dirty="0">
                <a:effectLst/>
                <a:latin typeface="Times New Roman" panose="02020603050405020304" pitchFamily="18" charset="0"/>
                <a:cs typeface="Times New Roman" panose="02020603050405020304" pitchFamily="18" charset="0"/>
              </a:rPr>
              <a:t>    </a:t>
            </a:r>
            <a:endParaRPr lang="en-US" altLang="zh-CN" dirty="0">
              <a:effectLst/>
              <a:latin typeface="Times New Roman" panose="02020603050405020304" pitchFamily="18" charset="0"/>
              <a:cs typeface="Times New Roman" panose="02020603050405020304" pitchFamily="18" charset="0"/>
            </a:endParaRPr>
          </a:p>
          <a:p>
            <a:pPr marL="0" indent="0" eaLnBrk="1" hangingPunct="1">
              <a:lnSpc>
                <a:spcPct val="150000"/>
              </a:lnSpc>
              <a:spcBef>
                <a:spcPts val="600"/>
              </a:spcBef>
              <a:buFontTx/>
              <a:buNone/>
              <a:defRPr/>
            </a:pPr>
            <a:r>
              <a:rPr lang="en-US" altLang="zh-CN" dirty="0">
                <a:effectLst/>
                <a:latin typeface="Times New Roman" panose="02020603050405020304" pitchFamily="18" charset="0"/>
                <a:cs typeface="Times New Roman" panose="02020603050405020304" pitchFamily="18" charset="0"/>
              </a:rPr>
              <a:t>(1) </a:t>
            </a:r>
            <a:r>
              <a:rPr lang="zh-CN" altLang="en-US" dirty="0">
                <a:effectLst/>
                <a:latin typeface="Times New Roman" panose="02020603050405020304" pitchFamily="18" charset="0"/>
                <a:cs typeface="Times New Roman" panose="02020603050405020304" pitchFamily="18" charset="0"/>
              </a:rPr>
              <a:t>标准状态下，</a:t>
            </a:r>
            <a:r>
              <a:rPr lang="en-US" altLang="zh-CN" dirty="0">
                <a:effectLst/>
                <a:latin typeface="Times New Roman" panose="02020603050405020304" pitchFamily="18" charset="0"/>
                <a:cs typeface="Times New Roman" panose="02020603050405020304" pitchFamily="18" charset="0"/>
              </a:rPr>
              <a:t>298.15 K</a:t>
            </a:r>
            <a:r>
              <a:rPr lang="zh-CN" altLang="en-US" dirty="0">
                <a:effectLst/>
                <a:latin typeface="Times New Roman" panose="02020603050405020304" pitchFamily="18" charset="0"/>
                <a:cs typeface="Times New Roman" panose="02020603050405020304" pitchFamily="18" charset="0"/>
              </a:rPr>
              <a:t>时反应是否自发？</a:t>
            </a:r>
          </a:p>
          <a:p>
            <a:pPr marL="0" indent="0" eaLnBrk="1" hangingPunct="1">
              <a:lnSpc>
                <a:spcPct val="150000"/>
              </a:lnSpc>
              <a:spcBef>
                <a:spcPts val="600"/>
              </a:spcBef>
              <a:buFontTx/>
              <a:buNone/>
              <a:defRPr/>
            </a:pPr>
            <a:r>
              <a:rPr lang="en-US" altLang="zh-CN" dirty="0">
                <a:effectLst/>
                <a:latin typeface="Times New Roman" panose="02020603050405020304" pitchFamily="18" charset="0"/>
                <a:cs typeface="Times New Roman" panose="02020603050405020304" pitchFamily="18" charset="0"/>
              </a:rPr>
              <a:t>(2) </a:t>
            </a:r>
            <a:r>
              <a:rPr lang="zh-CN" altLang="en-US" dirty="0">
                <a:effectLst/>
                <a:latin typeface="Times New Roman" panose="02020603050405020304" pitchFamily="18" charset="0"/>
                <a:cs typeface="Times New Roman" panose="02020603050405020304" pitchFamily="18" charset="0"/>
              </a:rPr>
              <a:t>标准状态下，</a:t>
            </a:r>
            <a:r>
              <a:rPr lang="en-US" altLang="zh-CN" dirty="0">
                <a:effectLst/>
                <a:latin typeface="Times New Roman" panose="02020603050405020304" pitchFamily="18" charset="0"/>
                <a:cs typeface="Times New Roman" panose="02020603050405020304" pitchFamily="18" charset="0"/>
              </a:rPr>
              <a:t>700 K</a:t>
            </a:r>
            <a:r>
              <a:rPr lang="zh-CN" altLang="en-US" dirty="0">
                <a:effectLst/>
                <a:latin typeface="Times New Roman" panose="02020603050405020304" pitchFamily="18" charset="0"/>
                <a:cs typeface="Times New Roman" panose="02020603050405020304" pitchFamily="18" charset="0"/>
              </a:rPr>
              <a:t>时反应是否自发？</a:t>
            </a:r>
          </a:p>
        </p:txBody>
      </p:sp>
      <p:sp>
        <p:nvSpPr>
          <p:cNvPr id="110596" name="Rectangle 5"/>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sp>
        <p:nvSpPr>
          <p:cNvPr id="110597" name="Rectangle 7"/>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sp>
        <p:nvSpPr>
          <p:cNvPr id="110598" name="Rectangle 9"/>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sp>
        <p:nvSpPr>
          <p:cNvPr id="110599" name="Rectangle 11"/>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sp>
        <p:nvSpPr>
          <p:cNvPr id="110600" name="Rectangle 13"/>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sp>
        <p:nvSpPr>
          <p:cNvPr id="110601" name="Rectangle 15"/>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sp>
        <p:nvSpPr>
          <p:cNvPr id="110602" name="Rectangle 17"/>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sp>
        <p:nvSpPr>
          <p:cNvPr id="110603" name="Rectangle 19"/>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sp>
        <p:nvSpPr>
          <p:cNvPr id="110604" name="Rectangle 21"/>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sp>
        <p:nvSpPr>
          <p:cNvPr id="110605" name="Rectangle 23"/>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graphicFrame>
        <p:nvGraphicFramePr>
          <p:cNvPr id="110607" name="Object 17"/>
          <p:cNvGraphicFramePr>
            <a:graphicFrameLocks noChangeAspect="1"/>
          </p:cNvGraphicFramePr>
          <p:nvPr>
            <p:extLst>
              <p:ext uri="{D42A27DB-BD31-4B8C-83A1-F6EECF244321}">
                <p14:modId xmlns:p14="http://schemas.microsoft.com/office/powerpoint/2010/main" val="1371064797"/>
              </p:ext>
            </p:extLst>
          </p:nvPr>
        </p:nvGraphicFramePr>
        <p:xfrm>
          <a:off x="1163638" y="2776538"/>
          <a:ext cx="4854575" cy="581025"/>
        </p:xfrm>
        <a:graphic>
          <a:graphicData uri="http://schemas.openxmlformats.org/presentationml/2006/ole">
            <mc:AlternateContent xmlns:mc="http://schemas.openxmlformats.org/markup-compatibility/2006">
              <mc:Choice xmlns:v="urn:schemas-microsoft-com:vml" Requires="v">
                <p:oleObj spid="_x0000_s111370" name="Equation" r:id="rId3" imgW="2019240" imgH="241200" progId="Equation.DSMT4">
                  <p:embed/>
                </p:oleObj>
              </mc:Choice>
              <mc:Fallback>
                <p:oleObj name="Equation" r:id="rId3" imgW="2019240" imgH="241200" progId="Equation.DSMT4">
                  <p:embed/>
                  <p:pic>
                    <p:nvPicPr>
                      <p:cNvPr id="0" name="Object 17"/>
                      <p:cNvPicPr>
                        <a:picLocks noChangeAspect="1" noChangeArrowheads="1"/>
                      </p:cNvPicPr>
                      <p:nvPr/>
                    </p:nvPicPr>
                    <p:blipFill>
                      <a:blip r:embed="rId4"/>
                      <a:srcRect/>
                      <a:stretch>
                        <a:fillRect/>
                      </a:stretch>
                    </p:blipFill>
                    <p:spPr bwMode="auto">
                      <a:xfrm>
                        <a:off x="1163638" y="2776538"/>
                        <a:ext cx="4854575" cy="581025"/>
                      </a:xfrm>
                      <a:prstGeom prst="rect">
                        <a:avLst/>
                      </a:prstGeom>
                      <a:noFill/>
                    </p:spPr>
                  </p:pic>
                </p:oleObj>
              </mc:Fallback>
            </mc:AlternateContent>
          </a:graphicData>
        </a:graphic>
      </p:graphicFrame>
      <p:grpSp>
        <p:nvGrpSpPr>
          <p:cNvPr id="3" name="组合 2">
            <a:extLst>
              <a:ext uri="{FF2B5EF4-FFF2-40B4-BE49-F238E27FC236}">
                <a16:creationId xmlns:a16="http://schemas.microsoft.com/office/drawing/2014/main" id="{50D15532-9CA1-4DCE-90A7-4C2BE0268010}"/>
              </a:ext>
            </a:extLst>
          </p:cNvPr>
          <p:cNvGrpSpPr/>
          <p:nvPr/>
        </p:nvGrpSpPr>
        <p:grpSpPr>
          <a:xfrm>
            <a:off x="6908279" y="4437112"/>
            <a:ext cx="1480145" cy="1480145"/>
            <a:chOff x="6516216" y="5084763"/>
            <a:chExt cx="1480145" cy="1480145"/>
          </a:xfrm>
        </p:grpSpPr>
        <p:sp>
          <p:nvSpPr>
            <p:cNvPr id="2" name="爆炸形: 8 pt  1">
              <a:extLst>
                <a:ext uri="{FF2B5EF4-FFF2-40B4-BE49-F238E27FC236}">
                  <a16:creationId xmlns:a16="http://schemas.microsoft.com/office/drawing/2014/main" id="{BF8CA0F8-723A-4D9E-AD70-B0E1072C1C95}"/>
                </a:ext>
              </a:extLst>
            </p:cNvPr>
            <p:cNvSpPr/>
            <p:nvPr/>
          </p:nvSpPr>
          <p:spPr bwMode="auto">
            <a:xfrm>
              <a:off x="6516216" y="5084763"/>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4" name="矩形 3">
              <a:extLst>
                <a:ext uri="{FF2B5EF4-FFF2-40B4-BE49-F238E27FC236}">
                  <a16:creationId xmlns:a16="http://schemas.microsoft.com/office/drawing/2014/main" id="{51F49CB7-84C7-499F-8745-FB9814F901AE}"/>
                </a:ext>
              </a:extLst>
            </p:cNvPr>
            <p:cNvSpPr/>
            <p:nvPr/>
          </p:nvSpPr>
          <p:spPr>
            <a:xfrm>
              <a:off x="6765533" y="5517232"/>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graphicFrame>
        <p:nvGraphicFramePr>
          <p:cNvPr id="19" name="Object 17">
            <a:extLst>
              <a:ext uri="{FF2B5EF4-FFF2-40B4-BE49-F238E27FC236}">
                <a16:creationId xmlns:a16="http://schemas.microsoft.com/office/drawing/2014/main" id="{B160F317-2B29-45AE-87DC-C645B2510546}"/>
              </a:ext>
            </a:extLst>
          </p:cNvPr>
          <p:cNvGraphicFramePr>
            <a:graphicFrameLocks noChangeAspect="1"/>
          </p:cNvGraphicFramePr>
          <p:nvPr>
            <p:extLst>
              <p:ext uri="{D42A27DB-BD31-4B8C-83A1-F6EECF244321}">
                <p14:modId xmlns:p14="http://schemas.microsoft.com/office/powerpoint/2010/main" val="826604866"/>
              </p:ext>
            </p:extLst>
          </p:nvPr>
        </p:nvGraphicFramePr>
        <p:xfrm>
          <a:off x="1147763" y="2155825"/>
          <a:ext cx="5253037" cy="581025"/>
        </p:xfrm>
        <a:graphic>
          <a:graphicData uri="http://schemas.openxmlformats.org/presentationml/2006/ole">
            <mc:AlternateContent xmlns:mc="http://schemas.openxmlformats.org/markup-compatibility/2006">
              <mc:Choice xmlns:v="urn:schemas-microsoft-com:vml" Requires="v">
                <p:oleObj spid="_x0000_s111371" name="Equation" r:id="rId5" imgW="2184120" imgH="241200" progId="Equation.DSMT4">
                  <p:embed/>
                </p:oleObj>
              </mc:Choice>
              <mc:Fallback>
                <p:oleObj name="Equation" r:id="rId5" imgW="2184120" imgH="241200" progId="Equation.DSMT4">
                  <p:embed/>
                  <p:pic>
                    <p:nvPicPr>
                      <p:cNvPr id="110607" name="Object 17"/>
                      <p:cNvPicPr>
                        <a:picLocks noChangeAspect="1" noChangeArrowheads="1"/>
                      </p:cNvPicPr>
                      <p:nvPr/>
                    </p:nvPicPr>
                    <p:blipFill>
                      <a:blip r:embed="rId6"/>
                      <a:srcRect/>
                      <a:stretch>
                        <a:fillRect/>
                      </a:stretch>
                    </p:blipFill>
                    <p:spPr bwMode="auto">
                      <a:xfrm>
                        <a:off x="1147763" y="2155825"/>
                        <a:ext cx="5253037" cy="581025"/>
                      </a:xfrm>
                      <a:prstGeom prst="rect">
                        <a:avLst/>
                      </a:prstGeom>
                      <a:noFill/>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25"/>
          <p:cNvSpPr>
            <a:spLocks noGrp="1"/>
          </p:cNvSpPr>
          <p:nvPr>
            <p:ph type="title"/>
          </p:nvPr>
        </p:nvSpPr>
        <p:spPr>
          <a:xfrm>
            <a:off x="251520" y="333375"/>
            <a:ext cx="6519862" cy="676275"/>
          </a:xfrm>
        </p:spPr>
        <p:txBody>
          <a:bodyPr/>
          <a:lstStyle/>
          <a:p>
            <a:pPr eaLnBrk="1" hangingPunct="1"/>
            <a:r>
              <a:rPr lang="en-US" altLang="zh-CN" sz="3200" dirty="0">
                <a:latin typeface="Arial" panose="020B0604020202020204" pitchFamily="34" charset="0"/>
                <a:cs typeface="Arial" panose="020B0604020202020204" pitchFamily="34" charset="0"/>
                <a:sym typeface="Symbol" pitchFamily="18" charset="2"/>
              </a:rPr>
              <a:t>3.4.3.2  </a:t>
            </a:r>
            <a:r>
              <a:rPr lang="zh-CN" altLang="en-US" sz="3200" dirty="0">
                <a:latin typeface="Times New Roman" pitchFamily="18" charset="0"/>
                <a:cs typeface="Times New Roman" pitchFamily="18" charset="0"/>
                <a:sym typeface="Symbol" pitchFamily="18" charset="2"/>
              </a:rPr>
              <a:t>标准摩尔</a:t>
            </a:r>
            <a:r>
              <a:rPr lang="zh-CN" altLang="en-US" sz="3200" dirty="0">
                <a:latin typeface="Times New Roman" pitchFamily="18" charset="0"/>
                <a:cs typeface="Times New Roman" pitchFamily="18" charset="0"/>
              </a:rPr>
              <a:t>吉布斯函数变</a:t>
            </a:r>
            <a:endParaRPr lang="zh-CN" altLang="en-US" sz="3200" dirty="0">
              <a:cs typeface="Times New Roman" pitchFamily="18" charset="0"/>
            </a:endParaRPr>
          </a:p>
        </p:txBody>
      </p:sp>
      <p:sp>
        <p:nvSpPr>
          <p:cNvPr id="136195" name="Rectangle 3"/>
          <p:cNvSpPr>
            <a:spLocks noGrp="1" noChangeArrowheads="1"/>
          </p:cNvSpPr>
          <p:nvPr>
            <p:ph idx="1"/>
          </p:nvPr>
        </p:nvSpPr>
        <p:spPr>
          <a:xfrm>
            <a:off x="251520" y="1160463"/>
            <a:ext cx="8640960" cy="4932833"/>
          </a:xfrm>
        </p:spPr>
        <p:txBody>
          <a:bodyPr/>
          <a:lstStyle/>
          <a:p>
            <a:pPr marL="0" indent="0" eaLnBrk="1" hangingPunct="1">
              <a:lnSpc>
                <a:spcPct val="90000"/>
              </a:lnSpc>
              <a:buFontTx/>
              <a:buNone/>
              <a:defRPr/>
            </a:pPr>
            <a:r>
              <a:rPr lang="zh-CN" altLang="en-US" dirty="0">
                <a:effectLst/>
                <a:latin typeface="Times New Roman" pitchFamily="18" charset="0"/>
              </a:rPr>
              <a:t>解： </a:t>
            </a:r>
            <a:r>
              <a:rPr lang="en-US" altLang="zh-CN" dirty="0">
                <a:effectLst/>
                <a:latin typeface="Times New Roman" pitchFamily="18" charset="0"/>
              </a:rPr>
              <a:t>(1)</a:t>
            </a:r>
          </a:p>
          <a:p>
            <a:pPr marL="0" indent="0" eaLnBrk="1" hangingPunct="1">
              <a:lnSpc>
                <a:spcPct val="90000"/>
              </a:lnSpc>
              <a:buFontTx/>
              <a:buNone/>
              <a:defRPr/>
            </a:pPr>
            <a:endParaRPr lang="en-US" altLang="zh-CN" dirty="0">
              <a:effectLst/>
              <a:latin typeface="Times New Roman" pitchFamily="18" charset="0"/>
            </a:endParaRPr>
          </a:p>
          <a:p>
            <a:pPr marL="0" indent="0" eaLnBrk="1" hangingPunct="1">
              <a:lnSpc>
                <a:spcPct val="125000"/>
              </a:lnSpc>
              <a:spcBef>
                <a:spcPts val="600"/>
              </a:spcBef>
              <a:buFontTx/>
              <a:buNone/>
              <a:defRPr/>
            </a:pPr>
            <a:r>
              <a:rPr lang="en-US" altLang="zh-CN" dirty="0">
                <a:effectLst/>
                <a:latin typeface="Times New Roman" pitchFamily="18" charset="0"/>
              </a:rPr>
              <a:t>                        </a:t>
            </a:r>
            <a:r>
              <a:rPr lang="zh-CN" altLang="en-US" dirty="0">
                <a:effectLst/>
                <a:latin typeface="Times New Roman" pitchFamily="18" charset="0"/>
              </a:rPr>
              <a:t>＝－</a:t>
            </a:r>
            <a:r>
              <a:rPr lang="en-US" altLang="zh-CN" dirty="0">
                <a:effectLst/>
                <a:latin typeface="Times New Roman" pitchFamily="18" charset="0"/>
              </a:rPr>
              <a:t>92.22</a:t>
            </a:r>
            <a:r>
              <a:rPr lang="zh-CN" altLang="en-US" dirty="0">
                <a:effectLst/>
                <a:latin typeface="Times New Roman" pitchFamily="18" charset="0"/>
              </a:rPr>
              <a:t>－</a:t>
            </a:r>
            <a:r>
              <a:rPr lang="en-US" altLang="zh-CN" dirty="0">
                <a:effectLst/>
                <a:latin typeface="Times New Roman" pitchFamily="18" charset="0"/>
              </a:rPr>
              <a:t>298.15×(</a:t>
            </a:r>
            <a:r>
              <a:rPr lang="zh-CN" altLang="en-US" dirty="0">
                <a:effectLst/>
                <a:latin typeface="Times New Roman" pitchFamily="18" charset="0"/>
              </a:rPr>
              <a:t>－</a:t>
            </a:r>
            <a:r>
              <a:rPr lang="en-US" altLang="zh-CN" dirty="0">
                <a:effectLst/>
                <a:latin typeface="Times New Roman" pitchFamily="18" charset="0"/>
              </a:rPr>
              <a:t>198.62)×10</a:t>
            </a:r>
            <a:r>
              <a:rPr lang="zh-CN" altLang="en-US" baseline="30000" dirty="0">
                <a:effectLst/>
                <a:latin typeface="Times New Roman" pitchFamily="18" charset="0"/>
              </a:rPr>
              <a:t>－</a:t>
            </a:r>
            <a:r>
              <a:rPr lang="en-US" altLang="zh-CN" baseline="30000" dirty="0">
                <a:effectLst/>
                <a:latin typeface="Times New Roman" pitchFamily="18" charset="0"/>
              </a:rPr>
              <a:t>3</a:t>
            </a:r>
          </a:p>
          <a:p>
            <a:pPr marL="0" indent="0" eaLnBrk="1" hangingPunct="1">
              <a:lnSpc>
                <a:spcPct val="125000"/>
              </a:lnSpc>
              <a:spcBef>
                <a:spcPts val="600"/>
              </a:spcBef>
              <a:buFontTx/>
              <a:buNone/>
              <a:defRPr/>
            </a:pPr>
            <a:r>
              <a:rPr lang="en-US" altLang="zh-CN" dirty="0">
                <a:effectLst/>
                <a:latin typeface="Times New Roman" pitchFamily="18" charset="0"/>
              </a:rPr>
              <a:t>                        </a:t>
            </a:r>
            <a:r>
              <a:rPr lang="zh-CN" altLang="en-US" dirty="0">
                <a:effectLst/>
                <a:latin typeface="Times New Roman" pitchFamily="18" charset="0"/>
              </a:rPr>
              <a:t>＝－</a:t>
            </a:r>
            <a:r>
              <a:rPr lang="en-US" altLang="zh-CN" dirty="0">
                <a:effectLst/>
                <a:latin typeface="Times New Roman" pitchFamily="18" charset="0"/>
              </a:rPr>
              <a:t>33.0 kJ·mol</a:t>
            </a:r>
            <a:r>
              <a:rPr lang="en-US" altLang="zh-CN" baseline="30000" dirty="0">
                <a:effectLst/>
                <a:latin typeface="Times New Roman" pitchFamily="18" charset="0"/>
              </a:rPr>
              <a:t>-1</a:t>
            </a:r>
            <a:r>
              <a:rPr lang="en-US" altLang="zh-CN" dirty="0">
                <a:effectLst/>
                <a:latin typeface="Times New Roman" pitchFamily="18" charset="0"/>
              </a:rPr>
              <a:t> &lt; 0   ∴</a:t>
            </a:r>
            <a:r>
              <a:rPr lang="zh-CN" altLang="en-US" dirty="0">
                <a:effectLst/>
                <a:latin typeface="Times New Roman" pitchFamily="18" charset="0"/>
              </a:rPr>
              <a:t>反应自发</a:t>
            </a:r>
          </a:p>
          <a:p>
            <a:pPr marL="0" indent="0" eaLnBrk="1" hangingPunct="1">
              <a:lnSpc>
                <a:spcPct val="90000"/>
              </a:lnSpc>
              <a:buFontTx/>
              <a:buNone/>
              <a:defRPr/>
            </a:pPr>
            <a:r>
              <a:rPr lang="zh-CN" altLang="en-US" dirty="0">
                <a:effectLst/>
                <a:latin typeface="Times New Roman" pitchFamily="18" charset="0"/>
              </a:rPr>
              <a:t>       （</a:t>
            </a:r>
            <a:r>
              <a:rPr lang="en-US" altLang="zh-CN" dirty="0">
                <a:effectLst/>
                <a:latin typeface="Times New Roman" pitchFamily="18" charset="0"/>
              </a:rPr>
              <a:t>2</a:t>
            </a:r>
            <a:r>
              <a:rPr lang="zh-CN" altLang="en-US" dirty="0">
                <a:effectLst/>
                <a:latin typeface="Times New Roman" pitchFamily="18" charset="0"/>
              </a:rPr>
              <a:t>）</a:t>
            </a:r>
            <a:endParaRPr lang="en-US" altLang="zh-CN" dirty="0">
              <a:effectLst/>
              <a:latin typeface="Times New Roman" pitchFamily="18" charset="0"/>
            </a:endParaRPr>
          </a:p>
          <a:p>
            <a:pPr marL="0" indent="0" eaLnBrk="1" hangingPunct="1">
              <a:lnSpc>
                <a:spcPct val="90000"/>
              </a:lnSpc>
              <a:buFontTx/>
              <a:buNone/>
              <a:defRPr/>
            </a:pPr>
            <a:endParaRPr lang="en-US" altLang="zh-CN" dirty="0">
              <a:effectLst/>
              <a:latin typeface="Times New Roman" pitchFamily="18" charset="0"/>
            </a:endParaRPr>
          </a:p>
          <a:p>
            <a:pPr marL="0" indent="0" eaLnBrk="1" hangingPunct="1">
              <a:lnSpc>
                <a:spcPct val="90000"/>
              </a:lnSpc>
              <a:buFontTx/>
              <a:buNone/>
              <a:defRPr/>
            </a:pPr>
            <a:r>
              <a:rPr lang="en-US" altLang="zh-CN" dirty="0">
                <a:effectLst/>
                <a:latin typeface="Times New Roman" pitchFamily="18" charset="0"/>
              </a:rPr>
              <a:t>                        </a:t>
            </a:r>
            <a:r>
              <a:rPr lang="zh-CN" altLang="en-US" dirty="0">
                <a:effectLst/>
                <a:latin typeface="Times New Roman" pitchFamily="18" charset="0"/>
              </a:rPr>
              <a:t>＝－</a:t>
            </a:r>
            <a:r>
              <a:rPr lang="en-US" altLang="zh-CN" dirty="0">
                <a:effectLst/>
                <a:latin typeface="Times New Roman" pitchFamily="18" charset="0"/>
              </a:rPr>
              <a:t>92.22</a:t>
            </a:r>
            <a:r>
              <a:rPr lang="zh-CN" altLang="en-US" dirty="0">
                <a:effectLst/>
                <a:latin typeface="Times New Roman" pitchFamily="18" charset="0"/>
              </a:rPr>
              <a:t>－</a:t>
            </a:r>
            <a:r>
              <a:rPr lang="en-US" altLang="zh-CN" dirty="0">
                <a:effectLst/>
                <a:latin typeface="Times New Roman" pitchFamily="18" charset="0"/>
              </a:rPr>
              <a:t>700×(</a:t>
            </a:r>
            <a:r>
              <a:rPr lang="zh-CN" altLang="en-US" dirty="0">
                <a:effectLst/>
                <a:latin typeface="Times New Roman" pitchFamily="18" charset="0"/>
              </a:rPr>
              <a:t>－</a:t>
            </a:r>
            <a:r>
              <a:rPr lang="en-US" altLang="zh-CN" dirty="0">
                <a:effectLst/>
                <a:latin typeface="Times New Roman" pitchFamily="18" charset="0"/>
              </a:rPr>
              <a:t>198.62)×10</a:t>
            </a:r>
            <a:r>
              <a:rPr lang="zh-CN" altLang="en-US" baseline="30000" dirty="0">
                <a:effectLst/>
                <a:latin typeface="Times New Roman" pitchFamily="18" charset="0"/>
              </a:rPr>
              <a:t>－</a:t>
            </a:r>
            <a:r>
              <a:rPr lang="en-US" altLang="zh-CN" baseline="30000" dirty="0">
                <a:effectLst/>
                <a:latin typeface="Times New Roman" pitchFamily="18" charset="0"/>
              </a:rPr>
              <a:t>3</a:t>
            </a:r>
          </a:p>
          <a:p>
            <a:pPr marL="0" indent="0" eaLnBrk="1" hangingPunct="1">
              <a:lnSpc>
                <a:spcPct val="90000"/>
              </a:lnSpc>
              <a:buFontTx/>
              <a:buNone/>
              <a:defRPr/>
            </a:pPr>
            <a:r>
              <a:rPr lang="en-US" altLang="zh-CN" dirty="0">
                <a:effectLst/>
                <a:latin typeface="Times New Roman" pitchFamily="18" charset="0"/>
              </a:rPr>
              <a:t>                        </a:t>
            </a:r>
            <a:r>
              <a:rPr lang="zh-CN" altLang="en-US" dirty="0">
                <a:effectLst/>
                <a:latin typeface="Times New Roman" pitchFamily="18" charset="0"/>
              </a:rPr>
              <a:t>＝ </a:t>
            </a:r>
            <a:r>
              <a:rPr lang="en-US" altLang="zh-CN" dirty="0">
                <a:effectLst/>
                <a:latin typeface="Times New Roman" pitchFamily="18" charset="0"/>
              </a:rPr>
              <a:t>46.81 kJ·mol</a:t>
            </a:r>
            <a:r>
              <a:rPr lang="en-US" altLang="zh-CN" baseline="30000" dirty="0">
                <a:effectLst/>
                <a:latin typeface="Times New Roman" pitchFamily="18" charset="0"/>
              </a:rPr>
              <a:t>-1</a:t>
            </a:r>
            <a:r>
              <a:rPr lang="en-US" altLang="zh-CN" dirty="0">
                <a:effectLst/>
                <a:latin typeface="Times New Roman" pitchFamily="18" charset="0"/>
              </a:rPr>
              <a:t> &gt; 0    ∴</a:t>
            </a:r>
            <a:r>
              <a:rPr lang="zh-CN" altLang="en-US" dirty="0">
                <a:effectLst/>
                <a:latin typeface="Times New Roman" pitchFamily="18" charset="0"/>
              </a:rPr>
              <a:t>反应不自发</a:t>
            </a:r>
          </a:p>
          <a:p>
            <a:pPr marL="0" indent="0" eaLnBrk="1" hangingPunct="1">
              <a:lnSpc>
                <a:spcPct val="90000"/>
              </a:lnSpc>
              <a:buFontTx/>
              <a:buNone/>
              <a:defRPr/>
            </a:pPr>
            <a:endParaRPr lang="en-US" altLang="zh-CN" dirty="0">
              <a:effectLst/>
              <a:latin typeface="Times New Roman" pitchFamily="18" charset="0"/>
            </a:endParaRPr>
          </a:p>
          <a:p>
            <a:pPr marL="0" indent="0" eaLnBrk="1" hangingPunct="1">
              <a:lnSpc>
                <a:spcPct val="90000"/>
              </a:lnSpc>
              <a:buFontTx/>
              <a:buNone/>
              <a:defRPr/>
            </a:pPr>
            <a:r>
              <a:rPr lang="en-US" altLang="zh-CN" dirty="0">
                <a:solidFill>
                  <a:srgbClr val="0000FF"/>
                </a:solidFill>
                <a:effectLst/>
                <a:latin typeface="Times New Roman" pitchFamily="18" charset="0"/>
              </a:rPr>
              <a:t>     </a:t>
            </a:r>
            <a:r>
              <a:rPr lang="zh-CN" altLang="en-US" dirty="0">
                <a:solidFill>
                  <a:srgbClr val="0000FF"/>
                </a:solidFill>
                <a:effectLst/>
                <a:latin typeface="Times New Roman" pitchFamily="18" charset="0"/>
              </a:rPr>
              <a:t>  从热力学来看，合成氨反应需要低温，且高压！</a:t>
            </a:r>
            <a:endParaRPr lang="zh-CN" altLang="en-US" dirty="0">
              <a:solidFill>
                <a:srgbClr val="0000FF"/>
              </a:solidFill>
              <a:effectLst/>
            </a:endParaRPr>
          </a:p>
        </p:txBody>
      </p:sp>
      <p:graphicFrame>
        <p:nvGraphicFramePr>
          <p:cNvPr id="111620" name="Object 10"/>
          <p:cNvGraphicFramePr>
            <a:graphicFrameLocks noChangeAspect="1"/>
          </p:cNvGraphicFramePr>
          <p:nvPr>
            <p:extLst>
              <p:ext uri="{D42A27DB-BD31-4B8C-83A1-F6EECF244321}">
                <p14:modId xmlns:p14="http://schemas.microsoft.com/office/powerpoint/2010/main" val="1956369513"/>
              </p:ext>
            </p:extLst>
          </p:nvPr>
        </p:nvGraphicFramePr>
        <p:xfrm>
          <a:off x="4275138" y="3500438"/>
          <a:ext cx="227012" cy="396875"/>
        </p:xfrm>
        <a:graphic>
          <a:graphicData uri="http://schemas.openxmlformats.org/presentationml/2006/ole">
            <mc:AlternateContent xmlns:mc="http://schemas.openxmlformats.org/markup-compatibility/2006">
              <mc:Choice xmlns:v="urn:schemas-microsoft-com:vml" Requires="v">
                <p:oleObj spid="_x0000_s179341" name="Equation" r:id="rId4" imgW="114102" imgH="177492" progId="Equation.DSMT4">
                  <p:embed/>
                </p:oleObj>
              </mc:Choice>
              <mc:Fallback>
                <p:oleObj name="Equation" r:id="rId4" imgW="114102" imgH="177492" progId="Equation.DSMT4">
                  <p:embed/>
                  <p:pic>
                    <p:nvPicPr>
                      <p:cNvPr id="0" name="Object 10"/>
                      <p:cNvPicPr>
                        <a:picLocks noChangeAspect="1" noChangeArrowheads="1"/>
                      </p:cNvPicPr>
                      <p:nvPr/>
                    </p:nvPicPr>
                    <p:blipFill>
                      <a:blip r:embed="rId5">
                        <a:lum bright="-100000"/>
                        <a:grayscl/>
                        <a:biLevel thresh="50000"/>
                        <a:extLst>
                          <a:ext uri="{28A0092B-C50C-407E-A947-70E740481C1C}">
                            <a14:useLocalDpi xmlns:a14="http://schemas.microsoft.com/office/drawing/2010/main" val="0"/>
                          </a:ext>
                        </a:extLst>
                      </a:blip>
                      <a:srcRect/>
                      <a:stretch>
                        <a:fillRect/>
                      </a:stretch>
                    </p:blipFill>
                    <p:spPr bwMode="auto">
                      <a:xfrm>
                        <a:off x="4275138" y="3500438"/>
                        <a:ext cx="227012"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1" name="Object 4"/>
          <p:cNvGraphicFramePr>
            <a:graphicFrameLocks noChangeAspect="1"/>
          </p:cNvGraphicFramePr>
          <p:nvPr>
            <p:extLst>
              <p:ext uri="{D42A27DB-BD31-4B8C-83A1-F6EECF244321}">
                <p14:modId xmlns:p14="http://schemas.microsoft.com/office/powerpoint/2010/main" val="1250702473"/>
              </p:ext>
            </p:extLst>
          </p:nvPr>
        </p:nvGraphicFramePr>
        <p:xfrm>
          <a:off x="312738" y="1628775"/>
          <a:ext cx="8261350" cy="584200"/>
        </p:xfrm>
        <a:graphic>
          <a:graphicData uri="http://schemas.openxmlformats.org/presentationml/2006/ole">
            <mc:AlternateContent xmlns:mc="http://schemas.openxmlformats.org/markup-compatibility/2006">
              <mc:Choice xmlns:v="urn:schemas-microsoft-com:vml" Requires="v">
                <p:oleObj spid="_x0000_s179342" name="Equation" r:id="rId6" imgW="3644640" imgH="241200" progId="Equation.DSMT4">
                  <p:embed/>
                </p:oleObj>
              </mc:Choice>
              <mc:Fallback>
                <p:oleObj name="Equation" r:id="rId6" imgW="3644640" imgH="241200" progId="Equation.DSMT4">
                  <p:embed/>
                  <p:pic>
                    <p:nvPicPr>
                      <p:cNvPr id="0" name="Object 4"/>
                      <p:cNvPicPr>
                        <a:picLocks noChangeAspect="1" noChangeArrowheads="1"/>
                      </p:cNvPicPr>
                      <p:nvPr/>
                    </p:nvPicPr>
                    <p:blipFill>
                      <a:blip r:embed="rId7"/>
                      <a:srcRect/>
                      <a:stretch>
                        <a:fillRect/>
                      </a:stretch>
                    </p:blipFill>
                    <p:spPr bwMode="auto">
                      <a:xfrm>
                        <a:off x="312738" y="1628775"/>
                        <a:ext cx="82613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622" name="Object 5"/>
          <p:cNvGraphicFramePr>
            <a:graphicFrameLocks noChangeAspect="1"/>
          </p:cNvGraphicFramePr>
          <p:nvPr>
            <p:extLst>
              <p:ext uri="{D42A27DB-BD31-4B8C-83A1-F6EECF244321}">
                <p14:modId xmlns:p14="http://schemas.microsoft.com/office/powerpoint/2010/main" val="1685106256"/>
              </p:ext>
            </p:extLst>
          </p:nvPr>
        </p:nvGraphicFramePr>
        <p:xfrm>
          <a:off x="601663" y="3703638"/>
          <a:ext cx="8058150" cy="588962"/>
        </p:xfrm>
        <a:graphic>
          <a:graphicData uri="http://schemas.openxmlformats.org/presentationml/2006/ole">
            <mc:AlternateContent xmlns:mc="http://schemas.openxmlformats.org/markup-compatibility/2006">
              <mc:Choice xmlns:v="urn:schemas-microsoft-com:vml" Requires="v">
                <p:oleObj spid="_x0000_s179343" name="Equation" r:id="rId8" imgW="3301920" imgH="241200" progId="Equation.DSMT4">
                  <p:embed/>
                </p:oleObj>
              </mc:Choice>
              <mc:Fallback>
                <p:oleObj name="Equation" r:id="rId8" imgW="3301920" imgH="241200" progId="Equation.DSMT4">
                  <p:embed/>
                  <p:pic>
                    <p:nvPicPr>
                      <p:cNvPr id="0" name="Object 5"/>
                      <p:cNvPicPr>
                        <a:picLocks noChangeAspect="1" noChangeArrowheads="1"/>
                      </p:cNvPicPr>
                      <p:nvPr/>
                    </p:nvPicPr>
                    <p:blipFill>
                      <a:blip r:embed="rId9"/>
                      <a:srcRect/>
                      <a:stretch>
                        <a:fillRect/>
                      </a:stretch>
                    </p:blipFill>
                    <p:spPr bwMode="auto">
                      <a:xfrm>
                        <a:off x="601663" y="3703638"/>
                        <a:ext cx="8058150" cy="58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251520" y="333375"/>
            <a:ext cx="54730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3.4.3.3  </a:t>
            </a:r>
            <a:r>
              <a:rPr lang="en-US" altLang="zh-CN" sz="3200" dirty="0">
                <a:latin typeface="+mj-ea"/>
              </a:rPr>
              <a:t>Δ</a:t>
            </a:r>
            <a:r>
              <a:rPr lang="en-US" altLang="zh-CN" sz="3200" i="1" dirty="0">
                <a:latin typeface="+mj-ea"/>
              </a:rPr>
              <a:t>G</a:t>
            </a:r>
            <a:r>
              <a:rPr lang="zh-CN" altLang="en-US" sz="3200" dirty="0">
                <a:latin typeface="+mj-ea"/>
              </a:rPr>
              <a:t>与∆</a:t>
            </a:r>
            <a:r>
              <a:rPr lang="en-US" altLang="zh-CN" sz="3200" i="1" dirty="0">
                <a:latin typeface="+mj-ea"/>
              </a:rPr>
              <a:t>G</a:t>
            </a:r>
            <a:r>
              <a:rPr lang="en-US" altLang="zh-CN" sz="3200" baseline="30000" dirty="0">
                <a:latin typeface="+mj-ea"/>
                <a:sym typeface="Euclid Math One"/>
              </a:rPr>
              <a:t></a:t>
            </a:r>
            <a:r>
              <a:rPr lang="zh-CN" altLang="en-US" sz="3200" dirty="0">
                <a:latin typeface="+mj-ea"/>
              </a:rPr>
              <a:t>的关系</a:t>
            </a:r>
          </a:p>
        </p:txBody>
      </p:sp>
      <p:sp>
        <p:nvSpPr>
          <p:cNvPr id="337923" name="Rectangle 3"/>
          <p:cNvSpPr>
            <a:spLocks noGrp="1" noChangeArrowheads="1"/>
          </p:cNvSpPr>
          <p:nvPr>
            <p:ph type="body" idx="1"/>
          </p:nvPr>
        </p:nvSpPr>
        <p:spPr>
          <a:xfrm>
            <a:off x="251520" y="980728"/>
            <a:ext cx="8640960" cy="4104927"/>
          </a:xfrm>
        </p:spPr>
        <p:txBody>
          <a:bodyPr/>
          <a:lstStyle/>
          <a:p>
            <a:pPr marL="0" indent="0" algn="just" eaLnBrk="1" hangingPunct="1">
              <a:lnSpc>
                <a:spcPct val="150000"/>
              </a:lnSpc>
              <a:spcBef>
                <a:spcPts val="600"/>
              </a:spcBef>
              <a:buClrTx/>
              <a:buSzTx/>
              <a:buFontTx/>
              <a:buNone/>
              <a:defRPr/>
            </a:pPr>
            <a:r>
              <a:rPr lang="zh-CN" altLang="en-US" dirty="0">
                <a:effectLst/>
              </a:rPr>
              <a:t>化学反应并非都处于标准状态，因此任意状态下化学反应自发性判断标准是</a:t>
            </a:r>
            <a:r>
              <a:rPr lang="zh-CN" altLang="en-US" dirty="0">
                <a:solidFill>
                  <a:srgbClr val="FF0000"/>
                </a:solidFill>
                <a:effectLst/>
                <a:latin typeface="+mj-ea"/>
                <a:ea typeface="+mj-ea"/>
              </a:rPr>
              <a:t>反应过程的吉布斯函数变</a:t>
            </a:r>
            <a:r>
              <a:rPr lang="zh-CN" altLang="en-US" dirty="0">
                <a:solidFill>
                  <a:srgbClr val="FF0000"/>
                </a:solidFill>
                <a:effectLst/>
              </a:rPr>
              <a:t>  </a:t>
            </a:r>
            <a:r>
              <a:rPr lang="en-US" altLang="zh-CN" dirty="0">
                <a:solidFill>
                  <a:srgbClr val="FF0000"/>
                </a:solidFill>
                <a:effectLst/>
                <a:sym typeface="Symbol"/>
              </a:rPr>
              <a:t>     (</a:t>
            </a:r>
            <a:r>
              <a:rPr lang="zh-CN" altLang="en-US" dirty="0">
                <a:solidFill>
                  <a:srgbClr val="FF0000"/>
                </a:solidFill>
                <a:effectLst/>
                <a:sym typeface="Symbol"/>
              </a:rPr>
              <a:t>也称为</a:t>
            </a:r>
            <a:r>
              <a:rPr lang="zh-CN" altLang="en-US" dirty="0">
                <a:solidFill>
                  <a:srgbClr val="FF0000"/>
                </a:solidFill>
                <a:effectLst/>
                <a:latin typeface="+mj-ea"/>
                <a:ea typeface="+mj-ea"/>
                <a:sym typeface="Symbol"/>
              </a:rPr>
              <a:t>混合吉布斯函数变</a:t>
            </a:r>
            <a:r>
              <a:rPr lang="en-US" altLang="zh-CN" dirty="0">
                <a:solidFill>
                  <a:srgbClr val="FF0000"/>
                </a:solidFill>
                <a:effectLst/>
                <a:sym typeface="Symbol"/>
              </a:rPr>
              <a:t>)</a:t>
            </a:r>
            <a:r>
              <a:rPr lang="zh-CN" altLang="en-US" dirty="0">
                <a:solidFill>
                  <a:srgbClr val="FF0000"/>
                </a:solidFill>
                <a:effectLst/>
                <a:sym typeface="Symbol"/>
              </a:rPr>
              <a:t>，</a:t>
            </a:r>
            <a:r>
              <a:rPr lang="zh-CN" altLang="en-US" dirty="0">
                <a:effectLst/>
                <a:sym typeface="Symbol"/>
              </a:rPr>
              <a:t>而不是标准态的         。 </a:t>
            </a:r>
            <a:endParaRPr lang="en-US" altLang="zh-CN" dirty="0">
              <a:effectLst/>
            </a:endParaRPr>
          </a:p>
          <a:p>
            <a:pPr marL="0" indent="0" algn="just" eaLnBrk="1" hangingPunct="1">
              <a:lnSpc>
                <a:spcPct val="150000"/>
              </a:lnSpc>
              <a:spcBef>
                <a:spcPts val="600"/>
              </a:spcBef>
              <a:buClrTx/>
              <a:buSzTx/>
              <a:buFontTx/>
              <a:buNone/>
              <a:defRPr/>
            </a:pPr>
            <a:r>
              <a:rPr lang="zh-CN" altLang="en-US" dirty="0">
                <a:effectLst/>
              </a:rPr>
              <a:t>       会随着系统中反应物或生成物的浓度或分压变化而改变，描述二者之间关系的方程称为</a:t>
            </a:r>
            <a:r>
              <a:rPr lang="zh-CN" altLang="en-US" dirty="0">
                <a:solidFill>
                  <a:srgbClr val="0000FF"/>
                </a:solidFill>
                <a:effectLst/>
                <a:latin typeface="微软雅黑" panose="020B0503020204020204" pitchFamily="34" charset="-122"/>
                <a:ea typeface="微软雅黑" panose="020B0503020204020204" pitchFamily="34" charset="-122"/>
              </a:rPr>
              <a:t>热力学等温方程</a:t>
            </a:r>
            <a:r>
              <a:rPr lang="zh-CN" altLang="en-US" dirty="0">
                <a:effectLst/>
              </a:rPr>
              <a:t>，或</a:t>
            </a:r>
            <a:r>
              <a:rPr lang="zh-CN" altLang="en-US" dirty="0">
                <a:solidFill>
                  <a:srgbClr val="0000FF"/>
                </a:solidFill>
                <a:effectLst/>
                <a:latin typeface="微软雅黑" panose="020B0503020204020204" pitchFamily="34" charset="-122"/>
                <a:ea typeface="微软雅黑" panose="020B0503020204020204" pitchFamily="34" charset="-122"/>
              </a:rPr>
              <a:t>化学反应等温式</a:t>
            </a:r>
            <a:r>
              <a:rPr lang="zh-CN" altLang="en-US" dirty="0">
                <a:effectLst/>
              </a:rPr>
              <a:t>。</a:t>
            </a:r>
          </a:p>
          <a:p>
            <a:pPr algn="just" eaLnBrk="1" hangingPunct="1">
              <a:lnSpc>
                <a:spcPct val="150000"/>
              </a:lnSpc>
              <a:spcBef>
                <a:spcPts val="600"/>
              </a:spcBef>
              <a:buFont typeface="Wingdings" pitchFamily="2" charset="2"/>
              <a:buNone/>
              <a:defRPr/>
            </a:pPr>
            <a:endParaRPr lang="en-US" altLang="zh-CN" dirty="0">
              <a:effectLst/>
            </a:endParaRPr>
          </a:p>
        </p:txBody>
      </p:sp>
      <p:graphicFrame>
        <p:nvGraphicFramePr>
          <p:cNvPr id="112644" name="Object 3"/>
          <p:cNvGraphicFramePr>
            <a:graphicFrameLocks noChangeAspect="1"/>
          </p:cNvGraphicFramePr>
          <p:nvPr>
            <p:extLst>
              <p:ext uri="{D42A27DB-BD31-4B8C-83A1-F6EECF244321}">
                <p14:modId xmlns:p14="http://schemas.microsoft.com/office/powerpoint/2010/main" val="2145748625"/>
              </p:ext>
            </p:extLst>
          </p:nvPr>
        </p:nvGraphicFramePr>
        <p:xfrm>
          <a:off x="7354267" y="2420888"/>
          <a:ext cx="746125" cy="579437"/>
        </p:xfrm>
        <a:graphic>
          <a:graphicData uri="http://schemas.openxmlformats.org/presentationml/2006/ole">
            <mc:AlternateContent xmlns:mc="http://schemas.openxmlformats.org/markup-compatibility/2006">
              <mc:Choice xmlns:v="urn:schemas-microsoft-com:vml" Requires="v">
                <p:oleObj spid="_x0000_s183389" name="Equation" r:id="rId3" imgW="330057" imgH="241195" progId="Equation.DSMT4">
                  <p:embed/>
                </p:oleObj>
              </mc:Choice>
              <mc:Fallback>
                <p:oleObj name="Equation" r:id="rId3" imgW="330057" imgH="241195"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4267" y="2420888"/>
                        <a:ext cx="746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45" name="Object 4"/>
          <p:cNvGraphicFramePr>
            <a:graphicFrameLocks noChangeAspect="1"/>
          </p:cNvGraphicFramePr>
          <p:nvPr>
            <p:extLst>
              <p:ext uri="{D42A27DB-BD31-4B8C-83A1-F6EECF244321}">
                <p14:modId xmlns:p14="http://schemas.microsoft.com/office/powerpoint/2010/main" val="3186345630"/>
              </p:ext>
            </p:extLst>
          </p:nvPr>
        </p:nvGraphicFramePr>
        <p:xfrm>
          <a:off x="323528" y="3212976"/>
          <a:ext cx="601663" cy="395287"/>
        </p:xfrm>
        <a:graphic>
          <a:graphicData uri="http://schemas.openxmlformats.org/presentationml/2006/ole">
            <mc:AlternateContent xmlns:mc="http://schemas.openxmlformats.org/markup-compatibility/2006">
              <mc:Choice xmlns:v="urn:schemas-microsoft-com:vml" Requires="v">
                <p:oleObj spid="_x0000_s183390" name="Equation" r:id="rId5" imgW="266353" imgH="164885" progId="Equation.DSMT4">
                  <p:embed/>
                </p:oleObj>
              </mc:Choice>
              <mc:Fallback>
                <p:oleObj name="Equation" r:id="rId5" imgW="266353" imgH="164885"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3212976"/>
                        <a:ext cx="601663"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title"/>
          </p:nvPr>
        </p:nvSpPr>
        <p:spPr>
          <a:xfrm>
            <a:off x="258763" y="304800"/>
            <a:ext cx="6545262" cy="747713"/>
          </a:xfrm>
        </p:spPr>
        <p:txBody>
          <a:bodyPr/>
          <a:lstStyle/>
          <a:p>
            <a:pPr eaLnBrk="1" hangingPunct="1"/>
            <a:r>
              <a:rPr lang="en-US" altLang="zh-CN" dirty="0">
                <a:latin typeface="Arial" panose="020B0604020202020204" pitchFamily="34" charset="0"/>
                <a:cs typeface="Arial" panose="020B0604020202020204" pitchFamily="34" charset="0"/>
              </a:rPr>
              <a:t>3.4.3.4  </a:t>
            </a:r>
            <a:r>
              <a:rPr lang="zh-CN" altLang="en-US" dirty="0">
                <a:latin typeface="黑体" pitchFamily="2" charset="-122"/>
              </a:rPr>
              <a:t>热力学等温方程式</a:t>
            </a:r>
            <a:endParaRPr lang="zh-CN" altLang="en-US" dirty="0">
              <a:solidFill>
                <a:srgbClr val="FF0000"/>
              </a:solidFill>
              <a:latin typeface="黑体" pitchFamily="2" charset="-122"/>
            </a:endParaRPr>
          </a:p>
        </p:txBody>
      </p:sp>
      <p:grpSp>
        <p:nvGrpSpPr>
          <p:cNvPr id="113667" name="组合 14"/>
          <p:cNvGrpSpPr>
            <a:grpSpLocks/>
          </p:cNvGrpSpPr>
          <p:nvPr/>
        </p:nvGrpSpPr>
        <p:grpSpPr bwMode="auto">
          <a:xfrm>
            <a:off x="258764" y="3356994"/>
            <a:ext cx="8596899" cy="1023357"/>
            <a:chOff x="258764" y="3369660"/>
            <a:chExt cx="8367712" cy="1023074"/>
          </a:xfrm>
        </p:grpSpPr>
        <p:sp>
          <p:nvSpPr>
            <p:cNvPr id="113673" name="Text Box 3"/>
            <p:cNvSpPr txBox="1">
              <a:spLocks noChangeArrowheads="1"/>
            </p:cNvSpPr>
            <p:nvPr/>
          </p:nvSpPr>
          <p:spPr bwMode="auto">
            <a:xfrm>
              <a:off x="258764" y="3369660"/>
              <a:ext cx="8367712" cy="1023074"/>
            </a:xfrm>
            <a:prstGeom prst="rect">
              <a:avLst/>
            </a:prstGeom>
            <a:noFill/>
            <a:ln w="12700" cap="sq">
              <a:noFill/>
              <a:miter lim="800000"/>
              <a:headEnd/>
              <a:tailEnd/>
            </a:ln>
          </p:spPr>
          <p:txBody>
            <a:bodyPr wrap="square" tIns="0" bIns="0">
              <a:spAutoFit/>
            </a:bodyPr>
            <a:lstStyle/>
            <a:p>
              <a:pPr>
                <a:lnSpc>
                  <a:spcPct val="125000"/>
                </a:lnSpc>
              </a:pPr>
              <a:r>
                <a:rPr lang="zh-CN" altLang="en-US" sz="2800" b="1" dirty="0">
                  <a:solidFill>
                    <a:schemeClr val="tx1"/>
                  </a:solidFill>
                  <a:latin typeface="仿宋" pitchFamily="49" charset="-122"/>
                  <a:ea typeface="仿宋" pitchFamily="49" charset="-122"/>
                </a:rPr>
                <a:t>这就是热力学等温方程</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化学反应等温方程式</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chemeClr val="tx1"/>
                  </a:solidFill>
                  <a:latin typeface="仿宋" pitchFamily="49" charset="-122"/>
                  <a:ea typeface="仿宋" pitchFamily="49" charset="-122"/>
                </a:rPr>
                <a:t>。 称为“</a:t>
              </a:r>
              <a:r>
                <a:rPr lang="zh-CN" altLang="en-US" sz="2800" b="1" dirty="0">
                  <a:latin typeface="+mj-ea"/>
                  <a:ea typeface="+mj-ea"/>
                </a:rPr>
                <a:t>反应商</a:t>
              </a:r>
              <a:r>
                <a:rPr lang="zh-CN" altLang="en-US" sz="2800" b="1" dirty="0">
                  <a:solidFill>
                    <a:schemeClr val="tx1"/>
                  </a:solidFill>
                  <a:latin typeface="仿宋" pitchFamily="49" charset="-122"/>
                  <a:ea typeface="仿宋" pitchFamily="49" charset="-122"/>
                </a:rPr>
                <a:t>”，可以通过各物质的浓度求算。          </a:t>
              </a:r>
              <a:endParaRPr lang="en-US" altLang="zh-CN" sz="2800" b="1" dirty="0">
                <a:solidFill>
                  <a:schemeClr val="tx1"/>
                </a:solidFill>
                <a:latin typeface="仿宋" pitchFamily="49" charset="-122"/>
                <a:ea typeface="仿宋" pitchFamily="49" charset="-122"/>
              </a:endParaRPr>
            </a:p>
          </p:txBody>
        </p:sp>
        <p:graphicFrame>
          <p:nvGraphicFramePr>
            <p:cNvPr id="113674" name="Object 4"/>
            <p:cNvGraphicFramePr>
              <a:graphicFrameLocks noChangeAspect="1"/>
            </p:cNvGraphicFramePr>
            <p:nvPr>
              <p:extLst>
                <p:ext uri="{D42A27DB-BD31-4B8C-83A1-F6EECF244321}">
                  <p14:modId xmlns:p14="http://schemas.microsoft.com/office/powerpoint/2010/main" val="3397483419"/>
                </p:ext>
              </p:extLst>
            </p:nvPr>
          </p:nvGraphicFramePr>
          <p:xfrm>
            <a:off x="7400722" y="3431349"/>
            <a:ext cx="346075" cy="463550"/>
          </p:xfrm>
          <a:graphic>
            <a:graphicData uri="http://schemas.openxmlformats.org/presentationml/2006/ole">
              <mc:AlternateContent xmlns:mc="http://schemas.openxmlformats.org/markup-compatibility/2006">
                <mc:Choice xmlns:v="urn:schemas-microsoft-com:vml" Requires="v">
                  <p:oleObj spid="_x0000_s171702" name="Equation" r:id="rId3" imgW="152268" imgH="203024" progId="Equation.DSMT4">
                    <p:embed/>
                  </p:oleObj>
                </mc:Choice>
                <mc:Fallback>
                  <p:oleObj name="Equation" r:id="rId3" imgW="152268" imgH="203024"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0722" y="3431349"/>
                          <a:ext cx="3460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34536" name="Object 8"/>
          <p:cNvGraphicFramePr>
            <a:graphicFrameLocks noChangeAspect="1"/>
          </p:cNvGraphicFramePr>
          <p:nvPr>
            <p:extLst>
              <p:ext uri="{D42A27DB-BD31-4B8C-83A1-F6EECF244321}">
                <p14:modId xmlns:p14="http://schemas.microsoft.com/office/powerpoint/2010/main" val="3269327678"/>
              </p:ext>
            </p:extLst>
          </p:nvPr>
        </p:nvGraphicFramePr>
        <p:xfrm>
          <a:off x="251990" y="1711325"/>
          <a:ext cx="7272338" cy="923925"/>
        </p:xfrm>
        <a:graphic>
          <a:graphicData uri="http://schemas.openxmlformats.org/presentationml/2006/ole">
            <mc:AlternateContent xmlns:mc="http://schemas.openxmlformats.org/markup-compatibility/2006">
              <mc:Choice xmlns:v="urn:schemas-microsoft-com:vml" Requires="v">
                <p:oleObj spid="_x0000_s171703" name="Equation" r:id="rId5" imgW="4190760" imgH="533160" progId="Equation.DSMT4">
                  <p:embed/>
                </p:oleObj>
              </mc:Choice>
              <mc:Fallback>
                <p:oleObj name="Equation" r:id="rId5" imgW="4190760" imgH="533160" progId="Equation.DSMT4">
                  <p:embed/>
                  <p:pic>
                    <p:nvPicPr>
                      <p:cNvPr id="0" name="Object 8"/>
                      <p:cNvPicPr>
                        <a:picLocks noChangeAspect="1" noChangeArrowheads="1"/>
                      </p:cNvPicPr>
                      <p:nvPr/>
                    </p:nvPicPr>
                    <p:blipFill>
                      <a:blip r:embed="rId6"/>
                      <a:srcRect/>
                      <a:stretch>
                        <a:fillRect/>
                      </a:stretch>
                    </p:blipFill>
                    <p:spPr bwMode="auto">
                      <a:xfrm>
                        <a:off x="251990" y="1711325"/>
                        <a:ext cx="7272338"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4537" name="Object 9"/>
          <p:cNvGraphicFramePr>
            <a:graphicFrameLocks noChangeAspect="1"/>
          </p:cNvGraphicFramePr>
          <p:nvPr>
            <p:extLst>
              <p:ext uri="{D42A27DB-BD31-4B8C-83A1-F6EECF244321}">
                <p14:modId xmlns:p14="http://schemas.microsoft.com/office/powerpoint/2010/main" val="2060550227"/>
              </p:ext>
            </p:extLst>
          </p:nvPr>
        </p:nvGraphicFramePr>
        <p:xfrm>
          <a:off x="1380554" y="2692276"/>
          <a:ext cx="3119438" cy="520700"/>
        </p:xfrm>
        <a:graphic>
          <a:graphicData uri="http://schemas.openxmlformats.org/presentationml/2006/ole">
            <mc:AlternateContent xmlns:mc="http://schemas.openxmlformats.org/markup-compatibility/2006">
              <mc:Choice xmlns:v="urn:schemas-microsoft-com:vml" Requires="v">
                <p:oleObj spid="_x0000_s171704" name="Equation" r:id="rId7" imgW="1663700" imgH="279400" progId="Equation.DSMT4">
                  <p:embed/>
                </p:oleObj>
              </mc:Choice>
              <mc:Fallback>
                <p:oleObj name="Equation" r:id="rId7" imgW="1663700" imgH="2794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0554" y="2692276"/>
                        <a:ext cx="3119438"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组合 2">
            <a:extLst>
              <a:ext uri="{FF2B5EF4-FFF2-40B4-BE49-F238E27FC236}">
                <a16:creationId xmlns:a16="http://schemas.microsoft.com/office/drawing/2014/main" id="{65386463-FD8F-4FEC-BB99-C1AAC8BD0B08}"/>
              </a:ext>
            </a:extLst>
          </p:cNvPr>
          <p:cNvGrpSpPr/>
          <p:nvPr/>
        </p:nvGrpSpPr>
        <p:grpSpPr>
          <a:xfrm>
            <a:off x="258764" y="4504647"/>
            <a:ext cx="8634411" cy="1905777"/>
            <a:chOff x="258764" y="4504647"/>
            <a:chExt cx="8634411" cy="1905777"/>
          </a:xfrm>
        </p:grpSpPr>
        <p:graphicFrame>
          <p:nvGraphicFramePr>
            <p:cNvPr id="113671" name="Object 14"/>
            <p:cNvGraphicFramePr>
              <a:graphicFrameLocks noChangeAspect="1"/>
            </p:cNvGraphicFramePr>
            <p:nvPr>
              <p:extLst>
                <p:ext uri="{D42A27DB-BD31-4B8C-83A1-F6EECF244321}">
                  <p14:modId xmlns:p14="http://schemas.microsoft.com/office/powerpoint/2010/main" val="1488897402"/>
                </p:ext>
              </p:extLst>
            </p:nvPr>
          </p:nvGraphicFramePr>
          <p:xfrm>
            <a:off x="1259632" y="5445224"/>
            <a:ext cx="6556375" cy="965200"/>
          </p:xfrm>
          <a:graphic>
            <a:graphicData uri="http://schemas.openxmlformats.org/presentationml/2006/ole">
              <mc:AlternateContent xmlns:mc="http://schemas.openxmlformats.org/markup-compatibility/2006">
                <mc:Choice xmlns:v="urn:schemas-microsoft-com:vml" Requires="v">
                  <p:oleObj spid="_x0000_s171705" name="Equation" r:id="rId9" imgW="3302000" imgH="457200" progId="Equation.DSMT4">
                    <p:embed/>
                  </p:oleObj>
                </mc:Choice>
                <mc:Fallback>
                  <p:oleObj name="Equation" r:id="rId9" imgW="3302000" imgH="457200"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9632" y="5445224"/>
                          <a:ext cx="6556375"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72" name="矩形 15"/>
            <p:cNvSpPr>
              <a:spLocks noChangeArrowheads="1"/>
            </p:cNvSpPr>
            <p:nvPr/>
          </p:nvSpPr>
          <p:spPr bwMode="auto">
            <a:xfrm>
              <a:off x="258764" y="4504647"/>
              <a:ext cx="8634411" cy="1012585"/>
            </a:xfrm>
            <a:prstGeom prst="rect">
              <a:avLst/>
            </a:prstGeom>
            <a:noFill/>
            <a:ln w="9525">
              <a:noFill/>
              <a:miter lim="800000"/>
              <a:headEnd/>
              <a:tailEnd/>
            </a:ln>
          </p:spPr>
          <p:txBody>
            <a:bodyPr wrap="square">
              <a:spAutoFit/>
            </a:bodyPr>
            <a:lstStyle/>
            <a:p>
              <a:pPr>
                <a:lnSpc>
                  <a:spcPct val="114000"/>
                </a:lnSpc>
              </a:pPr>
              <a:r>
                <a:rPr lang="zh-CN" altLang="en-US" sz="2800" b="1" dirty="0">
                  <a:solidFill>
                    <a:schemeClr val="tx1"/>
                  </a:solidFill>
                  <a:latin typeface="仿宋" pitchFamily="49" charset="-122"/>
                  <a:ea typeface="仿宋" pitchFamily="49" charset="-122"/>
                </a:rPr>
                <a:t>对于溶液中反应，如</a:t>
              </a:r>
              <a:r>
                <a:rPr lang="en-US" altLang="zh-CN" sz="2800" b="1" dirty="0">
                  <a:solidFill>
                    <a:schemeClr val="tx1"/>
                  </a:solidFill>
                  <a:latin typeface="Times New Roman" pitchFamily="18" charset="0"/>
                  <a:ea typeface="Arial Unicode MS" pitchFamily="34" charset="-122"/>
                  <a:cs typeface="Times New Roman" pitchFamily="18" charset="0"/>
                </a:rPr>
                <a:t>Cl</a:t>
              </a:r>
              <a:r>
                <a:rPr lang="en-US" altLang="zh-CN" sz="2800" b="1" baseline="-25000" dirty="0">
                  <a:solidFill>
                    <a:schemeClr val="tx1"/>
                  </a:solidFill>
                  <a:latin typeface="Times New Roman" pitchFamily="18" charset="0"/>
                  <a:ea typeface="Arial Unicode MS" pitchFamily="34" charset="-122"/>
                  <a:cs typeface="Times New Roman" pitchFamily="18" charset="0"/>
                </a:rPr>
                <a:t>2</a:t>
              </a:r>
              <a:r>
                <a:rPr lang="en-US" altLang="zh-CN" sz="2800" b="1" dirty="0">
                  <a:solidFill>
                    <a:schemeClr val="tx1"/>
                  </a:solidFill>
                  <a:latin typeface="Times New Roman" pitchFamily="18" charset="0"/>
                  <a:ea typeface="Arial Unicode MS" pitchFamily="34" charset="-122"/>
                  <a:cs typeface="Times New Roman" pitchFamily="18" charset="0"/>
                </a:rPr>
                <a:t>(g)</a:t>
              </a:r>
              <a:r>
                <a:rPr lang="zh-CN" altLang="en-US" sz="2800" b="1" dirty="0">
                  <a:solidFill>
                    <a:schemeClr val="tx1"/>
                  </a:solidFill>
                  <a:latin typeface="Times New Roman" pitchFamily="18" charset="0"/>
                  <a:ea typeface="Arial Unicode MS" pitchFamily="34" charset="-122"/>
                  <a:cs typeface="Times New Roman" pitchFamily="18" charset="0"/>
                </a:rPr>
                <a:t>＋</a:t>
              </a:r>
              <a:r>
                <a:rPr lang="en-US" altLang="zh-CN" sz="2800" b="1" dirty="0">
                  <a:solidFill>
                    <a:schemeClr val="tx1"/>
                  </a:solidFill>
                  <a:latin typeface="Times New Roman" pitchFamily="18" charset="0"/>
                  <a:ea typeface="Arial Unicode MS" pitchFamily="34" charset="-122"/>
                  <a:cs typeface="Times New Roman" pitchFamily="18" charset="0"/>
                </a:rPr>
                <a:t>2I</a:t>
              </a:r>
              <a:r>
                <a:rPr lang="en-US" altLang="zh-CN" sz="2800" b="1" baseline="30000" dirty="0">
                  <a:solidFill>
                    <a:schemeClr val="tx1"/>
                  </a:solidFill>
                  <a:latin typeface="Times New Roman" pitchFamily="18" charset="0"/>
                  <a:ea typeface="Arial Unicode MS" pitchFamily="34" charset="-122"/>
                  <a:cs typeface="Times New Roman" pitchFamily="18" charset="0"/>
                </a:rPr>
                <a:t>-</a:t>
              </a:r>
              <a:r>
                <a:rPr lang="en-US" altLang="zh-CN" sz="2800" b="1" dirty="0">
                  <a:solidFill>
                    <a:schemeClr val="tx1"/>
                  </a:solidFill>
                  <a:latin typeface="Times New Roman" pitchFamily="18" charset="0"/>
                  <a:ea typeface="Arial Unicode MS" pitchFamily="34" charset="-122"/>
                  <a:cs typeface="Times New Roman" pitchFamily="18" charset="0"/>
                </a:rPr>
                <a:t>(aq)</a:t>
              </a:r>
              <a:r>
                <a:rPr lang="zh-CN" altLang="en-US" sz="2800" b="1" dirty="0">
                  <a:solidFill>
                    <a:schemeClr val="tx1"/>
                  </a:solidFill>
                  <a:latin typeface="Times New Roman" pitchFamily="18" charset="0"/>
                  <a:ea typeface="Arial Unicode MS" pitchFamily="34" charset="-122"/>
                  <a:cs typeface="Times New Roman" pitchFamily="18" charset="0"/>
                </a:rPr>
                <a:t>＝</a:t>
              </a:r>
              <a:r>
                <a:rPr lang="en-US" altLang="zh-CN" sz="2800" b="1" dirty="0">
                  <a:solidFill>
                    <a:schemeClr val="tx1"/>
                  </a:solidFill>
                  <a:latin typeface="Times New Roman" pitchFamily="18" charset="0"/>
                  <a:ea typeface="Arial Unicode MS" pitchFamily="34" charset="-122"/>
                  <a:cs typeface="Times New Roman" pitchFamily="18" charset="0"/>
                </a:rPr>
                <a:t>I</a:t>
              </a:r>
              <a:r>
                <a:rPr lang="en-US" altLang="zh-CN" sz="2800" b="1" baseline="-25000" dirty="0">
                  <a:solidFill>
                    <a:schemeClr val="tx1"/>
                  </a:solidFill>
                  <a:latin typeface="Times New Roman" pitchFamily="18" charset="0"/>
                  <a:ea typeface="Arial Unicode MS" pitchFamily="34" charset="-122"/>
                  <a:cs typeface="Times New Roman" pitchFamily="18" charset="0"/>
                </a:rPr>
                <a:t>2</a:t>
              </a:r>
              <a:r>
                <a:rPr lang="en-US" altLang="zh-CN" sz="2800" b="1" dirty="0">
                  <a:solidFill>
                    <a:schemeClr val="tx1"/>
                  </a:solidFill>
                  <a:latin typeface="Times New Roman" pitchFamily="18" charset="0"/>
                  <a:ea typeface="Arial Unicode MS" pitchFamily="34" charset="-122"/>
                  <a:cs typeface="Times New Roman" pitchFamily="18" charset="0"/>
                </a:rPr>
                <a:t>(s)</a:t>
              </a:r>
              <a:r>
                <a:rPr lang="zh-CN" altLang="en-US" sz="2800" b="1" dirty="0">
                  <a:solidFill>
                    <a:schemeClr val="tx1"/>
                  </a:solidFill>
                  <a:latin typeface="Times New Roman" pitchFamily="18" charset="0"/>
                  <a:ea typeface="Arial Unicode MS" pitchFamily="34" charset="-122"/>
                  <a:cs typeface="Times New Roman" pitchFamily="18" charset="0"/>
                </a:rPr>
                <a:t>＋</a:t>
              </a:r>
              <a:r>
                <a:rPr lang="en-US" altLang="zh-CN" sz="2800" b="1" dirty="0">
                  <a:solidFill>
                    <a:schemeClr val="tx1"/>
                  </a:solidFill>
                  <a:latin typeface="Times New Roman" pitchFamily="18" charset="0"/>
                  <a:ea typeface="Arial Unicode MS" pitchFamily="34" charset="-122"/>
                  <a:cs typeface="Times New Roman" pitchFamily="18" charset="0"/>
                </a:rPr>
                <a:t>2Cl</a:t>
              </a:r>
              <a:r>
                <a:rPr lang="en-US" altLang="zh-CN" sz="2800" b="1" baseline="30000" dirty="0">
                  <a:solidFill>
                    <a:schemeClr val="tx1"/>
                  </a:solidFill>
                  <a:latin typeface="Times New Roman" pitchFamily="18" charset="0"/>
                  <a:ea typeface="Arial Unicode MS" pitchFamily="34" charset="-122"/>
                  <a:cs typeface="Times New Roman" pitchFamily="18" charset="0"/>
                </a:rPr>
                <a:t>-</a:t>
              </a:r>
              <a:r>
                <a:rPr lang="en-US" altLang="zh-CN" sz="2800" b="1" dirty="0">
                  <a:solidFill>
                    <a:schemeClr val="tx1"/>
                  </a:solidFill>
                  <a:latin typeface="Times New Roman" pitchFamily="18" charset="0"/>
                  <a:ea typeface="Arial Unicode MS" pitchFamily="34" charset="-122"/>
                  <a:cs typeface="Times New Roman" pitchFamily="18" charset="0"/>
                </a:rPr>
                <a:t>(aq) </a:t>
              </a:r>
            </a:p>
            <a:p>
              <a:pPr>
                <a:lnSpc>
                  <a:spcPct val="114000"/>
                </a:lnSpc>
              </a:pPr>
              <a:r>
                <a:rPr lang="zh-CN" altLang="en-US" sz="2800" b="1" dirty="0">
                  <a:solidFill>
                    <a:schemeClr val="tx1"/>
                  </a:solidFill>
                  <a:latin typeface="仿宋" pitchFamily="49" charset="-122"/>
                  <a:ea typeface="仿宋" pitchFamily="49" charset="-122"/>
                </a:rPr>
                <a:t>类似地有</a:t>
              </a:r>
            </a:p>
          </p:txBody>
        </p:sp>
      </p:grpSp>
      <p:grpSp>
        <p:nvGrpSpPr>
          <p:cNvPr id="11" name="组合 10">
            <a:extLst>
              <a:ext uri="{FF2B5EF4-FFF2-40B4-BE49-F238E27FC236}">
                <a16:creationId xmlns:a16="http://schemas.microsoft.com/office/drawing/2014/main" id="{B136EAFF-753F-43FA-AE25-A932BE72BD97}"/>
              </a:ext>
            </a:extLst>
          </p:cNvPr>
          <p:cNvGrpSpPr/>
          <p:nvPr/>
        </p:nvGrpSpPr>
        <p:grpSpPr>
          <a:xfrm>
            <a:off x="7556351" y="908720"/>
            <a:ext cx="1480145" cy="1480145"/>
            <a:chOff x="6516216" y="5084763"/>
            <a:chExt cx="1480145" cy="1480145"/>
          </a:xfrm>
        </p:grpSpPr>
        <p:sp>
          <p:nvSpPr>
            <p:cNvPr id="12" name="爆炸形: 8 pt  11">
              <a:extLst>
                <a:ext uri="{FF2B5EF4-FFF2-40B4-BE49-F238E27FC236}">
                  <a16:creationId xmlns:a16="http://schemas.microsoft.com/office/drawing/2014/main" id="{EBFECB38-FD64-41BA-AF68-FE33F22DD33E}"/>
                </a:ext>
              </a:extLst>
            </p:cNvPr>
            <p:cNvSpPr/>
            <p:nvPr/>
          </p:nvSpPr>
          <p:spPr bwMode="auto">
            <a:xfrm>
              <a:off x="6516216" y="5084763"/>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4" name="矩形 13">
              <a:extLst>
                <a:ext uri="{FF2B5EF4-FFF2-40B4-BE49-F238E27FC236}">
                  <a16:creationId xmlns:a16="http://schemas.microsoft.com/office/drawing/2014/main" id="{D2706D62-2CEA-4037-AD5A-9C8DE21BD962}"/>
                </a:ext>
              </a:extLst>
            </p:cNvPr>
            <p:cNvSpPr/>
            <p:nvPr/>
          </p:nvSpPr>
          <p:spPr>
            <a:xfrm>
              <a:off x="6765533" y="5517232"/>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
        <p:nvSpPr>
          <p:cNvPr id="2" name="矩形 1">
            <a:extLst>
              <a:ext uri="{FF2B5EF4-FFF2-40B4-BE49-F238E27FC236}">
                <a16:creationId xmlns:a16="http://schemas.microsoft.com/office/drawing/2014/main" id="{C0F55ADB-4FA2-4879-9442-42C003A2FA50}"/>
              </a:ext>
            </a:extLst>
          </p:cNvPr>
          <p:cNvSpPr/>
          <p:nvPr/>
        </p:nvSpPr>
        <p:spPr>
          <a:xfrm>
            <a:off x="5310291" y="2813253"/>
            <a:ext cx="3023585" cy="400110"/>
          </a:xfrm>
          <a:prstGeom prst="rect">
            <a:avLst/>
          </a:prstGeom>
        </p:spPr>
        <p:txBody>
          <a:bodyPr wrap="none">
            <a:spAutoFit/>
          </a:bodyPr>
          <a:lstStyle/>
          <a:p>
            <a:r>
              <a:rPr lang="zh-CN" altLang="en-US" b="1" i="1" dirty="0">
                <a:latin typeface="Times New Roman" pitchFamily="18" charset="0"/>
                <a:ea typeface="仿宋" pitchFamily="49" charset="-122"/>
                <a:cs typeface="Times New Roman" pitchFamily="18" charset="0"/>
              </a:rPr>
              <a:t>注：此刻不一定达到平衡</a:t>
            </a:r>
            <a:endParaRPr lang="zh-CN" altLang="en-US" dirty="0"/>
          </a:p>
        </p:txBody>
      </p:sp>
      <p:sp>
        <p:nvSpPr>
          <p:cNvPr id="4" name="矩形 3">
            <a:extLst>
              <a:ext uri="{FF2B5EF4-FFF2-40B4-BE49-F238E27FC236}">
                <a16:creationId xmlns:a16="http://schemas.microsoft.com/office/drawing/2014/main" id="{A9AC5931-8A2E-4451-B042-0458F497F89A}"/>
              </a:ext>
            </a:extLst>
          </p:cNvPr>
          <p:cNvSpPr/>
          <p:nvPr/>
        </p:nvSpPr>
        <p:spPr>
          <a:xfrm>
            <a:off x="258764" y="1101151"/>
            <a:ext cx="4028253" cy="523220"/>
          </a:xfrm>
          <a:prstGeom prst="rect">
            <a:avLst/>
          </a:prstGeom>
        </p:spPr>
        <p:txBody>
          <a:bodyPr wrap="square">
            <a:spAutoFit/>
          </a:bodyPr>
          <a:lstStyle/>
          <a:p>
            <a:r>
              <a:rPr lang="zh-CN" altLang="en-US" sz="2800" dirty="0"/>
              <a:t>对于任意反应 </a:t>
            </a:r>
          </a:p>
        </p:txBody>
      </p:sp>
      <p:graphicFrame>
        <p:nvGraphicFramePr>
          <p:cNvPr id="17" name="Object 7">
            <a:extLst>
              <a:ext uri="{FF2B5EF4-FFF2-40B4-BE49-F238E27FC236}">
                <a16:creationId xmlns:a16="http://schemas.microsoft.com/office/drawing/2014/main" id="{D9B06C07-D2F0-4028-BCA5-5E314F774DA4}"/>
              </a:ext>
            </a:extLst>
          </p:cNvPr>
          <p:cNvGraphicFramePr>
            <a:graphicFrameLocks noChangeAspect="1"/>
          </p:cNvGraphicFramePr>
          <p:nvPr>
            <p:extLst>
              <p:ext uri="{D42A27DB-BD31-4B8C-83A1-F6EECF244321}">
                <p14:modId xmlns:p14="http://schemas.microsoft.com/office/powerpoint/2010/main" val="1885450612"/>
              </p:ext>
            </p:extLst>
          </p:nvPr>
        </p:nvGraphicFramePr>
        <p:xfrm>
          <a:off x="2858517" y="1124744"/>
          <a:ext cx="3282950" cy="541337"/>
        </p:xfrm>
        <a:graphic>
          <a:graphicData uri="http://schemas.openxmlformats.org/presentationml/2006/ole">
            <mc:AlternateContent xmlns:mc="http://schemas.openxmlformats.org/markup-compatibility/2006">
              <mc:Choice xmlns:v="urn:schemas-microsoft-com:vml" Requires="v">
                <p:oleObj spid="_x0000_s171706" name="Equation" r:id="rId11" imgW="1231366" imgH="203112" progId="Equation.DSMT4">
                  <p:embed/>
                </p:oleObj>
              </mc:Choice>
              <mc:Fallback>
                <p:oleObj name="Equation" r:id="rId11" imgW="1231366" imgH="203112" progId="Equation.DSMT4">
                  <p:embed/>
                  <p:pic>
                    <p:nvPicPr>
                      <p:cNvPr id="106503"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8517" y="1124744"/>
                        <a:ext cx="3282950"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3.4.3.4  </a:t>
            </a:r>
            <a:r>
              <a:rPr lang="zh-CN" altLang="en-US" sz="3200" dirty="0">
                <a:latin typeface="黑体" pitchFamily="2" charset="-122"/>
              </a:rPr>
              <a:t>热力学等温方程式</a:t>
            </a:r>
            <a:endParaRPr lang="en-US" altLang="zh-CN" sz="3200" dirty="0">
              <a:latin typeface="Times New Roman" pitchFamily="18" charset="0"/>
              <a:ea typeface="楷体_GB2312" pitchFamily="49" charset="-122"/>
            </a:endParaRPr>
          </a:p>
        </p:txBody>
      </p:sp>
      <p:sp>
        <p:nvSpPr>
          <p:cNvPr id="336910" name="Rectangle 14"/>
          <p:cNvSpPr>
            <a:spLocks noGrp="1" noChangeArrowheads="1"/>
          </p:cNvSpPr>
          <p:nvPr>
            <p:ph type="body" idx="1"/>
          </p:nvPr>
        </p:nvSpPr>
        <p:spPr>
          <a:xfrm>
            <a:off x="251520" y="980728"/>
            <a:ext cx="8668643" cy="5487987"/>
          </a:xfrm>
        </p:spPr>
        <p:txBody>
          <a:bodyPr/>
          <a:lstStyle/>
          <a:p>
            <a:pPr eaLnBrk="1" hangingPunct="1">
              <a:spcBef>
                <a:spcPct val="50000"/>
              </a:spcBef>
              <a:buClrTx/>
              <a:buSzTx/>
              <a:buFontTx/>
              <a:buNone/>
              <a:defRPr/>
            </a:pPr>
            <a:r>
              <a:rPr lang="zh-CN" altLang="en-US" sz="32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反应商</a:t>
            </a:r>
            <a:r>
              <a:rPr lang="en-US" altLang="zh-CN" sz="3200" i="1"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Q</a:t>
            </a:r>
          </a:p>
          <a:p>
            <a:pPr eaLnBrk="1" hangingPunct="1">
              <a:spcBef>
                <a:spcPct val="50000"/>
              </a:spcBef>
              <a:buClrTx/>
              <a:buSzTx/>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若有气体参与反应，则                              </a:t>
            </a:r>
            <a:endParaRPr lang="en-US" altLang="zh-CN" dirty="0">
              <a:effectLst/>
              <a:latin typeface="Times New Roman" panose="02020603050405020304" pitchFamily="18" charset="0"/>
              <a:cs typeface="Times New Roman" panose="02020603050405020304" pitchFamily="18" charset="0"/>
            </a:endParaRPr>
          </a:p>
          <a:p>
            <a:pPr eaLnBrk="1" hangingPunct="1">
              <a:spcBef>
                <a:spcPct val="50000"/>
              </a:spcBef>
              <a:buClrTx/>
              <a:buSzTx/>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             称为</a:t>
            </a:r>
            <a:r>
              <a:rPr lang="zh-CN" altLang="en-US" dirty="0">
                <a:solidFill>
                  <a:srgbClr val="0000FF"/>
                </a:solidFill>
                <a:effectLst/>
                <a:latin typeface="+mj-ea"/>
                <a:ea typeface="+mj-ea"/>
                <a:cs typeface="Times New Roman" panose="02020603050405020304" pitchFamily="18" charset="0"/>
              </a:rPr>
              <a:t>相对分压</a:t>
            </a:r>
            <a:r>
              <a:rPr lang="zh-CN" altLang="en-US" dirty="0">
                <a:effectLst/>
                <a:latin typeface="Times New Roman" panose="02020603050405020304" pitchFamily="18" charset="0"/>
                <a:cs typeface="Times New Roman" panose="02020603050405020304" pitchFamily="18" charset="0"/>
              </a:rPr>
              <a:t>。</a:t>
            </a:r>
            <a:endParaRPr lang="en-US" altLang="zh-CN" b="0" i="1" dirty="0">
              <a:effectLst/>
              <a:latin typeface="Times New Roman" panose="02020603050405020304" pitchFamily="18" charset="0"/>
              <a:cs typeface="Times New Roman" panose="02020603050405020304" pitchFamily="18" charset="0"/>
            </a:endParaRPr>
          </a:p>
          <a:p>
            <a:pPr eaLnBrk="1" hangingPunct="1">
              <a:spcBef>
                <a:spcPct val="50000"/>
              </a:spcBef>
              <a:buClrTx/>
              <a:buSzTx/>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若有液体参与反应，则                              </a:t>
            </a:r>
            <a:endParaRPr lang="en-US" altLang="zh-CN" dirty="0">
              <a:effectLst/>
              <a:latin typeface="Times New Roman" panose="02020603050405020304" pitchFamily="18" charset="0"/>
              <a:cs typeface="Times New Roman" panose="02020603050405020304" pitchFamily="18" charset="0"/>
            </a:endParaRPr>
          </a:p>
          <a:p>
            <a:pPr eaLnBrk="1" hangingPunct="1">
              <a:spcBef>
                <a:spcPct val="50000"/>
              </a:spcBef>
              <a:buClrTx/>
              <a:buSzTx/>
              <a:buFont typeface="Wingdings" pitchFamily="2" charset="2"/>
              <a:buNone/>
              <a:defRPr/>
            </a:pPr>
            <a:r>
              <a:rPr lang="en-US" altLang="zh-CN" dirty="0">
                <a:effectLst/>
                <a:latin typeface="Times New Roman" panose="02020603050405020304" pitchFamily="18" charset="0"/>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称为</a:t>
            </a:r>
            <a:r>
              <a:rPr lang="zh-CN" altLang="en-US" dirty="0">
                <a:solidFill>
                  <a:srgbClr val="0000FF"/>
                </a:solidFill>
                <a:effectLst/>
                <a:latin typeface="+mj-ea"/>
                <a:ea typeface="+mj-ea"/>
                <a:cs typeface="Times New Roman" panose="02020603050405020304" pitchFamily="18" charset="0"/>
              </a:rPr>
              <a:t>相对浓度</a:t>
            </a:r>
            <a:r>
              <a:rPr lang="zh-CN" altLang="en-US" dirty="0">
                <a:effectLst/>
                <a:latin typeface="Times New Roman" panose="02020603050405020304" pitchFamily="18" charset="0"/>
                <a:cs typeface="Times New Roman" panose="02020603050405020304" pitchFamily="18" charset="0"/>
              </a:rPr>
              <a:t>。 </a:t>
            </a:r>
            <a:endParaRPr lang="en-US" altLang="zh-CN" dirty="0">
              <a:effectLst/>
              <a:latin typeface="Times New Roman" panose="02020603050405020304" pitchFamily="18" charset="0"/>
              <a:cs typeface="Times New Roman" panose="02020603050405020304" pitchFamily="18" charset="0"/>
            </a:endParaRPr>
          </a:p>
          <a:p>
            <a:pPr indent="0" eaLnBrk="1" hangingPunct="1">
              <a:spcBef>
                <a:spcPts val="600"/>
              </a:spcBef>
              <a:buClrTx/>
              <a:buSzTx/>
              <a:buFont typeface="Wingdings" pitchFamily="2" charset="2"/>
              <a:buNone/>
              <a:defRPr/>
            </a:pPr>
            <a:endParaRPr lang="en-US" altLang="zh-CN" dirty="0">
              <a:effectLst/>
              <a:latin typeface="Times New Roman" panose="02020603050405020304" pitchFamily="18" charset="0"/>
              <a:ea typeface="仿宋_GB2312" pitchFamily="49" charset="-122"/>
              <a:cs typeface="Times New Roman" panose="02020603050405020304" pitchFamily="18" charset="0"/>
            </a:endParaRPr>
          </a:p>
          <a:p>
            <a:pPr marL="0" indent="0" eaLnBrk="1" hangingPunct="1">
              <a:spcBef>
                <a:spcPts val="600"/>
              </a:spcBef>
              <a:buClrTx/>
              <a:buSzTx/>
              <a:buNone/>
              <a:defRPr/>
            </a:pPr>
            <a:r>
              <a:rPr lang="zh-CN" altLang="en-US" dirty="0">
                <a:solidFill>
                  <a:srgbClr val="0000FF"/>
                </a:solidFill>
                <a:effectLst/>
                <a:latin typeface="Times New Roman" panose="02020603050405020304" pitchFamily="18" charset="0"/>
                <a:ea typeface="仿宋_GB2312" pitchFamily="49" charset="-122"/>
                <a:cs typeface="Times New Roman" panose="02020603050405020304" pitchFamily="18" charset="0"/>
              </a:rPr>
              <a:t>纯固态或液态物质不必列入反应商式子中。</a:t>
            </a:r>
            <a:endParaRPr lang="en-US" altLang="zh-CN" dirty="0">
              <a:solidFill>
                <a:srgbClr val="0000FF"/>
              </a:solidFill>
              <a:effectLst/>
              <a:latin typeface="Times New Roman" panose="02020603050405020304" pitchFamily="18" charset="0"/>
              <a:ea typeface="仿宋_GB2312" pitchFamily="49" charset="-122"/>
              <a:cs typeface="Times New Roman" panose="02020603050405020304" pitchFamily="18" charset="0"/>
            </a:endParaRPr>
          </a:p>
          <a:p>
            <a:pPr marL="0" indent="0" eaLnBrk="1" hangingPunct="1">
              <a:spcBef>
                <a:spcPts val="600"/>
              </a:spcBef>
              <a:buClrTx/>
              <a:buSzTx/>
              <a:buFontTx/>
              <a:buNone/>
              <a:defRPr/>
            </a:pPr>
            <a:r>
              <a:rPr lang="zh-CN" altLang="en-US" dirty="0">
                <a:effectLst/>
                <a:latin typeface="Times New Roman" panose="02020603050405020304" pitchFamily="18" charset="0"/>
                <a:ea typeface="仿宋_GB2312" pitchFamily="49" charset="-122"/>
                <a:cs typeface="Times New Roman" panose="02020603050405020304" pitchFamily="18" charset="0"/>
              </a:rPr>
              <a:t>如果所有物质均处于标准状态下，则</a:t>
            </a:r>
            <a:r>
              <a:rPr lang="en-US" altLang="zh-CN" i="1" dirty="0">
                <a:effectLst/>
                <a:latin typeface="Times New Roman" panose="02020603050405020304" pitchFamily="18" charset="0"/>
                <a:ea typeface="仿宋_GB2312" pitchFamily="49" charset="-122"/>
                <a:cs typeface="Times New Roman" pitchFamily="18" charset="0"/>
              </a:rPr>
              <a:t>Q</a:t>
            </a:r>
            <a:r>
              <a:rPr lang="en-US" altLang="zh-CN" dirty="0">
                <a:effectLst/>
                <a:latin typeface="Times New Roman" panose="02020603050405020304" pitchFamily="18" charset="0"/>
                <a:ea typeface="仿宋_GB2312" pitchFamily="49" charset="-122"/>
                <a:cs typeface="Times New Roman" pitchFamily="18" charset="0"/>
              </a:rPr>
              <a:t> = 1</a:t>
            </a:r>
            <a:r>
              <a:rPr lang="zh-CN" altLang="en-US" dirty="0">
                <a:effectLst/>
                <a:latin typeface="Times New Roman" panose="02020603050405020304" pitchFamily="18" charset="0"/>
                <a:ea typeface="仿宋_GB2312" pitchFamily="49" charset="-122"/>
                <a:cs typeface="Times New Roman" pitchFamily="18" charset="0"/>
              </a:rPr>
              <a:t>，</a:t>
            </a:r>
            <a:r>
              <a:rPr lang="en-US" altLang="zh-CN" dirty="0" err="1">
                <a:effectLst/>
                <a:latin typeface="Times New Roman" panose="02020603050405020304" pitchFamily="18" charset="0"/>
                <a:ea typeface="仿宋_GB2312" pitchFamily="49" charset="-122"/>
                <a:cs typeface="Times New Roman" pitchFamily="18" charset="0"/>
              </a:rPr>
              <a:t>ln</a:t>
            </a:r>
            <a:r>
              <a:rPr lang="en-US" altLang="zh-CN" i="1" dirty="0" err="1">
                <a:effectLst/>
                <a:latin typeface="Times New Roman" panose="02020603050405020304" pitchFamily="18" charset="0"/>
                <a:ea typeface="仿宋_GB2312" pitchFamily="49" charset="-122"/>
                <a:cs typeface="Times New Roman" pitchFamily="18" charset="0"/>
              </a:rPr>
              <a:t>Q</a:t>
            </a:r>
            <a:r>
              <a:rPr lang="en-US" altLang="zh-CN" dirty="0">
                <a:effectLst/>
                <a:latin typeface="Times New Roman" panose="02020603050405020304" pitchFamily="18" charset="0"/>
                <a:ea typeface="仿宋_GB2312" pitchFamily="49" charset="-122"/>
                <a:cs typeface="Times New Roman" pitchFamily="18" charset="0"/>
              </a:rPr>
              <a:t> = 0</a:t>
            </a:r>
            <a:r>
              <a:rPr lang="zh-CN" altLang="en-US" dirty="0">
                <a:effectLst/>
                <a:latin typeface="Times New Roman" panose="02020603050405020304" pitchFamily="18" charset="0"/>
                <a:ea typeface="仿宋_GB2312" pitchFamily="49" charset="-122"/>
                <a:cs typeface="Times New Roman" panose="02020603050405020304" pitchFamily="18" charset="0"/>
              </a:rPr>
              <a:t>，</a:t>
            </a:r>
            <a:endParaRPr lang="en-US" altLang="zh-CN" dirty="0">
              <a:effectLst/>
              <a:latin typeface="Times New Roman" panose="02020603050405020304" pitchFamily="18" charset="0"/>
              <a:ea typeface="仿宋_GB2312" pitchFamily="49" charset="-122"/>
              <a:cs typeface="Times New Roman" panose="02020603050405020304" pitchFamily="18" charset="0"/>
            </a:endParaRPr>
          </a:p>
          <a:p>
            <a:pPr marL="0" indent="0" eaLnBrk="1" hangingPunct="1">
              <a:spcBef>
                <a:spcPts val="600"/>
              </a:spcBef>
              <a:buClrTx/>
              <a:buSzTx/>
              <a:buFontTx/>
              <a:buNone/>
              <a:defRPr/>
            </a:pPr>
            <a:r>
              <a:rPr lang="zh-CN" altLang="en-US" dirty="0">
                <a:effectLst/>
                <a:latin typeface="Times New Roman" panose="02020603050405020304" pitchFamily="18" charset="0"/>
                <a:ea typeface="仿宋_GB2312" pitchFamily="49" charset="-122"/>
                <a:cs typeface="Times New Roman" panose="02020603050405020304" pitchFamily="18" charset="0"/>
              </a:rPr>
              <a:t>因此</a:t>
            </a:r>
            <a:endParaRPr lang="en-US" altLang="zh-CN" dirty="0">
              <a:effectLst/>
              <a:latin typeface="Times New Roman" panose="02020603050405020304" pitchFamily="18" charset="0"/>
              <a:ea typeface="仿宋_GB2312" pitchFamily="49" charset="-122"/>
              <a:cs typeface="Times New Roman" panose="02020603050405020304" pitchFamily="18" charset="0"/>
            </a:endParaRPr>
          </a:p>
        </p:txBody>
      </p:sp>
      <p:graphicFrame>
        <p:nvGraphicFramePr>
          <p:cNvPr id="534537" name="Object 9"/>
          <p:cNvGraphicFramePr>
            <a:graphicFrameLocks noChangeAspect="1"/>
          </p:cNvGraphicFramePr>
          <p:nvPr>
            <p:extLst>
              <p:ext uri="{D42A27DB-BD31-4B8C-83A1-F6EECF244321}">
                <p14:modId xmlns:p14="http://schemas.microsoft.com/office/powerpoint/2010/main" val="1171862580"/>
              </p:ext>
            </p:extLst>
          </p:nvPr>
        </p:nvGraphicFramePr>
        <p:xfrm>
          <a:off x="1115616" y="5608637"/>
          <a:ext cx="6119812" cy="520700"/>
        </p:xfrm>
        <a:graphic>
          <a:graphicData uri="http://schemas.openxmlformats.org/presentationml/2006/ole">
            <mc:AlternateContent xmlns:mc="http://schemas.openxmlformats.org/markup-compatibility/2006">
              <mc:Choice xmlns:v="urn:schemas-microsoft-com:vml" Requires="v">
                <p:oleObj spid="_x0000_s156558" name="Equation" r:id="rId4" imgW="3263900" imgH="279400" progId="Equation.DSMT4">
                  <p:embed/>
                </p:oleObj>
              </mc:Choice>
              <mc:Fallback>
                <p:oleObj name="Equation" r:id="rId4" imgW="3263900" imgH="2794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5608637"/>
                        <a:ext cx="6119812"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693" name="Object 3"/>
          <p:cNvGraphicFramePr>
            <a:graphicFrameLocks noChangeAspect="1"/>
          </p:cNvGraphicFramePr>
          <p:nvPr>
            <p:extLst>
              <p:ext uri="{D42A27DB-BD31-4B8C-83A1-F6EECF244321}">
                <p14:modId xmlns:p14="http://schemas.microsoft.com/office/powerpoint/2010/main" val="3224374623"/>
              </p:ext>
            </p:extLst>
          </p:nvPr>
        </p:nvGraphicFramePr>
        <p:xfrm>
          <a:off x="4225925" y="1619250"/>
          <a:ext cx="2678113" cy="676275"/>
        </p:xfrm>
        <a:graphic>
          <a:graphicData uri="http://schemas.openxmlformats.org/presentationml/2006/ole">
            <mc:AlternateContent xmlns:mc="http://schemas.openxmlformats.org/markup-compatibility/2006">
              <mc:Choice xmlns:v="urn:schemas-microsoft-com:vml" Requires="v">
                <p:oleObj spid="_x0000_s156559" name="Equation" r:id="rId6" imgW="1206360" imgH="304560" progId="Equation.DSMT4">
                  <p:embed/>
                </p:oleObj>
              </mc:Choice>
              <mc:Fallback>
                <p:oleObj name="Equation" r:id="rId6" imgW="1206360" imgH="304560" progId="Equation.DSMT4">
                  <p:embed/>
                  <p:pic>
                    <p:nvPicPr>
                      <p:cNvPr id="0" name="Object 3"/>
                      <p:cNvPicPr>
                        <a:picLocks noChangeAspect="1" noChangeArrowheads="1"/>
                      </p:cNvPicPr>
                      <p:nvPr/>
                    </p:nvPicPr>
                    <p:blipFill>
                      <a:blip r:embed="rId7"/>
                      <a:srcRect/>
                      <a:stretch>
                        <a:fillRect/>
                      </a:stretch>
                    </p:blipFill>
                    <p:spPr bwMode="auto">
                      <a:xfrm>
                        <a:off x="4225925" y="1619250"/>
                        <a:ext cx="2678113"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694" name="Object 4"/>
          <p:cNvGraphicFramePr>
            <a:graphicFrameLocks noChangeAspect="1"/>
          </p:cNvGraphicFramePr>
          <p:nvPr>
            <p:extLst>
              <p:ext uri="{D42A27DB-BD31-4B8C-83A1-F6EECF244321}">
                <p14:modId xmlns:p14="http://schemas.microsoft.com/office/powerpoint/2010/main" val="3243487555"/>
              </p:ext>
            </p:extLst>
          </p:nvPr>
        </p:nvGraphicFramePr>
        <p:xfrm>
          <a:off x="4264025" y="2914550"/>
          <a:ext cx="2540000" cy="677863"/>
        </p:xfrm>
        <a:graphic>
          <a:graphicData uri="http://schemas.openxmlformats.org/presentationml/2006/ole">
            <mc:AlternateContent xmlns:mc="http://schemas.openxmlformats.org/markup-compatibility/2006">
              <mc:Choice xmlns:v="urn:schemas-microsoft-com:vml" Requires="v">
                <p:oleObj spid="_x0000_s156560" name="Equation" r:id="rId8" imgW="1143000" imgH="304560" progId="Equation.DSMT4">
                  <p:embed/>
                </p:oleObj>
              </mc:Choice>
              <mc:Fallback>
                <p:oleObj name="Equation" r:id="rId8" imgW="1143000" imgH="304560" progId="Equation.DSMT4">
                  <p:embed/>
                  <p:pic>
                    <p:nvPicPr>
                      <p:cNvPr id="0" name="Object 4"/>
                      <p:cNvPicPr>
                        <a:picLocks noChangeAspect="1" noChangeArrowheads="1"/>
                      </p:cNvPicPr>
                      <p:nvPr/>
                    </p:nvPicPr>
                    <p:blipFill>
                      <a:blip r:embed="rId9"/>
                      <a:srcRect/>
                      <a:stretch>
                        <a:fillRect/>
                      </a:stretch>
                    </p:blipFill>
                    <p:spPr bwMode="auto">
                      <a:xfrm>
                        <a:off x="4264025" y="2914550"/>
                        <a:ext cx="2540000"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695" name="Object 5"/>
          <p:cNvGraphicFramePr>
            <a:graphicFrameLocks noChangeAspect="1"/>
          </p:cNvGraphicFramePr>
          <p:nvPr>
            <p:extLst>
              <p:ext uri="{D42A27DB-BD31-4B8C-83A1-F6EECF244321}">
                <p14:modId xmlns:p14="http://schemas.microsoft.com/office/powerpoint/2010/main" val="710158816"/>
              </p:ext>
            </p:extLst>
          </p:nvPr>
        </p:nvGraphicFramePr>
        <p:xfrm>
          <a:off x="331788" y="2246313"/>
          <a:ext cx="1249362" cy="625475"/>
        </p:xfrm>
        <a:graphic>
          <a:graphicData uri="http://schemas.openxmlformats.org/presentationml/2006/ole">
            <mc:AlternateContent xmlns:mc="http://schemas.openxmlformats.org/markup-compatibility/2006">
              <mc:Choice xmlns:v="urn:schemas-microsoft-com:vml" Requires="v">
                <p:oleObj spid="_x0000_s156561" name="Equation" r:id="rId10" imgW="482400" imgH="241200" progId="Equation.DSMT4">
                  <p:embed/>
                </p:oleObj>
              </mc:Choice>
              <mc:Fallback>
                <p:oleObj name="Equation" r:id="rId10" imgW="482400" imgH="241200" progId="Equation.DSMT4">
                  <p:embed/>
                  <p:pic>
                    <p:nvPicPr>
                      <p:cNvPr id="0" name="Object 5"/>
                      <p:cNvPicPr>
                        <a:picLocks noChangeAspect="1" noChangeArrowheads="1"/>
                      </p:cNvPicPr>
                      <p:nvPr/>
                    </p:nvPicPr>
                    <p:blipFill>
                      <a:blip r:embed="rId11"/>
                      <a:srcRect/>
                      <a:stretch>
                        <a:fillRect/>
                      </a:stretch>
                    </p:blipFill>
                    <p:spPr bwMode="auto">
                      <a:xfrm>
                        <a:off x="331788" y="2246313"/>
                        <a:ext cx="1249362"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696" name="Object 6"/>
          <p:cNvGraphicFramePr>
            <a:graphicFrameLocks noChangeAspect="1"/>
          </p:cNvGraphicFramePr>
          <p:nvPr>
            <p:extLst>
              <p:ext uri="{D42A27DB-BD31-4B8C-83A1-F6EECF244321}">
                <p14:modId xmlns:p14="http://schemas.microsoft.com/office/powerpoint/2010/main" val="2427191019"/>
              </p:ext>
            </p:extLst>
          </p:nvPr>
        </p:nvGraphicFramePr>
        <p:xfrm>
          <a:off x="468313" y="3503538"/>
          <a:ext cx="1079500" cy="717550"/>
        </p:xfrm>
        <a:graphic>
          <a:graphicData uri="http://schemas.openxmlformats.org/presentationml/2006/ole">
            <mc:AlternateContent xmlns:mc="http://schemas.openxmlformats.org/markup-compatibility/2006">
              <mc:Choice xmlns:v="urn:schemas-microsoft-com:vml" Requires="v">
                <p:oleObj spid="_x0000_s156562" name="Equation" r:id="rId12" imgW="431613" imgH="241195" progId="Equation.DSMT4">
                  <p:embed/>
                </p:oleObj>
              </mc:Choice>
              <mc:Fallback>
                <p:oleObj name="Equation" r:id="rId12" imgW="431613" imgH="241195"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313" y="3503538"/>
                        <a:ext cx="1079500"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34537"/>
                                        </p:tgtEl>
                                        <p:attrNameLst>
                                          <p:attrName>style.visibility</p:attrName>
                                        </p:attrNameLst>
                                      </p:cBhvr>
                                      <p:to>
                                        <p:strVal val="visible"/>
                                      </p:to>
                                    </p:set>
                                    <p:animEffect transition="in" filter="wipe(left)">
                                      <p:cBhvr>
                                        <p:cTn id="7" dur="500"/>
                                        <p:tgtEl>
                                          <p:spTgt spid="534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a:spLocks noGrp="1" noChangeArrowheads="1"/>
          </p:cNvSpPr>
          <p:nvPr>
            <p:ph type="title"/>
          </p:nvPr>
        </p:nvSpPr>
        <p:spPr>
          <a:xfrm>
            <a:off x="251520" y="342900"/>
            <a:ext cx="6840760" cy="685800"/>
          </a:xfrm>
        </p:spPr>
        <p:txBody>
          <a:bodyPr/>
          <a:lstStyle/>
          <a:p>
            <a:pPr eaLnBrk="1" hangingPunct="1"/>
            <a:r>
              <a:rPr lang="en-US" altLang="zh-CN" sz="3200" dirty="0">
                <a:latin typeface="Arial" panose="020B0604020202020204" pitchFamily="34" charset="0"/>
                <a:cs typeface="Arial" panose="020B0604020202020204" pitchFamily="34" charset="0"/>
              </a:rPr>
              <a:t>3.4.3.5  </a:t>
            </a:r>
            <a:r>
              <a:rPr lang="zh-CN" altLang="en-US" sz="3200" dirty="0">
                <a:latin typeface="Times New Roman" pitchFamily="18" charset="0"/>
                <a:cs typeface="Times New Roman" pitchFamily="18" charset="0"/>
              </a:rPr>
              <a:t>吉布斯函数变与温度的关系</a:t>
            </a:r>
          </a:p>
        </p:txBody>
      </p:sp>
      <p:sp>
        <p:nvSpPr>
          <p:cNvPr id="2" name="矩形 1">
            <a:extLst>
              <a:ext uri="{FF2B5EF4-FFF2-40B4-BE49-F238E27FC236}">
                <a16:creationId xmlns:a16="http://schemas.microsoft.com/office/drawing/2014/main" id="{5C00C267-0A53-46BD-B091-8AD7023179A2}"/>
              </a:ext>
            </a:extLst>
          </p:cNvPr>
          <p:cNvSpPr/>
          <p:nvPr/>
        </p:nvSpPr>
        <p:spPr bwMode="auto">
          <a:xfrm>
            <a:off x="1835697" y="990972"/>
            <a:ext cx="5040560" cy="2727731"/>
          </a:xfrm>
          <a:prstGeom prst="rect">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altLang="zh-CN" sz="1800" dirty="0">
                <a:solidFill>
                  <a:schemeClr val="tx1"/>
                </a:solidFill>
                <a:latin typeface="Times New Roman" pitchFamily="18" charset="0"/>
                <a:ea typeface="黑体" pitchFamily="2" charset="-122"/>
                <a:sym typeface="Euclid Math One" pitchFamily="18" charset="2"/>
              </a:rPr>
              <a:t> </a:t>
            </a: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5" name="矩形 4">
            <a:extLst>
              <a:ext uri="{FF2B5EF4-FFF2-40B4-BE49-F238E27FC236}">
                <a16:creationId xmlns:a16="http://schemas.microsoft.com/office/drawing/2014/main" id="{32A9C30B-6C46-4059-9E61-52112CEA313B}"/>
              </a:ext>
            </a:extLst>
          </p:cNvPr>
          <p:cNvSpPr/>
          <p:nvPr/>
        </p:nvSpPr>
        <p:spPr bwMode="auto">
          <a:xfrm>
            <a:off x="1835697" y="3726638"/>
            <a:ext cx="5040560" cy="2798706"/>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altLang="zh-CN" sz="1800">
                <a:solidFill>
                  <a:schemeClr val="tx1"/>
                </a:solidFill>
                <a:latin typeface="Times New Roman" pitchFamily="18" charset="0"/>
                <a:ea typeface="黑体" pitchFamily="2" charset="-122"/>
                <a:sym typeface="Euclid Math One" pitchFamily="18" charset="2"/>
              </a:rPr>
              <a:t> </a:t>
            </a:r>
            <a:endParaRPr kumimoji="0" lang="zh-CN" altLang="en-US" sz="1800" b="0" i="0" u="none" strike="noStrike" cap="none" normalizeH="0" baseline="0">
              <a:ln>
                <a:noFill/>
              </a:ln>
              <a:solidFill>
                <a:schemeClr val="tx1"/>
              </a:solidFill>
              <a:effectLst/>
              <a:latin typeface="Times New Roman" pitchFamily="18" charset="0"/>
            </a:endParaRPr>
          </a:p>
        </p:txBody>
      </p:sp>
      <p:sp>
        <p:nvSpPr>
          <p:cNvPr id="8" name="矩形 7">
            <a:extLst>
              <a:ext uri="{FF2B5EF4-FFF2-40B4-BE49-F238E27FC236}">
                <a16:creationId xmlns:a16="http://schemas.microsoft.com/office/drawing/2014/main" id="{06948296-0AD3-480A-985C-16DC8F777BB0}"/>
              </a:ext>
            </a:extLst>
          </p:cNvPr>
          <p:cNvSpPr/>
          <p:nvPr/>
        </p:nvSpPr>
        <p:spPr>
          <a:xfrm>
            <a:off x="755578" y="2278220"/>
            <a:ext cx="1080120" cy="400110"/>
          </a:xfrm>
          <a:prstGeom prst="rect">
            <a:avLst/>
          </a:prstGeom>
        </p:spPr>
        <p:txBody>
          <a:bodyPr wrap="square">
            <a:spAutoFit/>
          </a:bodyPr>
          <a:lstStyle/>
          <a:p>
            <a:pPr algn="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G </a:t>
            </a:r>
            <a:r>
              <a:rPr lang="en-US" altLang="zh-CN" dirty="0">
                <a:latin typeface="Times New Roman" panose="02020603050405020304" pitchFamily="18" charset="0"/>
                <a:cs typeface="Times New Roman" panose="02020603050405020304" pitchFamily="18" charset="0"/>
              </a:rPr>
              <a:t>&gt; 0 </a:t>
            </a:r>
            <a:endParaRPr lang="zh-CN" altLang="en-US" dirty="0"/>
          </a:p>
        </p:txBody>
      </p:sp>
      <p:sp>
        <p:nvSpPr>
          <p:cNvPr id="11" name="矩形 10">
            <a:extLst>
              <a:ext uri="{FF2B5EF4-FFF2-40B4-BE49-F238E27FC236}">
                <a16:creationId xmlns:a16="http://schemas.microsoft.com/office/drawing/2014/main" id="{F3C7147E-DAF5-4EB3-B5A7-75A31E25451D}"/>
              </a:ext>
            </a:extLst>
          </p:cNvPr>
          <p:cNvSpPr/>
          <p:nvPr/>
        </p:nvSpPr>
        <p:spPr>
          <a:xfrm>
            <a:off x="878255" y="4758430"/>
            <a:ext cx="1029449" cy="400110"/>
          </a:xfrm>
          <a:prstGeom prst="rect">
            <a:avLst/>
          </a:prstGeom>
        </p:spPr>
        <p:txBody>
          <a:bodyPr wrap="none">
            <a:spAutoFit/>
          </a:bodyPr>
          <a:lstStyle/>
          <a:p>
            <a:pPr algn="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G &lt;</a:t>
            </a:r>
            <a:r>
              <a:rPr lang="en-US" altLang="zh-CN" dirty="0">
                <a:latin typeface="Times New Roman" panose="02020603050405020304" pitchFamily="18" charset="0"/>
                <a:cs typeface="Times New Roman" panose="02020603050405020304" pitchFamily="18" charset="0"/>
              </a:rPr>
              <a:t> 0 </a:t>
            </a:r>
            <a:endParaRPr lang="zh-CN" altLang="en-US" dirty="0"/>
          </a:p>
        </p:txBody>
      </p:sp>
      <p:sp>
        <p:nvSpPr>
          <p:cNvPr id="12" name="矩形 11">
            <a:extLst>
              <a:ext uri="{FF2B5EF4-FFF2-40B4-BE49-F238E27FC236}">
                <a16:creationId xmlns:a16="http://schemas.microsoft.com/office/drawing/2014/main" id="{3EBDBB14-FF02-45F1-ABD8-1E7CC3D1CDF0}"/>
              </a:ext>
            </a:extLst>
          </p:cNvPr>
          <p:cNvSpPr/>
          <p:nvPr/>
        </p:nvSpPr>
        <p:spPr>
          <a:xfrm>
            <a:off x="683568" y="3526583"/>
            <a:ext cx="1152127" cy="400110"/>
          </a:xfrm>
          <a:prstGeom prst="rect">
            <a:avLst/>
          </a:prstGeom>
        </p:spPr>
        <p:txBody>
          <a:bodyPr wrap="square">
            <a:spAutoFit/>
          </a:bodyPr>
          <a:lstStyle/>
          <a:p>
            <a:pPr algn="r"/>
            <a:r>
              <a:rPr lang="en-US" altLang="zh-CN" dirty="0">
                <a:latin typeface="Times New Roman" panose="02020603050405020304" pitchFamily="18" charset="0"/>
                <a:cs typeface="Times New Roman" panose="02020603050405020304" pitchFamily="18" charset="0"/>
              </a:rPr>
              <a:t>0 </a:t>
            </a:r>
            <a:endParaRPr lang="zh-CN" altLang="en-US" dirty="0"/>
          </a:p>
        </p:txBody>
      </p:sp>
      <p:sp>
        <p:nvSpPr>
          <p:cNvPr id="33" name="矩形 32">
            <a:extLst>
              <a:ext uri="{FF2B5EF4-FFF2-40B4-BE49-F238E27FC236}">
                <a16:creationId xmlns:a16="http://schemas.microsoft.com/office/drawing/2014/main" id="{6128EE9A-AC0C-48B0-BA4B-46B9B3AC57A8}"/>
              </a:ext>
            </a:extLst>
          </p:cNvPr>
          <p:cNvSpPr/>
          <p:nvPr/>
        </p:nvSpPr>
        <p:spPr>
          <a:xfrm>
            <a:off x="1691681" y="2062196"/>
            <a:ext cx="1080120" cy="400110"/>
          </a:xfrm>
          <a:prstGeom prst="rect">
            <a:avLst/>
          </a:prstGeom>
        </p:spPr>
        <p:txBody>
          <a:bodyPr wrap="square">
            <a:spAutoFit/>
          </a:bodyPr>
          <a:lstStyle/>
          <a:p>
            <a:pPr algn="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H </a:t>
            </a:r>
            <a:r>
              <a:rPr lang="en-US" altLang="zh-CN" dirty="0">
                <a:latin typeface="Times New Roman" panose="02020603050405020304" pitchFamily="18" charset="0"/>
                <a:cs typeface="Times New Roman" panose="02020603050405020304" pitchFamily="18" charset="0"/>
              </a:rPr>
              <a:t>&gt; 0 </a:t>
            </a:r>
            <a:endParaRPr lang="zh-CN" altLang="en-US" dirty="0"/>
          </a:p>
        </p:txBody>
      </p:sp>
      <p:cxnSp>
        <p:nvCxnSpPr>
          <p:cNvPr id="32" name="直接连接符 31">
            <a:extLst>
              <a:ext uri="{FF2B5EF4-FFF2-40B4-BE49-F238E27FC236}">
                <a16:creationId xmlns:a16="http://schemas.microsoft.com/office/drawing/2014/main" id="{3F8181FC-6BB0-48E2-ABE3-F5F6B2906B46}"/>
              </a:ext>
            </a:extLst>
          </p:cNvPr>
          <p:cNvCxnSpPr>
            <a:cxnSpLocks/>
            <a:stCxn id="2" idx="0"/>
            <a:endCxn id="5" idx="2"/>
          </p:cNvCxnSpPr>
          <p:nvPr/>
        </p:nvCxnSpPr>
        <p:spPr bwMode="auto">
          <a:xfrm>
            <a:off x="4355977" y="990972"/>
            <a:ext cx="0" cy="5534372"/>
          </a:xfrm>
          <a:prstGeom prst="line">
            <a:avLst/>
          </a:prstGeom>
          <a:solidFill>
            <a:schemeClr val="accent1"/>
          </a:solidFill>
          <a:ln w="19050" cap="flat" cmpd="sng" algn="ctr">
            <a:solidFill>
              <a:schemeClr val="tx1"/>
            </a:solidFill>
            <a:prstDash val="dash"/>
            <a:round/>
            <a:headEnd type="none" w="med" len="med"/>
            <a:tailEnd type="none" w="med" len="med"/>
          </a:ln>
          <a:effectLst/>
        </p:spPr>
      </p:cxnSp>
      <p:grpSp>
        <p:nvGrpSpPr>
          <p:cNvPr id="39" name="组合 38">
            <a:extLst>
              <a:ext uri="{FF2B5EF4-FFF2-40B4-BE49-F238E27FC236}">
                <a16:creationId xmlns:a16="http://schemas.microsoft.com/office/drawing/2014/main" id="{D63AE05F-4161-4755-BCF1-4408365444DA}"/>
              </a:ext>
            </a:extLst>
          </p:cNvPr>
          <p:cNvGrpSpPr/>
          <p:nvPr/>
        </p:nvGrpSpPr>
        <p:grpSpPr>
          <a:xfrm>
            <a:off x="1835695" y="1047367"/>
            <a:ext cx="5051875" cy="2859025"/>
            <a:chOff x="2051718" y="1118027"/>
            <a:chExt cx="5051875" cy="2859025"/>
          </a:xfrm>
        </p:grpSpPr>
        <p:cxnSp>
          <p:nvCxnSpPr>
            <p:cNvPr id="15" name="直接箭头连接符 14">
              <a:extLst>
                <a:ext uri="{FF2B5EF4-FFF2-40B4-BE49-F238E27FC236}">
                  <a16:creationId xmlns:a16="http://schemas.microsoft.com/office/drawing/2014/main" id="{FCCD3951-C480-412E-80B0-56707DD72F4C}"/>
                </a:ext>
              </a:extLst>
            </p:cNvPr>
            <p:cNvCxnSpPr>
              <a:cxnSpLocks/>
            </p:cNvCxnSpPr>
            <p:nvPr/>
          </p:nvCxnSpPr>
          <p:spPr bwMode="auto">
            <a:xfrm flipV="1">
              <a:off x="2788259" y="1118027"/>
              <a:ext cx="2067063" cy="1447374"/>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cxnSp>
          <p:nvCxnSpPr>
            <p:cNvPr id="23" name="直接箭头连接符 22">
              <a:extLst>
                <a:ext uri="{FF2B5EF4-FFF2-40B4-BE49-F238E27FC236}">
                  <a16:creationId xmlns:a16="http://schemas.microsoft.com/office/drawing/2014/main" id="{C0D81401-C6D4-4F15-B13E-588FCB1B7ED1}"/>
                </a:ext>
              </a:extLst>
            </p:cNvPr>
            <p:cNvCxnSpPr>
              <a:cxnSpLocks/>
            </p:cNvCxnSpPr>
            <p:nvPr/>
          </p:nvCxnSpPr>
          <p:spPr bwMode="auto">
            <a:xfrm>
              <a:off x="2789599" y="2557056"/>
              <a:ext cx="2027964" cy="1419996"/>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cxnSp>
          <p:nvCxnSpPr>
            <p:cNvPr id="25" name="直接连接符 24">
              <a:extLst>
                <a:ext uri="{FF2B5EF4-FFF2-40B4-BE49-F238E27FC236}">
                  <a16:creationId xmlns:a16="http://schemas.microsoft.com/office/drawing/2014/main" id="{F158CCE2-7E24-4E4B-ABCF-56D1C3AC2047}"/>
                </a:ext>
              </a:extLst>
            </p:cNvPr>
            <p:cNvCxnSpPr>
              <a:cxnSpLocks/>
            </p:cNvCxnSpPr>
            <p:nvPr/>
          </p:nvCxnSpPr>
          <p:spPr bwMode="auto">
            <a:xfrm>
              <a:off x="2051718" y="2561228"/>
              <a:ext cx="756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4" name="矩形 33">
              <a:extLst>
                <a:ext uri="{FF2B5EF4-FFF2-40B4-BE49-F238E27FC236}">
                  <a16:creationId xmlns:a16="http://schemas.microsoft.com/office/drawing/2014/main" id="{9811BB4A-8DEC-45E6-BD75-1B341E6FD627}"/>
                </a:ext>
              </a:extLst>
            </p:cNvPr>
            <p:cNvSpPr/>
            <p:nvPr/>
          </p:nvSpPr>
          <p:spPr>
            <a:xfrm>
              <a:off x="2469354" y="2524124"/>
              <a:ext cx="448168" cy="400110"/>
            </a:xfrm>
            <a:prstGeom prst="rect">
              <a:avLst/>
            </a:prstGeom>
          </p:spPr>
          <p:txBody>
            <a:bodyPr wrap="square">
              <a:spAutoFit/>
            </a:bodyPr>
            <a:lstStyle/>
            <a:p>
              <a:pPr algn="r"/>
              <a:r>
                <a:rPr lang="en-US" altLang="zh-CN" dirty="0">
                  <a:latin typeface="Times New Roman" panose="02020603050405020304" pitchFamily="18" charset="0"/>
                  <a:cs typeface="Times New Roman" panose="02020603050405020304" pitchFamily="18" charset="0"/>
                </a:rPr>
                <a:t>B</a:t>
              </a:r>
              <a:endParaRPr lang="zh-CN" altLang="en-US" dirty="0"/>
            </a:p>
          </p:txBody>
        </p:sp>
        <p:sp>
          <p:nvSpPr>
            <p:cNvPr id="35" name="矩形 34">
              <a:extLst>
                <a:ext uri="{FF2B5EF4-FFF2-40B4-BE49-F238E27FC236}">
                  <a16:creationId xmlns:a16="http://schemas.microsoft.com/office/drawing/2014/main" id="{DCDFA375-1085-41FF-9EC2-6220ABCF876A}"/>
                </a:ext>
              </a:extLst>
            </p:cNvPr>
            <p:cNvSpPr/>
            <p:nvPr/>
          </p:nvSpPr>
          <p:spPr>
            <a:xfrm rot="19500000">
              <a:off x="2702477" y="1545170"/>
              <a:ext cx="2035631" cy="400110"/>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S </a:t>
              </a:r>
              <a:r>
                <a:rPr lang="en-US" altLang="zh-CN" dirty="0">
                  <a:latin typeface="Times New Roman" panose="02020603050405020304" pitchFamily="18" charset="0"/>
                  <a:cs typeface="Times New Roman" panose="02020603050405020304" pitchFamily="18" charset="0"/>
                </a:rPr>
                <a:t>negative </a:t>
              </a:r>
              <a:endParaRPr lang="zh-CN" altLang="en-US" dirty="0"/>
            </a:p>
          </p:txBody>
        </p:sp>
        <p:sp>
          <p:nvSpPr>
            <p:cNvPr id="36" name="矩形 35">
              <a:extLst>
                <a:ext uri="{FF2B5EF4-FFF2-40B4-BE49-F238E27FC236}">
                  <a16:creationId xmlns:a16="http://schemas.microsoft.com/office/drawing/2014/main" id="{AE6E1770-08ED-4B2F-BFA7-75F015565902}"/>
                </a:ext>
              </a:extLst>
            </p:cNvPr>
            <p:cNvSpPr/>
            <p:nvPr/>
          </p:nvSpPr>
          <p:spPr>
            <a:xfrm rot="19500000">
              <a:off x="2863236" y="1816376"/>
              <a:ext cx="2035631" cy="400110"/>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S </a:t>
              </a:r>
              <a:r>
                <a:rPr lang="en-US" altLang="zh-CN" dirty="0">
                  <a:latin typeface="Times New Roman" panose="02020603050405020304" pitchFamily="18" charset="0"/>
                  <a:cs typeface="Times New Roman" panose="02020603050405020304" pitchFamily="18" charset="0"/>
                </a:rPr>
                <a:t> &gt; 0</a:t>
              </a:r>
              <a:endParaRPr lang="zh-CN" altLang="en-US" dirty="0"/>
            </a:p>
          </p:txBody>
        </p:sp>
        <p:sp>
          <p:nvSpPr>
            <p:cNvPr id="37" name="矩形 36">
              <a:extLst>
                <a:ext uri="{FF2B5EF4-FFF2-40B4-BE49-F238E27FC236}">
                  <a16:creationId xmlns:a16="http://schemas.microsoft.com/office/drawing/2014/main" id="{C119F414-CC91-4674-A3DF-B9F810E75513}"/>
                </a:ext>
              </a:extLst>
            </p:cNvPr>
            <p:cNvSpPr/>
            <p:nvPr/>
          </p:nvSpPr>
          <p:spPr>
            <a:xfrm rot="2100000">
              <a:off x="2749708" y="2824488"/>
              <a:ext cx="2035631" cy="400110"/>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S </a:t>
              </a:r>
              <a:r>
                <a:rPr lang="en-US" altLang="zh-CN" dirty="0">
                  <a:latin typeface="Times New Roman" panose="02020603050405020304" pitchFamily="18" charset="0"/>
                  <a:cs typeface="Times New Roman" panose="02020603050405020304" pitchFamily="18" charset="0"/>
                </a:rPr>
                <a:t>positive </a:t>
              </a:r>
              <a:endParaRPr lang="zh-CN" altLang="en-US" dirty="0"/>
            </a:p>
          </p:txBody>
        </p:sp>
        <p:sp>
          <p:nvSpPr>
            <p:cNvPr id="38" name="矩形 37">
              <a:extLst>
                <a:ext uri="{FF2B5EF4-FFF2-40B4-BE49-F238E27FC236}">
                  <a16:creationId xmlns:a16="http://schemas.microsoft.com/office/drawing/2014/main" id="{F6D669E3-89B5-46ED-BDB8-D0D74E95C185}"/>
                </a:ext>
              </a:extLst>
            </p:cNvPr>
            <p:cNvSpPr/>
            <p:nvPr/>
          </p:nvSpPr>
          <p:spPr>
            <a:xfrm rot="2100000">
              <a:off x="2526441" y="3104673"/>
              <a:ext cx="2035631" cy="400110"/>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S </a:t>
              </a:r>
              <a:r>
                <a:rPr lang="en-US" altLang="zh-CN" dirty="0">
                  <a:latin typeface="Times New Roman" panose="02020603050405020304" pitchFamily="18" charset="0"/>
                  <a:cs typeface="Times New Roman" panose="02020603050405020304" pitchFamily="18" charset="0"/>
                </a:rPr>
                <a:t> &lt; 0</a:t>
              </a:r>
              <a:endParaRPr lang="zh-CN" altLang="en-US" dirty="0"/>
            </a:p>
          </p:txBody>
        </p:sp>
        <p:sp>
          <p:nvSpPr>
            <p:cNvPr id="41" name="矩形 40">
              <a:extLst>
                <a:ext uri="{FF2B5EF4-FFF2-40B4-BE49-F238E27FC236}">
                  <a16:creationId xmlns:a16="http://schemas.microsoft.com/office/drawing/2014/main" id="{14D611D3-60BB-4DBF-B60E-8B1A5207B1E5}"/>
                </a:ext>
              </a:extLst>
            </p:cNvPr>
            <p:cNvSpPr/>
            <p:nvPr/>
          </p:nvSpPr>
          <p:spPr>
            <a:xfrm>
              <a:off x="4587463" y="1873954"/>
              <a:ext cx="2504815" cy="1015663"/>
            </a:xfrm>
            <a:prstGeom prst="rect">
              <a:avLst/>
            </a:prstGeom>
          </p:spPr>
          <p:txBody>
            <a:bodyPr wrap="square">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Nonspontaneous reactions</a:t>
              </a:r>
            </a:p>
            <a:p>
              <a:pPr algn="ctr"/>
              <a:r>
                <a:rPr lang="en-US" altLang="zh-CN" dirty="0">
                  <a:solidFill>
                    <a:srgbClr val="FF0000"/>
                  </a:solidFill>
                  <a:latin typeface="Times New Roman" panose="02020603050405020304" pitchFamily="18" charset="0"/>
                  <a:cs typeface="Times New Roman" panose="02020603050405020304" pitchFamily="18" charset="0"/>
                </a:rPr>
                <a:t>Δ</a:t>
              </a:r>
              <a:r>
                <a:rPr lang="en-US" altLang="zh-CN" i="1" dirty="0">
                  <a:solidFill>
                    <a:srgbClr val="FF0000"/>
                  </a:solidFill>
                  <a:latin typeface="Times New Roman" panose="02020603050405020304" pitchFamily="18" charset="0"/>
                  <a:cs typeface="Times New Roman" panose="02020603050405020304" pitchFamily="18" charset="0"/>
                </a:rPr>
                <a:t>G =</a:t>
              </a:r>
              <a:r>
                <a:rPr lang="en-US" altLang="zh-CN" dirty="0">
                  <a:solidFill>
                    <a:srgbClr val="FF0000"/>
                  </a:solidFill>
                  <a:latin typeface="Times New Roman" panose="02020603050405020304" pitchFamily="18" charset="0"/>
                  <a:cs typeface="Times New Roman" panose="02020603050405020304" pitchFamily="18" charset="0"/>
                </a:rPr>
                <a:t> Δ</a:t>
              </a:r>
              <a:r>
                <a:rPr lang="en-US" altLang="zh-CN" i="1" dirty="0">
                  <a:solidFill>
                    <a:srgbClr val="FF0000"/>
                  </a:solidFill>
                  <a:latin typeface="Times New Roman" panose="02020603050405020304" pitchFamily="18" charset="0"/>
                  <a:cs typeface="Times New Roman" panose="02020603050405020304" pitchFamily="18" charset="0"/>
                </a:rPr>
                <a:t>H </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i="1" dirty="0">
                  <a:solidFill>
                    <a:srgbClr val="FF0000"/>
                  </a:solidFill>
                  <a:latin typeface="Times New Roman" panose="02020603050405020304" pitchFamily="18" charset="0"/>
                  <a:cs typeface="Times New Roman" panose="02020603050405020304" pitchFamily="18" charset="0"/>
                </a:rPr>
                <a:t>T</a:t>
              </a:r>
              <a:r>
                <a:rPr lang="en-US" altLang="zh-CN" dirty="0">
                  <a:solidFill>
                    <a:srgbClr val="FF0000"/>
                  </a:solidFill>
                  <a:latin typeface="Times New Roman" panose="02020603050405020304" pitchFamily="18" charset="0"/>
                  <a:cs typeface="Times New Roman" panose="02020603050405020304" pitchFamily="18" charset="0"/>
                </a:rPr>
                <a:t>Δ</a:t>
              </a:r>
              <a:r>
                <a:rPr lang="en-US" altLang="zh-CN" i="1" dirty="0">
                  <a:solidFill>
                    <a:srgbClr val="FF0000"/>
                  </a:solidFill>
                  <a:latin typeface="Times New Roman" panose="02020603050405020304" pitchFamily="18" charset="0"/>
                  <a:cs typeface="Times New Roman" panose="02020603050405020304" pitchFamily="18" charset="0"/>
                </a:rPr>
                <a:t>S </a:t>
              </a:r>
              <a:r>
                <a:rPr lang="en-US" altLang="zh-CN" dirty="0">
                  <a:solidFill>
                    <a:srgbClr val="FF0000"/>
                  </a:solidFill>
                  <a:latin typeface="Times New Roman" panose="02020603050405020304" pitchFamily="18" charset="0"/>
                  <a:cs typeface="Times New Roman" panose="02020603050405020304" pitchFamily="18" charset="0"/>
                </a:rPr>
                <a:t>&gt; 0</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7B4CB1E8-B607-42B1-9130-3F89F887FB7A}"/>
                </a:ext>
              </a:extLst>
            </p:cNvPr>
            <p:cNvSpPr/>
            <p:nvPr/>
          </p:nvSpPr>
          <p:spPr>
            <a:xfrm>
              <a:off x="4572001" y="3172906"/>
              <a:ext cx="2531592" cy="400110"/>
            </a:xfrm>
            <a:prstGeom prst="rect">
              <a:avLst/>
            </a:prstGeom>
          </p:spPr>
          <p:txBody>
            <a:bodyPr wrap="square">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Universe is ordered</a:t>
              </a:r>
              <a:endParaRPr lang="zh-CN" altLang="en-US" dirty="0">
                <a:solidFill>
                  <a:srgbClr val="FF0000"/>
                </a:solidFill>
                <a:latin typeface="Times New Roman" panose="02020603050405020304" pitchFamily="18" charset="0"/>
                <a:cs typeface="Times New Roman" panose="02020603050405020304" pitchFamily="18" charset="0"/>
              </a:endParaRPr>
            </a:p>
          </p:txBody>
        </p:sp>
      </p:grpSp>
      <p:grpSp>
        <p:nvGrpSpPr>
          <p:cNvPr id="44" name="组合 43">
            <a:extLst>
              <a:ext uri="{FF2B5EF4-FFF2-40B4-BE49-F238E27FC236}">
                <a16:creationId xmlns:a16="http://schemas.microsoft.com/office/drawing/2014/main" id="{62054F15-146B-4667-93C7-E97B3AA90146}"/>
              </a:ext>
            </a:extLst>
          </p:cNvPr>
          <p:cNvGrpSpPr/>
          <p:nvPr/>
        </p:nvGrpSpPr>
        <p:grpSpPr>
          <a:xfrm>
            <a:off x="1835697" y="3513470"/>
            <a:ext cx="5051875" cy="2888275"/>
            <a:chOff x="2051718" y="1118027"/>
            <a:chExt cx="5051875" cy="2888275"/>
          </a:xfrm>
        </p:grpSpPr>
        <p:cxnSp>
          <p:nvCxnSpPr>
            <p:cNvPr id="45" name="直接箭头连接符 44">
              <a:extLst>
                <a:ext uri="{FF2B5EF4-FFF2-40B4-BE49-F238E27FC236}">
                  <a16:creationId xmlns:a16="http://schemas.microsoft.com/office/drawing/2014/main" id="{C240F307-2A09-43AC-AB9B-758461AA439C}"/>
                </a:ext>
              </a:extLst>
            </p:cNvPr>
            <p:cNvCxnSpPr>
              <a:cxnSpLocks/>
            </p:cNvCxnSpPr>
            <p:nvPr/>
          </p:nvCxnSpPr>
          <p:spPr bwMode="auto">
            <a:xfrm flipV="1">
              <a:off x="2788259" y="1118027"/>
              <a:ext cx="2067063" cy="1447374"/>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cxnSp>
          <p:nvCxnSpPr>
            <p:cNvPr id="46" name="直接箭头连接符 45">
              <a:extLst>
                <a:ext uri="{FF2B5EF4-FFF2-40B4-BE49-F238E27FC236}">
                  <a16:creationId xmlns:a16="http://schemas.microsoft.com/office/drawing/2014/main" id="{CAB8A669-D1D4-45C2-B4E5-A6E70F13D767}"/>
                </a:ext>
              </a:extLst>
            </p:cNvPr>
            <p:cNvCxnSpPr>
              <a:cxnSpLocks/>
            </p:cNvCxnSpPr>
            <p:nvPr/>
          </p:nvCxnSpPr>
          <p:spPr bwMode="auto">
            <a:xfrm>
              <a:off x="2789599" y="2557056"/>
              <a:ext cx="2069737" cy="1449246"/>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cxnSp>
          <p:nvCxnSpPr>
            <p:cNvPr id="47" name="直接连接符 46">
              <a:extLst>
                <a:ext uri="{FF2B5EF4-FFF2-40B4-BE49-F238E27FC236}">
                  <a16:creationId xmlns:a16="http://schemas.microsoft.com/office/drawing/2014/main" id="{2688F759-8A88-4FA0-ABA6-354EB509EE8B}"/>
                </a:ext>
              </a:extLst>
            </p:cNvPr>
            <p:cNvCxnSpPr>
              <a:cxnSpLocks/>
            </p:cNvCxnSpPr>
            <p:nvPr/>
          </p:nvCxnSpPr>
          <p:spPr bwMode="auto">
            <a:xfrm>
              <a:off x="2051718" y="2561228"/>
              <a:ext cx="756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48" name="矩形 47">
              <a:extLst>
                <a:ext uri="{FF2B5EF4-FFF2-40B4-BE49-F238E27FC236}">
                  <a16:creationId xmlns:a16="http://schemas.microsoft.com/office/drawing/2014/main" id="{6D484ECC-0C3E-4A2E-96CC-7B3C389AD69B}"/>
                </a:ext>
              </a:extLst>
            </p:cNvPr>
            <p:cNvSpPr/>
            <p:nvPr/>
          </p:nvSpPr>
          <p:spPr>
            <a:xfrm>
              <a:off x="2469354" y="2524124"/>
              <a:ext cx="448168" cy="400110"/>
            </a:xfrm>
            <a:prstGeom prst="rect">
              <a:avLst/>
            </a:prstGeom>
          </p:spPr>
          <p:txBody>
            <a:bodyPr wrap="square">
              <a:spAutoFit/>
            </a:bodyPr>
            <a:lstStyle/>
            <a:p>
              <a:pPr algn="r"/>
              <a:r>
                <a:rPr lang="en-US" altLang="zh-CN" dirty="0">
                  <a:latin typeface="Times New Roman" panose="02020603050405020304" pitchFamily="18" charset="0"/>
                  <a:cs typeface="Times New Roman" panose="02020603050405020304" pitchFamily="18" charset="0"/>
                </a:rPr>
                <a:t>B</a:t>
              </a:r>
              <a:endParaRPr lang="zh-CN" altLang="en-US" dirty="0"/>
            </a:p>
          </p:txBody>
        </p:sp>
        <p:sp>
          <p:nvSpPr>
            <p:cNvPr id="49" name="矩形 48">
              <a:extLst>
                <a:ext uri="{FF2B5EF4-FFF2-40B4-BE49-F238E27FC236}">
                  <a16:creationId xmlns:a16="http://schemas.microsoft.com/office/drawing/2014/main" id="{53793E22-1213-4728-AF4E-1F7A5CAF4A2F}"/>
                </a:ext>
              </a:extLst>
            </p:cNvPr>
            <p:cNvSpPr/>
            <p:nvPr/>
          </p:nvSpPr>
          <p:spPr>
            <a:xfrm rot="19500000">
              <a:off x="2630467" y="1527339"/>
              <a:ext cx="2035631" cy="400110"/>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S </a:t>
              </a:r>
              <a:r>
                <a:rPr lang="en-US" altLang="zh-CN" dirty="0">
                  <a:latin typeface="Times New Roman" panose="02020603050405020304" pitchFamily="18" charset="0"/>
                  <a:cs typeface="Times New Roman" panose="02020603050405020304" pitchFamily="18" charset="0"/>
                </a:rPr>
                <a:t>negative </a:t>
              </a:r>
              <a:endParaRPr lang="zh-CN" altLang="en-US" dirty="0"/>
            </a:p>
          </p:txBody>
        </p:sp>
        <p:sp>
          <p:nvSpPr>
            <p:cNvPr id="50" name="矩形 49">
              <a:extLst>
                <a:ext uri="{FF2B5EF4-FFF2-40B4-BE49-F238E27FC236}">
                  <a16:creationId xmlns:a16="http://schemas.microsoft.com/office/drawing/2014/main" id="{985E838F-A1D9-4513-84C2-4F2D210AB8CC}"/>
                </a:ext>
              </a:extLst>
            </p:cNvPr>
            <p:cNvSpPr/>
            <p:nvPr/>
          </p:nvSpPr>
          <p:spPr>
            <a:xfrm rot="19500000">
              <a:off x="2863236" y="1816376"/>
              <a:ext cx="2035631" cy="400110"/>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S </a:t>
              </a:r>
              <a:r>
                <a:rPr lang="en-US" altLang="zh-CN" dirty="0">
                  <a:latin typeface="Times New Roman" panose="02020603050405020304" pitchFamily="18" charset="0"/>
                  <a:cs typeface="Times New Roman" panose="02020603050405020304" pitchFamily="18" charset="0"/>
                </a:rPr>
                <a:t> &gt; 0</a:t>
              </a:r>
              <a:endParaRPr lang="zh-CN" altLang="en-US" dirty="0"/>
            </a:p>
          </p:txBody>
        </p:sp>
        <p:sp>
          <p:nvSpPr>
            <p:cNvPr id="51" name="矩形 50">
              <a:extLst>
                <a:ext uri="{FF2B5EF4-FFF2-40B4-BE49-F238E27FC236}">
                  <a16:creationId xmlns:a16="http://schemas.microsoft.com/office/drawing/2014/main" id="{AEC59225-FC32-43E9-9AB2-98FD2E5408F5}"/>
                </a:ext>
              </a:extLst>
            </p:cNvPr>
            <p:cNvSpPr/>
            <p:nvPr/>
          </p:nvSpPr>
          <p:spPr>
            <a:xfrm rot="2100000">
              <a:off x="2749708" y="2824488"/>
              <a:ext cx="2035631" cy="400110"/>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S </a:t>
              </a:r>
              <a:r>
                <a:rPr lang="en-US" altLang="zh-CN" dirty="0">
                  <a:latin typeface="Times New Roman" panose="02020603050405020304" pitchFamily="18" charset="0"/>
                  <a:cs typeface="Times New Roman" panose="02020603050405020304" pitchFamily="18" charset="0"/>
                </a:rPr>
                <a:t>positive </a:t>
              </a:r>
              <a:endParaRPr lang="zh-CN" altLang="en-US" dirty="0"/>
            </a:p>
          </p:txBody>
        </p:sp>
        <p:sp>
          <p:nvSpPr>
            <p:cNvPr id="52" name="矩形 51">
              <a:extLst>
                <a:ext uri="{FF2B5EF4-FFF2-40B4-BE49-F238E27FC236}">
                  <a16:creationId xmlns:a16="http://schemas.microsoft.com/office/drawing/2014/main" id="{A8CBD417-A12B-4F33-8AF3-E107E9016A65}"/>
                </a:ext>
              </a:extLst>
            </p:cNvPr>
            <p:cNvSpPr/>
            <p:nvPr/>
          </p:nvSpPr>
          <p:spPr>
            <a:xfrm rot="2100000">
              <a:off x="2526441" y="3104673"/>
              <a:ext cx="2035631" cy="400110"/>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S </a:t>
              </a:r>
              <a:r>
                <a:rPr lang="en-US" altLang="zh-CN" dirty="0">
                  <a:latin typeface="Times New Roman" panose="02020603050405020304" pitchFamily="18" charset="0"/>
                  <a:cs typeface="Times New Roman" panose="02020603050405020304" pitchFamily="18" charset="0"/>
                </a:rPr>
                <a:t> &lt; 0</a:t>
              </a:r>
              <a:endParaRPr lang="zh-CN" altLang="en-US" dirty="0"/>
            </a:p>
          </p:txBody>
        </p:sp>
        <p:sp>
          <p:nvSpPr>
            <p:cNvPr id="53" name="矩形 52">
              <a:extLst>
                <a:ext uri="{FF2B5EF4-FFF2-40B4-BE49-F238E27FC236}">
                  <a16:creationId xmlns:a16="http://schemas.microsoft.com/office/drawing/2014/main" id="{C0B1846D-9E05-47B5-A5ED-B54E51C5E23C}"/>
                </a:ext>
              </a:extLst>
            </p:cNvPr>
            <p:cNvSpPr/>
            <p:nvPr/>
          </p:nvSpPr>
          <p:spPr>
            <a:xfrm>
              <a:off x="4587463" y="1873954"/>
              <a:ext cx="2504815" cy="707886"/>
            </a:xfrm>
            <a:prstGeom prst="rect">
              <a:avLst/>
            </a:prstGeom>
          </p:spPr>
          <p:txBody>
            <a:bodyPr wrap="square">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Spontaneous reactions</a:t>
              </a:r>
            </a:p>
            <a:p>
              <a:pPr algn="ctr"/>
              <a:r>
                <a:rPr lang="en-US" altLang="zh-CN" dirty="0">
                  <a:solidFill>
                    <a:srgbClr val="FF0000"/>
                  </a:solidFill>
                  <a:latin typeface="Times New Roman" panose="02020603050405020304" pitchFamily="18" charset="0"/>
                  <a:cs typeface="Times New Roman" panose="02020603050405020304" pitchFamily="18" charset="0"/>
                </a:rPr>
                <a:t>Δ</a:t>
              </a:r>
              <a:r>
                <a:rPr lang="en-US" altLang="zh-CN" i="1" dirty="0">
                  <a:solidFill>
                    <a:srgbClr val="FF0000"/>
                  </a:solidFill>
                  <a:latin typeface="Times New Roman" panose="02020603050405020304" pitchFamily="18" charset="0"/>
                  <a:cs typeface="Times New Roman" panose="02020603050405020304" pitchFamily="18" charset="0"/>
                </a:rPr>
                <a:t>G =</a:t>
              </a:r>
              <a:r>
                <a:rPr lang="en-US" altLang="zh-CN" dirty="0">
                  <a:solidFill>
                    <a:srgbClr val="FF0000"/>
                  </a:solidFill>
                  <a:latin typeface="Times New Roman" panose="02020603050405020304" pitchFamily="18" charset="0"/>
                  <a:cs typeface="Times New Roman" panose="02020603050405020304" pitchFamily="18" charset="0"/>
                </a:rPr>
                <a:t> Δ</a:t>
              </a:r>
              <a:r>
                <a:rPr lang="en-US" altLang="zh-CN" i="1" dirty="0">
                  <a:solidFill>
                    <a:srgbClr val="FF0000"/>
                  </a:solidFill>
                  <a:latin typeface="Times New Roman" panose="02020603050405020304" pitchFamily="18" charset="0"/>
                  <a:cs typeface="Times New Roman" panose="02020603050405020304" pitchFamily="18" charset="0"/>
                </a:rPr>
                <a:t>H </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i="1" dirty="0">
                  <a:solidFill>
                    <a:srgbClr val="FF0000"/>
                  </a:solidFill>
                  <a:latin typeface="Times New Roman" panose="02020603050405020304" pitchFamily="18" charset="0"/>
                  <a:cs typeface="Times New Roman" panose="02020603050405020304" pitchFamily="18" charset="0"/>
                </a:rPr>
                <a:t>T</a:t>
              </a:r>
              <a:r>
                <a:rPr lang="en-US" altLang="zh-CN" dirty="0">
                  <a:solidFill>
                    <a:srgbClr val="FF0000"/>
                  </a:solidFill>
                  <a:latin typeface="Times New Roman" panose="02020603050405020304" pitchFamily="18" charset="0"/>
                  <a:cs typeface="Times New Roman" panose="02020603050405020304" pitchFamily="18" charset="0"/>
                </a:rPr>
                <a:t>Δ</a:t>
              </a:r>
              <a:r>
                <a:rPr lang="en-US" altLang="zh-CN" i="1" dirty="0">
                  <a:solidFill>
                    <a:srgbClr val="FF0000"/>
                  </a:solidFill>
                  <a:latin typeface="Times New Roman" panose="02020603050405020304" pitchFamily="18" charset="0"/>
                  <a:cs typeface="Times New Roman" panose="02020603050405020304" pitchFamily="18" charset="0"/>
                </a:rPr>
                <a:t>S </a:t>
              </a:r>
              <a:r>
                <a:rPr lang="en-US" altLang="zh-CN" dirty="0">
                  <a:solidFill>
                    <a:srgbClr val="FF0000"/>
                  </a:solidFill>
                  <a:latin typeface="Times New Roman" panose="02020603050405020304" pitchFamily="18" charset="0"/>
                  <a:cs typeface="Times New Roman" panose="02020603050405020304" pitchFamily="18" charset="0"/>
                </a:rPr>
                <a:t>&lt; 0</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46D953F5-6B7E-49D5-A2E8-94C093026D64}"/>
                </a:ext>
              </a:extLst>
            </p:cNvPr>
            <p:cNvSpPr/>
            <p:nvPr/>
          </p:nvSpPr>
          <p:spPr>
            <a:xfrm>
              <a:off x="4572001" y="3172906"/>
              <a:ext cx="2531592" cy="400110"/>
            </a:xfrm>
            <a:prstGeom prst="rect">
              <a:avLst/>
            </a:prstGeom>
          </p:spPr>
          <p:txBody>
            <a:bodyPr wrap="square">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Universe is disordered</a:t>
              </a:r>
              <a:endParaRPr lang="zh-CN" altLang="en-US" dirty="0">
                <a:solidFill>
                  <a:srgbClr val="FF0000"/>
                </a:solidFill>
                <a:latin typeface="Times New Roman" panose="02020603050405020304" pitchFamily="18" charset="0"/>
                <a:cs typeface="Times New Roman" panose="02020603050405020304" pitchFamily="18" charset="0"/>
              </a:endParaRPr>
            </a:p>
          </p:txBody>
        </p:sp>
      </p:grpSp>
      <p:sp>
        <p:nvSpPr>
          <p:cNvPr id="58" name="矩形 57">
            <a:extLst>
              <a:ext uri="{FF2B5EF4-FFF2-40B4-BE49-F238E27FC236}">
                <a16:creationId xmlns:a16="http://schemas.microsoft.com/office/drawing/2014/main" id="{C38EF360-3DFB-4328-AEC9-60A1C5D0EAA1}"/>
              </a:ext>
            </a:extLst>
          </p:cNvPr>
          <p:cNvSpPr/>
          <p:nvPr/>
        </p:nvSpPr>
        <p:spPr>
          <a:xfrm>
            <a:off x="1658753" y="4582429"/>
            <a:ext cx="1080120" cy="400110"/>
          </a:xfrm>
          <a:prstGeom prst="rect">
            <a:avLst/>
          </a:prstGeom>
        </p:spPr>
        <p:txBody>
          <a:bodyPr wrap="square">
            <a:spAutoFit/>
          </a:bodyPr>
          <a:lstStyle/>
          <a:p>
            <a:pPr algn="r"/>
            <a:r>
              <a:rPr lang="en-US" altLang="zh-CN" dirty="0">
                <a:latin typeface="Times New Roman" panose="02020603050405020304" pitchFamily="18" charset="0"/>
                <a:cs typeface="Times New Roman" panose="02020603050405020304" pitchFamily="18" charset="0"/>
              </a:rPr>
              <a:t>Δ</a:t>
            </a:r>
            <a:r>
              <a:rPr lang="en-US" altLang="zh-CN" i="1" dirty="0">
                <a:latin typeface="Times New Roman" panose="02020603050405020304" pitchFamily="18" charset="0"/>
                <a:cs typeface="Times New Roman" panose="02020603050405020304" pitchFamily="18" charset="0"/>
              </a:rPr>
              <a:t>H </a:t>
            </a:r>
            <a:r>
              <a:rPr lang="en-US" altLang="zh-CN" dirty="0">
                <a:latin typeface="Times New Roman" panose="02020603050405020304" pitchFamily="18" charset="0"/>
                <a:cs typeface="Times New Roman" panose="02020603050405020304" pitchFamily="18" charset="0"/>
              </a:rPr>
              <a:t>&lt; 0 </a:t>
            </a:r>
            <a:endParaRPr lang="zh-CN" altLang="en-US" dirty="0"/>
          </a:p>
        </p:txBody>
      </p:sp>
      <p:sp>
        <p:nvSpPr>
          <p:cNvPr id="40" name="矩形 39">
            <a:extLst>
              <a:ext uri="{FF2B5EF4-FFF2-40B4-BE49-F238E27FC236}">
                <a16:creationId xmlns:a16="http://schemas.microsoft.com/office/drawing/2014/main" id="{56161787-D6A0-4137-AC55-9AF8561386F0}"/>
              </a:ext>
            </a:extLst>
          </p:cNvPr>
          <p:cNvSpPr/>
          <p:nvPr/>
        </p:nvSpPr>
        <p:spPr>
          <a:xfrm>
            <a:off x="6948265" y="5995503"/>
            <a:ext cx="864096" cy="400110"/>
          </a:xfrm>
          <a:prstGeom prst="rect">
            <a:avLst/>
          </a:prstGeom>
        </p:spPr>
        <p:txBody>
          <a:bodyPr wrap="square">
            <a:spAutoFit/>
          </a:bodyPr>
          <a:lstStyle/>
          <a:p>
            <a:pPr algn="ctr"/>
            <a:r>
              <a:rPr lang="en-US" altLang="zh-CN" i="1"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升高</a:t>
            </a:r>
            <a:endParaRPr lang="zh-CN" altLang="en-US" dirty="0"/>
          </a:p>
        </p:txBody>
      </p:sp>
      <p:cxnSp>
        <p:nvCxnSpPr>
          <p:cNvPr id="43" name="直接箭头连接符 42">
            <a:extLst>
              <a:ext uri="{FF2B5EF4-FFF2-40B4-BE49-F238E27FC236}">
                <a16:creationId xmlns:a16="http://schemas.microsoft.com/office/drawing/2014/main" id="{8C34B978-2607-43D6-A241-BC9053DF3081}"/>
              </a:ext>
            </a:extLst>
          </p:cNvPr>
          <p:cNvCxnSpPr>
            <a:cxnSpLocks/>
          </p:cNvCxnSpPr>
          <p:nvPr/>
        </p:nvCxnSpPr>
        <p:spPr bwMode="auto">
          <a:xfrm>
            <a:off x="6948265" y="6387715"/>
            <a:ext cx="1008112" cy="0"/>
          </a:xfrm>
          <a:prstGeom prst="straightConnector1">
            <a:avLst/>
          </a:prstGeom>
          <a:solidFill>
            <a:schemeClr val="accent1"/>
          </a:solidFill>
          <a:ln w="25400" cap="flat" cmpd="sng" algn="ctr">
            <a:solidFill>
              <a:srgbClr val="0000FF"/>
            </a:solidFill>
            <a:prstDash val="solid"/>
            <a:round/>
            <a:headEnd type="none" w="lg" len="lg"/>
            <a:tailEnd type="triangle" w="lg" len="lg"/>
          </a:ln>
          <a:effectLst/>
        </p:spPr>
      </p:cxnSp>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3.1.2  </a:t>
            </a:r>
            <a:r>
              <a:rPr lang="zh-CN" altLang="en-US" sz="3200" dirty="0">
                <a:latin typeface="Times New Roman" pitchFamily="18" charset="0"/>
              </a:rPr>
              <a:t>相 </a:t>
            </a:r>
            <a:r>
              <a:rPr lang="en-US" altLang="zh-CN" sz="3200" dirty="0">
                <a:latin typeface="Times New Roman" pitchFamily="18" charset="0"/>
                <a:ea typeface="黑体" pitchFamily="2" charset="-122"/>
              </a:rPr>
              <a:t>(Phase)</a:t>
            </a:r>
            <a:endParaRPr lang="zh-CN" altLang="en-US" sz="3200" dirty="0">
              <a:latin typeface="Times New Roman" pitchFamily="18" charset="0"/>
              <a:ea typeface="黑体" pitchFamily="2" charset="-122"/>
            </a:endParaRPr>
          </a:p>
        </p:txBody>
      </p:sp>
      <p:sp>
        <p:nvSpPr>
          <p:cNvPr id="279555" name="Rectangle 3"/>
          <p:cNvSpPr>
            <a:spLocks noGrp="1" noChangeArrowheads="1"/>
          </p:cNvSpPr>
          <p:nvPr>
            <p:ph type="body" idx="1"/>
          </p:nvPr>
        </p:nvSpPr>
        <p:spPr>
          <a:xfrm>
            <a:off x="250825" y="980728"/>
            <a:ext cx="8641655" cy="5372497"/>
          </a:xfrm>
        </p:spPr>
        <p:txBody>
          <a:bodyPr/>
          <a:lstStyle/>
          <a:p>
            <a:pPr marL="0" indent="457200" eaLnBrk="1" hangingPunct="1">
              <a:lnSpc>
                <a:spcPct val="125000"/>
              </a:lnSpc>
              <a:spcBef>
                <a:spcPts val="600"/>
              </a:spcBef>
              <a:buClrTx/>
              <a:buSzTx/>
              <a:buFontTx/>
              <a:buNone/>
              <a:defRPr/>
            </a:pPr>
            <a:r>
              <a:rPr lang="zh-CN" altLang="en-US" dirty="0">
                <a:effectLst/>
                <a:latin typeface="Times New Roman" panose="02020603050405020304" pitchFamily="18" charset="0"/>
                <a:cs typeface="Times New Roman" panose="02020603050405020304" pitchFamily="18" charset="0"/>
              </a:rPr>
              <a:t>系统中具有</a:t>
            </a:r>
            <a:r>
              <a:rPr lang="zh-CN" altLang="en-US" u="sng" dirty="0">
                <a:effectLst/>
                <a:latin typeface="Times New Roman" panose="02020603050405020304" pitchFamily="18" charset="0"/>
                <a:cs typeface="Times New Roman" panose="02020603050405020304" pitchFamily="18" charset="0"/>
              </a:rPr>
              <a:t>相同的物理性质</a:t>
            </a:r>
            <a:r>
              <a:rPr lang="zh-CN" altLang="en-US" dirty="0">
                <a:effectLst/>
                <a:latin typeface="Times New Roman" panose="02020603050405020304" pitchFamily="18" charset="0"/>
                <a:cs typeface="Times New Roman" panose="02020603050405020304" pitchFamily="18" charset="0"/>
              </a:rPr>
              <a:t>和</a:t>
            </a:r>
            <a:r>
              <a:rPr lang="zh-CN" altLang="en-US" u="sng" dirty="0">
                <a:effectLst/>
                <a:latin typeface="Times New Roman" panose="02020603050405020304" pitchFamily="18" charset="0"/>
                <a:cs typeface="Times New Roman" panose="02020603050405020304" pitchFamily="18" charset="0"/>
              </a:rPr>
              <a:t>化学性质</a:t>
            </a:r>
            <a:r>
              <a:rPr lang="zh-CN" altLang="en-US" dirty="0">
                <a:effectLst/>
                <a:latin typeface="Times New Roman" panose="02020603050405020304" pitchFamily="18" charset="0"/>
                <a:cs typeface="Times New Roman" panose="02020603050405020304" pitchFamily="18" charset="0"/>
              </a:rPr>
              <a:t>的</a:t>
            </a:r>
            <a:r>
              <a:rPr lang="zh-CN" altLang="en-US" dirty="0">
                <a:solidFill>
                  <a:srgbClr val="0000FF"/>
                </a:solidFill>
                <a:effectLst/>
                <a:latin typeface="Times New Roman" panose="02020603050405020304" pitchFamily="18" charset="0"/>
                <a:cs typeface="Times New Roman" panose="02020603050405020304" pitchFamily="18" charset="0"/>
              </a:rPr>
              <a:t>均匀部分</a:t>
            </a:r>
            <a:r>
              <a:rPr lang="zh-CN" altLang="en-US" dirty="0">
                <a:effectLst/>
                <a:latin typeface="Times New Roman" panose="02020603050405020304" pitchFamily="18" charset="0"/>
                <a:cs typeface="Times New Roman" panose="02020603050405020304" pitchFamily="18" charset="0"/>
              </a:rPr>
              <a:t>称为</a:t>
            </a:r>
            <a:r>
              <a:rPr lang="zh-CN" altLang="en-US" dirty="0">
                <a:solidFill>
                  <a:srgbClr val="0000FF"/>
                </a:solidFill>
                <a:effectLst/>
                <a:latin typeface="Times New Roman" panose="02020603050405020304" pitchFamily="18" charset="0"/>
                <a:cs typeface="Times New Roman" panose="02020603050405020304" pitchFamily="18" charset="0"/>
              </a:rPr>
              <a:t>相</a:t>
            </a:r>
            <a:r>
              <a:rPr lang="zh-CN" altLang="en-US" dirty="0">
                <a:effectLst/>
                <a:latin typeface="Times New Roman" panose="02020603050405020304" pitchFamily="18" charset="0"/>
                <a:cs typeface="Times New Roman" panose="02020603050405020304" pitchFamily="18" charset="0"/>
              </a:rPr>
              <a:t>。“</a:t>
            </a:r>
            <a:r>
              <a:rPr lang="zh-CN" altLang="en-US" dirty="0">
                <a:solidFill>
                  <a:srgbClr val="0000FF"/>
                </a:solidFill>
                <a:effectLst/>
                <a:latin typeface="Times New Roman" panose="02020603050405020304" pitchFamily="18" charset="0"/>
                <a:cs typeface="Times New Roman" panose="02020603050405020304" pitchFamily="18" charset="0"/>
              </a:rPr>
              <a:t>均匀</a:t>
            </a:r>
            <a:r>
              <a:rPr lang="zh-CN" altLang="en-US" dirty="0">
                <a:effectLst/>
                <a:latin typeface="Times New Roman" panose="02020603050405020304" pitchFamily="18" charset="0"/>
                <a:cs typeface="Times New Roman" panose="02020603050405020304" pitchFamily="18" charset="0"/>
              </a:rPr>
              <a:t>”指其分散度达到</a:t>
            </a:r>
            <a:r>
              <a:rPr lang="zh-CN" altLang="en-US" u="sng" dirty="0">
                <a:effectLst/>
                <a:latin typeface="Times New Roman" panose="02020603050405020304" pitchFamily="18" charset="0"/>
                <a:cs typeface="Times New Roman" panose="02020603050405020304" pitchFamily="18" charset="0"/>
              </a:rPr>
              <a:t>分子或离子水平</a:t>
            </a:r>
            <a:r>
              <a:rPr lang="zh-CN" altLang="en-US" dirty="0">
                <a:effectLst/>
                <a:latin typeface="Times New Roman" panose="02020603050405020304" pitchFamily="18" charset="0"/>
                <a:cs typeface="Times New Roman" panose="02020603050405020304" pitchFamily="18" charset="0"/>
              </a:rPr>
              <a:t>。</a:t>
            </a:r>
          </a:p>
          <a:p>
            <a:pPr marL="0" indent="457200" eaLnBrk="1" hangingPunct="1">
              <a:lnSpc>
                <a:spcPct val="125000"/>
              </a:lnSpc>
              <a:spcBef>
                <a:spcPts val="600"/>
              </a:spcBef>
              <a:buClrTx/>
              <a:buSzTx/>
              <a:buFontTx/>
              <a:buNone/>
              <a:defRPr/>
            </a:pPr>
            <a:r>
              <a:rPr lang="zh-CN" altLang="en-US" dirty="0">
                <a:effectLst/>
                <a:latin typeface="Times New Roman" panose="02020603050405020304" pitchFamily="18" charset="0"/>
                <a:cs typeface="Times New Roman" panose="02020603050405020304" pitchFamily="18" charset="0"/>
              </a:rPr>
              <a:t>相与相之间具有明确的</a:t>
            </a:r>
            <a:r>
              <a:rPr lang="zh-CN" altLang="en-US" dirty="0">
                <a:solidFill>
                  <a:srgbClr val="0000FF"/>
                </a:solidFill>
                <a:effectLst/>
                <a:latin typeface="Times New Roman" panose="02020603050405020304" pitchFamily="18" charset="0"/>
                <a:cs typeface="Times New Roman" panose="02020603050405020304" pitchFamily="18" charset="0"/>
              </a:rPr>
              <a:t>界面</a:t>
            </a:r>
            <a:r>
              <a:rPr lang="zh-CN" altLang="en-US" dirty="0">
                <a:effectLst/>
                <a:latin typeface="Times New Roman" panose="02020603050405020304" pitchFamily="18" charset="0"/>
                <a:cs typeface="Times New Roman" panose="02020603050405020304" pitchFamily="18" charset="0"/>
              </a:rPr>
              <a:t>，超过此界面，一定有某些宏观性质（密度、折射率和组成等）发生变化。</a:t>
            </a:r>
            <a:endParaRPr lang="en-US" altLang="zh-CN"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buClrTx/>
              <a:buSzTx/>
              <a:defRPr/>
            </a:pPr>
            <a:r>
              <a:rPr lang="zh-CN" altLang="en-GB" dirty="0">
                <a:effectLst/>
                <a:latin typeface="Times New Roman" panose="02020603050405020304" pitchFamily="18" charset="0"/>
                <a:cs typeface="Times New Roman" panose="02020603050405020304" pitchFamily="18" charset="0"/>
              </a:rPr>
              <a:t>一个相不一定只有一种物质，如混合气体</a:t>
            </a:r>
            <a:r>
              <a:rPr lang="zh-CN" altLang="en-US" dirty="0">
                <a:effectLst/>
                <a:latin typeface="Times New Roman" panose="02020603050405020304" pitchFamily="18" charset="0"/>
                <a:cs typeface="Times New Roman" panose="02020603050405020304" pitchFamily="18" charset="0"/>
              </a:rPr>
              <a:t>和</a:t>
            </a:r>
            <a:r>
              <a:rPr lang="zh-CN" altLang="en-GB" dirty="0">
                <a:effectLst/>
                <a:latin typeface="Times New Roman" panose="02020603050405020304" pitchFamily="18" charset="0"/>
                <a:cs typeface="Times New Roman" panose="02020603050405020304" pitchFamily="18" charset="0"/>
              </a:rPr>
              <a:t>溶液</a:t>
            </a:r>
            <a:r>
              <a:rPr lang="zh-CN" altLang="en-US" dirty="0">
                <a:effectLst/>
                <a:latin typeface="Times New Roman" panose="02020603050405020304" pitchFamily="18" charset="0"/>
                <a:cs typeface="Times New Roman" panose="02020603050405020304" pitchFamily="18" charset="0"/>
              </a:rPr>
              <a:t>。</a:t>
            </a:r>
            <a:endParaRPr lang="zh-CN" altLang="en-GB"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buClrTx/>
              <a:buSzTx/>
              <a:defRPr/>
            </a:pPr>
            <a:r>
              <a:rPr lang="zh-CN" altLang="en-US" dirty="0">
                <a:effectLst/>
                <a:latin typeface="Times New Roman" panose="02020603050405020304" pitchFamily="18" charset="0"/>
                <a:cs typeface="Times New Roman" panose="02020603050405020304" pitchFamily="18" charset="0"/>
              </a:rPr>
              <a:t>聚集状态相同的物质混合不一定是单相系统，如油</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水系统。</a:t>
            </a:r>
            <a:endParaRPr lang="en-US" altLang="zh-CN"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buClrTx/>
              <a:buSzTx/>
              <a:defRPr/>
            </a:pPr>
            <a:r>
              <a:rPr lang="zh-CN" altLang="en-US" dirty="0">
                <a:effectLst/>
                <a:latin typeface="Times New Roman" panose="02020603050405020304" pitchFamily="18" charset="0"/>
                <a:cs typeface="Times New Roman" panose="02020603050405020304" pitchFamily="18" charset="0"/>
              </a:rPr>
              <a:t>同种物质因聚集态不同可形成多相系统，如冰</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水系统。</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矩形 116736">
            <a:extLst>
              <a:ext uri="{FF2B5EF4-FFF2-40B4-BE49-F238E27FC236}">
                <a16:creationId xmlns:a16="http://schemas.microsoft.com/office/drawing/2014/main" id="{01E97C2F-6D8E-4A70-B7D3-4EC1262D5D22}"/>
              </a:ext>
            </a:extLst>
          </p:cNvPr>
          <p:cNvSpPr/>
          <p:nvPr/>
        </p:nvSpPr>
        <p:spPr bwMode="auto">
          <a:xfrm>
            <a:off x="755576" y="1401336"/>
            <a:ext cx="5463752" cy="4143007"/>
          </a:xfrm>
          <a:prstGeom prst="rect">
            <a:avLst/>
          </a:prstGeom>
          <a:solidFill>
            <a:schemeClr val="accent3">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116738"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3.4.3.6  </a:t>
            </a:r>
            <a:r>
              <a:rPr lang="zh-CN" altLang="en-US" dirty="0">
                <a:latin typeface="黑体" pitchFamily="2" charset="-122"/>
              </a:rPr>
              <a:t>热力学函数间的关系图示</a:t>
            </a:r>
          </a:p>
        </p:txBody>
      </p:sp>
      <p:sp>
        <p:nvSpPr>
          <p:cNvPr id="4" name="矩形 3">
            <a:extLst>
              <a:ext uri="{FF2B5EF4-FFF2-40B4-BE49-F238E27FC236}">
                <a16:creationId xmlns:a16="http://schemas.microsoft.com/office/drawing/2014/main" id="{C871B6A8-0001-40B4-A756-2CB39D2AA46C}"/>
              </a:ext>
            </a:extLst>
          </p:cNvPr>
          <p:cNvSpPr/>
          <p:nvPr/>
        </p:nvSpPr>
        <p:spPr>
          <a:xfrm>
            <a:off x="755576" y="5517232"/>
            <a:ext cx="5463752" cy="523220"/>
          </a:xfrm>
          <a:prstGeom prst="rect">
            <a:avLst/>
          </a:prstGeom>
        </p:spPr>
        <p:txBody>
          <a:bodyPr wrap="square">
            <a:spAutoFit/>
          </a:bodyPr>
          <a:lstStyle/>
          <a:p>
            <a:pPr algn="ctr"/>
            <a:r>
              <a:rPr lang="zh-CN" altLang="en-US" sz="28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函数关系的图示式</a:t>
            </a:r>
          </a:p>
        </p:txBody>
      </p:sp>
      <p:cxnSp>
        <p:nvCxnSpPr>
          <p:cNvPr id="3" name="直接连接符 2">
            <a:extLst>
              <a:ext uri="{FF2B5EF4-FFF2-40B4-BE49-F238E27FC236}">
                <a16:creationId xmlns:a16="http://schemas.microsoft.com/office/drawing/2014/main" id="{B867368F-E602-4118-89D7-F91EE036847F}"/>
              </a:ext>
            </a:extLst>
          </p:cNvPr>
          <p:cNvCxnSpPr>
            <a:cxnSpLocks/>
          </p:cNvCxnSpPr>
          <p:nvPr/>
        </p:nvCxnSpPr>
        <p:spPr bwMode="auto">
          <a:xfrm>
            <a:off x="1403648" y="1556569"/>
            <a:ext cx="0" cy="3816647"/>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 name="直接连接符 5">
            <a:extLst>
              <a:ext uri="{FF2B5EF4-FFF2-40B4-BE49-F238E27FC236}">
                <a16:creationId xmlns:a16="http://schemas.microsoft.com/office/drawing/2014/main" id="{86BB6779-C8F1-4571-8BA1-886A6569C069}"/>
              </a:ext>
            </a:extLst>
          </p:cNvPr>
          <p:cNvCxnSpPr/>
          <p:nvPr/>
        </p:nvCxnSpPr>
        <p:spPr bwMode="auto">
          <a:xfrm>
            <a:off x="5571256" y="1556569"/>
            <a:ext cx="0" cy="3816647"/>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 name="直接箭头连接符 9">
            <a:extLst>
              <a:ext uri="{FF2B5EF4-FFF2-40B4-BE49-F238E27FC236}">
                <a16:creationId xmlns:a16="http://schemas.microsoft.com/office/drawing/2014/main" id="{F1366DBB-897D-4C4C-BA1D-AF7CBE4DD2EC}"/>
              </a:ext>
            </a:extLst>
          </p:cNvPr>
          <p:cNvCxnSpPr/>
          <p:nvPr/>
        </p:nvCxnSpPr>
        <p:spPr bwMode="auto">
          <a:xfrm>
            <a:off x="1403648" y="1988840"/>
            <a:ext cx="4167608" cy="0"/>
          </a:xfrm>
          <a:prstGeom prst="straightConnector1">
            <a:avLst/>
          </a:prstGeom>
          <a:solidFill>
            <a:schemeClr val="accent1"/>
          </a:solidFill>
          <a:ln w="25400" cap="flat" cmpd="sng" algn="ctr">
            <a:solidFill>
              <a:srgbClr val="FF0000"/>
            </a:solidFill>
            <a:prstDash val="solid"/>
            <a:round/>
            <a:headEnd type="triangle" w="lg" len="lg"/>
            <a:tailEnd type="triangle" w="lg" len="lg"/>
          </a:ln>
          <a:effectLst/>
        </p:spPr>
      </p:cxnSp>
      <p:cxnSp>
        <p:nvCxnSpPr>
          <p:cNvPr id="12" name="直接箭头连接符 11">
            <a:extLst>
              <a:ext uri="{FF2B5EF4-FFF2-40B4-BE49-F238E27FC236}">
                <a16:creationId xmlns:a16="http://schemas.microsoft.com/office/drawing/2014/main" id="{EBCB4063-A9E2-4BCD-B2C6-4928313BFB24}"/>
              </a:ext>
            </a:extLst>
          </p:cNvPr>
          <p:cNvCxnSpPr>
            <a:cxnSpLocks/>
          </p:cNvCxnSpPr>
          <p:nvPr/>
        </p:nvCxnSpPr>
        <p:spPr bwMode="auto">
          <a:xfrm>
            <a:off x="1403648" y="2924944"/>
            <a:ext cx="3159496" cy="0"/>
          </a:xfrm>
          <a:prstGeom prst="straightConnector1">
            <a:avLst/>
          </a:prstGeom>
          <a:solidFill>
            <a:schemeClr val="accent1"/>
          </a:solidFill>
          <a:ln w="25400" cap="flat" cmpd="sng" algn="ctr">
            <a:solidFill>
              <a:srgbClr val="FFFF00"/>
            </a:solidFill>
            <a:prstDash val="solid"/>
            <a:round/>
            <a:headEnd type="triangle" w="lg" len="lg"/>
            <a:tailEnd type="triangle" w="lg" len="lg"/>
          </a:ln>
          <a:effectLst/>
        </p:spPr>
      </p:cxnSp>
      <p:cxnSp>
        <p:nvCxnSpPr>
          <p:cNvPr id="14" name="直接箭头连接符 13">
            <a:extLst>
              <a:ext uri="{FF2B5EF4-FFF2-40B4-BE49-F238E27FC236}">
                <a16:creationId xmlns:a16="http://schemas.microsoft.com/office/drawing/2014/main" id="{6F312A97-355D-4472-AC47-8970860A6411}"/>
              </a:ext>
            </a:extLst>
          </p:cNvPr>
          <p:cNvCxnSpPr>
            <a:cxnSpLocks/>
          </p:cNvCxnSpPr>
          <p:nvPr/>
        </p:nvCxnSpPr>
        <p:spPr bwMode="auto">
          <a:xfrm>
            <a:off x="1403648" y="3861048"/>
            <a:ext cx="999256" cy="0"/>
          </a:xfrm>
          <a:prstGeom prst="straightConnector1">
            <a:avLst/>
          </a:prstGeom>
          <a:solidFill>
            <a:schemeClr val="accent1"/>
          </a:solidFill>
          <a:ln w="25400" cap="flat" cmpd="sng" algn="ctr">
            <a:solidFill>
              <a:srgbClr val="FF9900"/>
            </a:solidFill>
            <a:prstDash val="solid"/>
            <a:round/>
            <a:headEnd type="triangle" w="lg" len="lg"/>
            <a:tailEnd type="triangle" w="lg" len="lg"/>
          </a:ln>
          <a:effectLst/>
        </p:spPr>
      </p:cxnSp>
      <p:cxnSp>
        <p:nvCxnSpPr>
          <p:cNvPr id="16" name="直接箭头连接符 15">
            <a:extLst>
              <a:ext uri="{FF2B5EF4-FFF2-40B4-BE49-F238E27FC236}">
                <a16:creationId xmlns:a16="http://schemas.microsoft.com/office/drawing/2014/main" id="{F545095B-8422-425E-BEEF-185AE320D8F9}"/>
              </a:ext>
            </a:extLst>
          </p:cNvPr>
          <p:cNvCxnSpPr>
            <a:cxnSpLocks/>
          </p:cNvCxnSpPr>
          <p:nvPr/>
        </p:nvCxnSpPr>
        <p:spPr bwMode="auto">
          <a:xfrm>
            <a:off x="1403648" y="4941168"/>
            <a:ext cx="989880" cy="0"/>
          </a:xfrm>
          <a:prstGeom prst="straightConnector1">
            <a:avLst/>
          </a:prstGeom>
          <a:solidFill>
            <a:schemeClr val="accent1"/>
          </a:solidFill>
          <a:ln w="25400" cap="flat" cmpd="sng" algn="ctr">
            <a:solidFill>
              <a:srgbClr val="7030A0"/>
            </a:solidFill>
            <a:prstDash val="solid"/>
            <a:round/>
            <a:headEnd type="triangle" w="lg" len="lg"/>
            <a:tailEnd type="triangle" w="lg" len="lg"/>
          </a:ln>
          <a:effectLst/>
        </p:spPr>
      </p:cxnSp>
      <p:cxnSp>
        <p:nvCxnSpPr>
          <p:cNvPr id="21" name="直接箭头连接符 20">
            <a:extLst>
              <a:ext uri="{FF2B5EF4-FFF2-40B4-BE49-F238E27FC236}">
                <a16:creationId xmlns:a16="http://schemas.microsoft.com/office/drawing/2014/main" id="{31D3B43D-8BE6-41E0-BAEC-00F69FC268A9}"/>
              </a:ext>
            </a:extLst>
          </p:cNvPr>
          <p:cNvCxnSpPr>
            <a:cxnSpLocks/>
          </p:cNvCxnSpPr>
          <p:nvPr/>
        </p:nvCxnSpPr>
        <p:spPr bwMode="auto">
          <a:xfrm>
            <a:off x="4563144" y="2924944"/>
            <a:ext cx="1008112" cy="0"/>
          </a:xfrm>
          <a:prstGeom prst="straightConnector1">
            <a:avLst/>
          </a:prstGeom>
          <a:solidFill>
            <a:schemeClr val="accent1"/>
          </a:solidFill>
          <a:ln w="25400" cap="flat" cmpd="sng" algn="ctr">
            <a:solidFill>
              <a:srgbClr val="0070C0"/>
            </a:solidFill>
            <a:prstDash val="solid"/>
            <a:round/>
            <a:headEnd type="triangle" w="lg" len="lg"/>
            <a:tailEnd type="triangle" w="lg" len="lg"/>
          </a:ln>
          <a:effectLst/>
        </p:spPr>
      </p:cxnSp>
      <p:cxnSp>
        <p:nvCxnSpPr>
          <p:cNvPr id="22" name="直接箭头连接符 21">
            <a:extLst>
              <a:ext uri="{FF2B5EF4-FFF2-40B4-BE49-F238E27FC236}">
                <a16:creationId xmlns:a16="http://schemas.microsoft.com/office/drawing/2014/main" id="{45AC70F8-B160-426B-A252-B028C3FA4692}"/>
              </a:ext>
            </a:extLst>
          </p:cNvPr>
          <p:cNvCxnSpPr>
            <a:cxnSpLocks/>
          </p:cNvCxnSpPr>
          <p:nvPr/>
        </p:nvCxnSpPr>
        <p:spPr bwMode="auto">
          <a:xfrm>
            <a:off x="2402904" y="3861048"/>
            <a:ext cx="3168352" cy="0"/>
          </a:xfrm>
          <a:prstGeom prst="straightConnector1">
            <a:avLst/>
          </a:prstGeom>
          <a:solidFill>
            <a:schemeClr val="accent1"/>
          </a:solidFill>
          <a:ln w="25400" cap="flat" cmpd="sng" algn="ctr">
            <a:solidFill>
              <a:srgbClr val="00B050"/>
            </a:solidFill>
            <a:prstDash val="solid"/>
            <a:round/>
            <a:headEnd type="triangle" w="lg" len="lg"/>
            <a:tailEnd type="triangle" w="lg" len="lg"/>
          </a:ln>
          <a:effectLst/>
        </p:spPr>
      </p:cxnSp>
      <p:cxnSp>
        <p:nvCxnSpPr>
          <p:cNvPr id="27" name="直接连接符 26">
            <a:extLst>
              <a:ext uri="{FF2B5EF4-FFF2-40B4-BE49-F238E27FC236}">
                <a16:creationId xmlns:a16="http://schemas.microsoft.com/office/drawing/2014/main" id="{0E108B59-678C-4FCA-97B6-760B5DC47AA6}"/>
              </a:ext>
            </a:extLst>
          </p:cNvPr>
          <p:cNvCxnSpPr/>
          <p:nvPr/>
        </p:nvCxnSpPr>
        <p:spPr bwMode="auto">
          <a:xfrm>
            <a:off x="2402904" y="3753036"/>
            <a:ext cx="0" cy="216024"/>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0" name="直接连接符 29">
            <a:extLst>
              <a:ext uri="{FF2B5EF4-FFF2-40B4-BE49-F238E27FC236}">
                <a16:creationId xmlns:a16="http://schemas.microsoft.com/office/drawing/2014/main" id="{D24F7B73-C49E-4641-A9C8-EE913C9A7825}"/>
              </a:ext>
            </a:extLst>
          </p:cNvPr>
          <p:cNvCxnSpPr/>
          <p:nvPr/>
        </p:nvCxnSpPr>
        <p:spPr bwMode="auto">
          <a:xfrm>
            <a:off x="2393528" y="4833156"/>
            <a:ext cx="0" cy="216024"/>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2" name="直接箭头连接符 31">
            <a:extLst>
              <a:ext uri="{FF2B5EF4-FFF2-40B4-BE49-F238E27FC236}">
                <a16:creationId xmlns:a16="http://schemas.microsoft.com/office/drawing/2014/main" id="{6CDE695A-879E-4440-9F20-4D094AAB5510}"/>
              </a:ext>
            </a:extLst>
          </p:cNvPr>
          <p:cNvCxnSpPr>
            <a:cxnSpLocks/>
          </p:cNvCxnSpPr>
          <p:nvPr/>
        </p:nvCxnSpPr>
        <p:spPr bwMode="auto">
          <a:xfrm>
            <a:off x="2393528" y="4941168"/>
            <a:ext cx="2169616" cy="0"/>
          </a:xfrm>
          <a:prstGeom prst="straightConnector1">
            <a:avLst/>
          </a:prstGeom>
          <a:solidFill>
            <a:schemeClr val="accent1"/>
          </a:solidFill>
          <a:ln w="25400" cap="flat" cmpd="sng" algn="ctr">
            <a:solidFill>
              <a:srgbClr val="00B0F0"/>
            </a:solidFill>
            <a:prstDash val="solid"/>
            <a:round/>
            <a:headEnd type="triangle" w="lg" len="lg"/>
            <a:tailEnd type="triangle" w="lg" len="lg"/>
          </a:ln>
          <a:effectLst/>
        </p:spPr>
      </p:cxnSp>
      <p:cxnSp>
        <p:nvCxnSpPr>
          <p:cNvPr id="34" name="直接连接符 33">
            <a:extLst>
              <a:ext uri="{FF2B5EF4-FFF2-40B4-BE49-F238E27FC236}">
                <a16:creationId xmlns:a16="http://schemas.microsoft.com/office/drawing/2014/main" id="{E47B6A75-434D-4095-9637-19A6070942A5}"/>
              </a:ext>
            </a:extLst>
          </p:cNvPr>
          <p:cNvCxnSpPr/>
          <p:nvPr/>
        </p:nvCxnSpPr>
        <p:spPr bwMode="auto">
          <a:xfrm>
            <a:off x="4563144" y="4838400"/>
            <a:ext cx="0" cy="216024"/>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直接箭头连接符 34">
            <a:extLst>
              <a:ext uri="{FF2B5EF4-FFF2-40B4-BE49-F238E27FC236}">
                <a16:creationId xmlns:a16="http://schemas.microsoft.com/office/drawing/2014/main" id="{598E8DF6-902D-4997-86F9-EBFE12EF55FB}"/>
              </a:ext>
            </a:extLst>
          </p:cNvPr>
          <p:cNvCxnSpPr>
            <a:cxnSpLocks/>
          </p:cNvCxnSpPr>
          <p:nvPr/>
        </p:nvCxnSpPr>
        <p:spPr bwMode="auto">
          <a:xfrm>
            <a:off x="4563144" y="4941168"/>
            <a:ext cx="1008112" cy="0"/>
          </a:xfrm>
          <a:prstGeom prst="straightConnector1">
            <a:avLst/>
          </a:prstGeom>
          <a:solidFill>
            <a:schemeClr val="accent1"/>
          </a:solidFill>
          <a:ln w="25400" cap="flat" cmpd="sng" algn="ctr">
            <a:solidFill>
              <a:srgbClr val="FF0000"/>
            </a:solidFill>
            <a:prstDash val="solid"/>
            <a:round/>
            <a:headEnd type="triangle" w="lg" len="lg"/>
            <a:tailEnd type="triangle" w="lg" len="lg"/>
          </a:ln>
          <a:effectLst/>
        </p:spPr>
      </p:cxnSp>
      <p:cxnSp>
        <p:nvCxnSpPr>
          <p:cNvPr id="37" name="直接连接符 36">
            <a:extLst>
              <a:ext uri="{FF2B5EF4-FFF2-40B4-BE49-F238E27FC236}">
                <a16:creationId xmlns:a16="http://schemas.microsoft.com/office/drawing/2014/main" id="{A3654046-2FFB-40D0-92C9-B7713DA9CA0B}"/>
              </a:ext>
            </a:extLst>
          </p:cNvPr>
          <p:cNvCxnSpPr>
            <a:cxnSpLocks/>
          </p:cNvCxnSpPr>
          <p:nvPr/>
        </p:nvCxnSpPr>
        <p:spPr bwMode="auto">
          <a:xfrm>
            <a:off x="4563144" y="2816932"/>
            <a:ext cx="0" cy="216024"/>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9" name="矩形 38">
            <a:extLst>
              <a:ext uri="{FF2B5EF4-FFF2-40B4-BE49-F238E27FC236}">
                <a16:creationId xmlns:a16="http://schemas.microsoft.com/office/drawing/2014/main" id="{FE034330-8206-4A2D-9E2E-3F6E8CAFBABE}"/>
              </a:ext>
            </a:extLst>
          </p:cNvPr>
          <p:cNvSpPr/>
          <p:nvPr/>
        </p:nvSpPr>
        <p:spPr>
          <a:xfrm>
            <a:off x="1403646" y="1465620"/>
            <a:ext cx="4158232" cy="523220"/>
          </a:xfrm>
          <a:prstGeom prst="rect">
            <a:avLst/>
          </a:prstGeom>
        </p:spPr>
        <p:txBody>
          <a:bodyPr wrap="square">
            <a:spAutoFit/>
          </a:bodyPr>
          <a:lstStyle/>
          <a:p>
            <a:pPr algn="ct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endParaRPr lang="zh-CN" altLang="en-US"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0" name="矩形 39">
            <a:extLst>
              <a:ext uri="{FF2B5EF4-FFF2-40B4-BE49-F238E27FC236}">
                <a16:creationId xmlns:a16="http://schemas.microsoft.com/office/drawing/2014/main" id="{ED631CCF-668E-4915-AF6F-D322A3BC370E}"/>
              </a:ext>
            </a:extLst>
          </p:cNvPr>
          <p:cNvSpPr/>
          <p:nvPr/>
        </p:nvSpPr>
        <p:spPr>
          <a:xfrm>
            <a:off x="1403647" y="2420888"/>
            <a:ext cx="3150115" cy="523220"/>
          </a:xfrm>
          <a:prstGeom prst="rect">
            <a:avLst/>
          </a:prstGeom>
        </p:spPr>
        <p:txBody>
          <a:bodyPr wrap="square">
            <a:spAutoFit/>
          </a:bodyPr>
          <a:lstStyle/>
          <a:p>
            <a:pPr algn="ct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U</a:t>
            </a:r>
            <a:endParaRPr lang="zh-CN" altLang="en-US"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1" name="矩形 40">
            <a:extLst>
              <a:ext uri="{FF2B5EF4-FFF2-40B4-BE49-F238E27FC236}">
                <a16:creationId xmlns:a16="http://schemas.microsoft.com/office/drawing/2014/main" id="{BE6617A7-C4AF-4620-8E76-DD66E56F7629}"/>
              </a:ext>
            </a:extLst>
          </p:cNvPr>
          <p:cNvSpPr/>
          <p:nvPr/>
        </p:nvSpPr>
        <p:spPr>
          <a:xfrm>
            <a:off x="4563144" y="2401724"/>
            <a:ext cx="1008112" cy="523220"/>
          </a:xfrm>
          <a:prstGeom prst="rect">
            <a:avLst/>
          </a:prstGeom>
        </p:spPr>
        <p:txBody>
          <a:bodyPr wrap="square">
            <a:spAutoFit/>
          </a:bodyPr>
          <a:lstStyle/>
          <a:p>
            <a:pPr algn="ct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pV</a:t>
            </a:r>
            <a:endParaRPr lang="zh-CN" altLang="en-US"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2" name="矩形 41">
            <a:extLst>
              <a:ext uri="{FF2B5EF4-FFF2-40B4-BE49-F238E27FC236}">
                <a16:creationId xmlns:a16="http://schemas.microsoft.com/office/drawing/2014/main" id="{7D6A944C-6757-4ACE-9076-21B71F28ACA5}"/>
              </a:ext>
            </a:extLst>
          </p:cNvPr>
          <p:cNvSpPr/>
          <p:nvPr/>
        </p:nvSpPr>
        <p:spPr>
          <a:xfrm>
            <a:off x="2393525" y="3354661"/>
            <a:ext cx="3177730" cy="523220"/>
          </a:xfrm>
          <a:prstGeom prst="rect">
            <a:avLst/>
          </a:prstGeom>
        </p:spPr>
        <p:txBody>
          <a:bodyPr wrap="square">
            <a:spAutoFit/>
          </a:bodyPr>
          <a:lstStyle/>
          <a:p>
            <a:pPr algn="ct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G</a:t>
            </a:r>
            <a:endParaRPr lang="zh-CN" altLang="en-US"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3" name="矩形 42">
            <a:extLst>
              <a:ext uri="{FF2B5EF4-FFF2-40B4-BE49-F238E27FC236}">
                <a16:creationId xmlns:a16="http://schemas.microsoft.com/office/drawing/2014/main" id="{EC255207-D5F9-4D64-9B8A-2A16BC58141D}"/>
              </a:ext>
            </a:extLst>
          </p:cNvPr>
          <p:cNvSpPr/>
          <p:nvPr/>
        </p:nvSpPr>
        <p:spPr>
          <a:xfrm>
            <a:off x="1403646" y="3337828"/>
            <a:ext cx="989879" cy="523220"/>
          </a:xfrm>
          <a:prstGeom prst="rect">
            <a:avLst/>
          </a:prstGeom>
        </p:spPr>
        <p:txBody>
          <a:bodyPr wrap="square">
            <a:spAutoFit/>
          </a:bodyPr>
          <a:lstStyle/>
          <a:p>
            <a:pPr algn="ct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TS</a:t>
            </a:r>
            <a:endParaRPr lang="zh-CN" altLang="en-US"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4" name="矩形 43">
            <a:extLst>
              <a:ext uri="{FF2B5EF4-FFF2-40B4-BE49-F238E27FC236}">
                <a16:creationId xmlns:a16="http://schemas.microsoft.com/office/drawing/2014/main" id="{7CCA8BE3-D70E-4C8C-A58B-A94A5CAD7D10}"/>
              </a:ext>
            </a:extLst>
          </p:cNvPr>
          <p:cNvSpPr/>
          <p:nvPr/>
        </p:nvSpPr>
        <p:spPr>
          <a:xfrm>
            <a:off x="1403646" y="4427529"/>
            <a:ext cx="989879" cy="523220"/>
          </a:xfrm>
          <a:prstGeom prst="rect">
            <a:avLst/>
          </a:prstGeom>
        </p:spPr>
        <p:txBody>
          <a:bodyPr wrap="square">
            <a:spAutoFit/>
          </a:bodyPr>
          <a:lstStyle/>
          <a:p>
            <a:pPr algn="ct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TS</a:t>
            </a:r>
            <a:endParaRPr lang="zh-CN" altLang="en-US"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9AFDF216-98D1-4C0F-8662-6E33034E98B3}"/>
              </a:ext>
            </a:extLst>
          </p:cNvPr>
          <p:cNvSpPr/>
          <p:nvPr/>
        </p:nvSpPr>
        <p:spPr>
          <a:xfrm>
            <a:off x="2360998" y="4427529"/>
            <a:ext cx="2202146" cy="523220"/>
          </a:xfrm>
          <a:prstGeom prst="rect">
            <a:avLst/>
          </a:prstGeom>
        </p:spPr>
        <p:txBody>
          <a:bodyPr wrap="square">
            <a:spAutoFit/>
          </a:bodyPr>
          <a:lstStyle/>
          <a:p>
            <a:pPr algn="ct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a:t>
            </a:r>
            <a:endParaRPr lang="zh-CN" altLang="en-US"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98471E4C-0BD2-42E3-8B03-3A10BB3D02D8}"/>
              </a:ext>
            </a:extLst>
          </p:cNvPr>
          <p:cNvSpPr/>
          <p:nvPr/>
        </p:nvSpPr>
        <p:spPr>
          <a:xfrm>
            <a:off x="4563145" y="4417948"/>
            <a:ext cx="1017488" cy="523220"/>
          </a:xfrm>
          <a:prstGeom prst="rect">
            <a:avLst/>
          </a:prstGeom>
        </p:spPr>
        <p:txBody>
          <a:bodyPr wrap="square">
            <a:spAutoFit/>
          </a:bodyPr>
          <a:lstStyle/>
          <a:p>
            <a:pPr algn="ct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pV</a:t>
            </a:r>
            <a:endParaRPr lang="zh-CN" altLang="en-US"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8" name="矩形 47">
            <a:extLst>
              <a:ext uri="{FF2B5EF4-FFF2-40B4-BE49-F238E27FC236}">
                <a16:creationId xmlns:a16="http://schemas.microsoft.com/office/drawing/2014/main" id="{FBD34BFB-9774-432C-A969-91DDBB6B4748}"/>
              </a:ext>
            </a:extLst>
          </p:cNvPr>
          <p:cNvSpPr/>
          <p:nvPr/>
        </p:nvSpPr>
        <p:spPr>
          <a:xfrm>
            <a:off x="6228705" y="1727230"/>
            <a:ext cx="2159719" cy="523220"/>
          </a:xfrm>
          <a:prstGeom prst="rect">
            <a:avLst/>
          </a:prstGeom>
        </p:spPr>
        <p:txBody>
          <a:bodyPr wrap="square">
            <a:spAutoFit/>
          </a:bodyPr>
          <a:lstStyle/>
          <a:p>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U</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pV</a:t>
            </a:r>
            <a:endParaRPr lang="zh-CN" altLang="en-US"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38A85B8E-6199-4896-B3B4-7A5B3D3B84FC}"/>
              </a:ext>
            </a:extLst>
          </p:cNvPr>
          <p:cNvSpPr/>
          <p:nvPr/>
        </p:nvSpPr>
        <p:spPr>
          <a:xfrm>
            <a:off x="6228705" y="2631442"/>
            <a:ext cx="2447751" cy="954107"/>
          </a:xfrm>
          <a:prstGeom prst="rect">
            <a:avLst/>
          </a:prstGeom>
        </p:spPr>
        <p:txBody>
          <a:bodyPr wrap="square">
            <a:spAutoFit/>
          </a:bodyPr>
          <a:lstStyle/>
          <a:p>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G</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TS</a:t>
            </a:r>
          </a:p>
          <a:p>
            <a:pPr marL="360363"/>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pV</a:t>
            </a:r>
            <a:endParaRPr lang="zh-CN" altLang="en-US"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50" name="矩形 49">
            <a:extLst>
              <a:ext uri="{FF2B5EF4-FFF2-40B4-BE49-F238E27FC236}">
                <a16:creationId xmlns:a16="http://schemas.microsoft.com/office/drawing/2014/main" id="{6BB78B26-FC44-46E6-9386-B5FA9C6AD631}"/>
              </a:ext>
            </a:extLst>
          </p:cNvPr>
          <p:cNvSpPr/>
          <p:nvPr/>
        </p:nvSpPr>
        <p:spPr>
          <a:xfrm>
            <a:off x="6218271" y="4009703"/>
            <a:ext cx="2447751" cy="523220"/>
          </a:xfrm>
          <a:prstGeom prst="rect">
            <a:avLst/>
          </a:prstGeom>
        </p:spPr>
        <p:txBody>
          <a:bodyPr wrap="square">
            <a:spAutoFit/>
          </a:bodyPr>
          <a:lstStyle/>
          <a:p>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U</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TS</a:t>
            </a:r>
          </a:p>
        </p:txBody>
      </p:sp>
      <p:grpSp>
        <p:nvGrpSpPr>
          <p:cNvPr id="52" name="组合 51">
            <a:extLst>
              <a:ext uri="{FF2B5EF4-FFF2-40B4-BE49-F238E27FC236}">
                <a16:creationId xmlns:a16="http://schemas.microsoft.com/office/drawing/2014/main" id="{3CC1EC2E-CB30-4BC6-84F9-20608F62BF07}"/>
              </a:ext>
            </a:extLst>
          </p:cNvPr>
          <p:cNvGrpSpPr/>
          <p:nvPr/>
        </p:nvGrpSpPr>
        <p:grpSpPr>
          <a:xfrm>
            <a:off x="6516216" y="4797152"/>
            <a:ext cx="1480145" cy="1480145"/>
            <a:chOff x="6516216" y="5084763"/>
            <a:chExt cx="1480145" cy="1480145"/>
          </a:xfrm>
        </p:grpSpPr>
        <p:sp>
          <p:nvSpPr>
            <p:cNvPr id="53" name="爆炸形: 8 pt  52">
              <a:extLst>
                <a:ext uri="{FF2B5EF4-FFF2-40B4-BE49-F238E27FC236}">
                  <a16:creationId xmlns:a16="http://schemas.microsoft.com/office/drawing/2014/main" id="{7A234135-CE28-49AA-8D90-736425E3E766}"/>
                </a:ext>
              </a:extLst>
            </p:cNvPr>
            <p:cNvSpPr/>
            <p:nvPr/>
          </p:nvSpPr>
          <p:spPr bwMode="auto">
            <a:xfrm>
              <a:off x="6516216" y="5084763"/>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54" name="矩形 53">
              <a:extLst>
                <a:ext uri="{FF2B5EF4-FFF2-40B4-BE49-F238E27FC236}">
                  <a16:creationId xmlns:a16="http://schemas.microsoft.com/office/drawing/2014/main" id="{FABF58FF-6354-44E0-A4EC-56847DBB5DE0}"/>
                </a:ext>
              </a:extLst>
            </p:cNvPr>
            <p:cNvSpPr/>
            <p:nvPr/>
          </p:nvSpPr>
          <p:spPr>
            <a:xfrm>
              <a:off x="6765533" y="5517232"/>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
        <p:nvSpPr>
          <p:cNvPr id="36" name="文本框 35">
            <a:extLst>
              <a:ext uri="{FF2B5EF4-FFF2-40B4-BE49-F238E27FC236}">
                <a16:creationId xmlns:a16="http://schemas.microsoft.com/office/drawing/2014/main" id="{1492103A-0F61-4BF8-98D3-422F06406D15}"/>
              </a:ext>
            </a:extLst>
          </p:cNvPr>
          <p:cNvSpPr txBox="1"/>
          <p:nvPr/>
        </p:nvSpPr>
        <p:spPr bwMode="auto">
          <a:xfrm>
            <a:off x="692704" y="6328597"/>
            <a:ext cx="4572000" cy="400110"/>
          </a:xfrm>
          <a:prstGeom prst="rect">
            <a:avLst/>
          </a:prstGeom>
          <a:noFill/>
          <a:ln w="9525">
            <a:noFill/>
            <a:miter lim="800000"/>
            <a:headEnd/>
            <a:tailEnd/>
          </a:ln>
        </p:spPr>
        <p:txBody>
          <a:bodyPr wrap="square">
            <a:spAutoFit/>
          </a:bodyPr>
          <a:lstStyle/>
          <a:p>
            <a:r>
              <a:rPr lang="zh-CN" altLang="en-US" dirty="0">
                <a:latin typeface="Times New Roman" panose="02020603050405020304" pitchFamily="18" charset="0"/>
                <a:cs typeface="Times New Roman" panose="02020603050405020304" pitchFamily="18" charset="0"/>
              </a:rPr>
              <a:t>注意</a:t>
            </a:r>
            <a:r>
              <a:rPr lang="en-US" altLang="zh-CN" dirty="0">
                <a:latin typeface="Times New Roman" panose="02020603050405020304" pitchFamily="18" charset="0"/>
                <a:cs typeface="Times New Roman" panose="02020603050405020304" pitchFamily="18" charset="0"/>
              </a:rPr>
              <a:t>: A</a:t>
            </a:r>
            <a:r>
              <a:rPr lang="zh-CN" altLang="en-US" dirty="0">
                <a:latin typeface="Times New Roman" panose="02020603050405020304" pitchFamily="18" charset="0"/>
                <a:cs typeface="Times New Roman" panose="02020603050405020304" pitchFamily="18" charset="0"/>
              </a:rPr>
              <a:t>表示霍姆亥兹自由能</a:t>
            </a:r>
          </a:p>
        </p:txBody>
      </p:sp>
    </p:spTree>
  </p:cSld>
  <p:clrMapOvr>
    <a:masterClrMapping/>
  </p:clrMapOvr>
  <p:transition advClick="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3.5  </a:t>
            </a:r>
            <a:r>
              <a:rPr lang="zh-CN" altLang="en-US" sz="3200" dirty="0">
                <a:latin typeface="Times New Roman" pitchFamily="18" charset="0"/>
              </a:rPr>
              <a:t>化学反应进行的程度</a:t>
            </a:r>
            <a:r>
              <a:rPr lang="en-US" altLang="zh-CN" sz="3200" dirty="0">
                <a:latin typeface="Times New Roman" pitchFamily="18" charset="0"/>
              </a:rPr>
              <a:t>-</a:t>
            </a:r>
            <a:r>
              <a:rPr lang="zh-CN" altLang="en-US" sz="3200" dirty="0">
                <a:latin typeface="Times New Roman" pitchFamily="18" charset="0"/>
              </a:rPr>
              <a:t>化学平衡</a:t>
            </a:r>
          </a:p>
        </p:txBody>
      </p:sp>
      <p:sp>
        <p:nvSpPr>
          <p:cNvPr id="350211" name="Rectangle 3"/>
          <p:cNvSpPr>
            <a:spLocks noGrp="1" noChangeArrowheads="1"/>
          </p:cNvSpPr>
          <p:nvPr>
            <p:ph type="body" idx="1"/>
          </p:nvPr>
        </p:nvSpPr>
        <p:spPr>
          <a:xfrm>
            <a:off x="1943708" y="2205038"/>
            <a:ext cx="5256584" cy="2016224"/>
          </a:xfrm>
        </p:spPr>
        <p:txBody>
          <a:bodyPr/>
          <a:lstStyle/>
          <a:p>
            <a:pPr eaLnBrk="1" hangingPunct="1">
              <a:lnSpc>
                <a:spcPct val="150000"/>
              </a:lnSpc>
              <a:spcBef>
                <a:spcPts val="600"/>
              </a:spcBef>
              <a:buFont typeface="Wingdings" pitchFamily="2" charset="2"/>
              <a:buNone/>
              <a:defRPr/>
            </a:pPr>
            <a:r>
              <a:rPr lang="en-US" altLang="zh-CN" sz="4000" dirty="0">
                <a:effectLst/>
                <a:latin typeface="Times New Roman" panose="02020603050405020304" pitchFamily="18" charset="0"/>
                <a:cs typeface="Times New Roman" panose="02020603050405020304" pitchFamily="18" charset="0"/>
              </a:rPr>
              <a:t>3.5.1 </a:t>
            </a:r>
            <a:r>
              <a:rPr lang="zh-CN" altLang="en-US" sz="4000" dirty="0">
                <a:effectLst/>
                <a:latin typeface="Times New Roman" panose="02020603050405020304" pitchFamily="18" charset="0"/>
                <a:cs typeface="Times New Roman" panose="02020603050405020304" pitchFamily="18" charset="0"/>
              </a:rPr>
              <a:t>化学平衡</a:t>
            </a:r>
          </a:p>
          <a:p>
            <a:pPr eaLnBrk="1" hangingPunct="1">
              <a:lnSpc>
                <a:spcPct val="150000"/>
              </a:lnSpc>
              <a:spcBef>
                <a:spcPts val="600"/>
              </a:spcBef>
              <a:buFont typeface="Wingdings" pitchFamily="2" charset="2"/>
              <a:buNone/>
              <a:defRPr/>
            </a:pPr>
            <a:r>
              <a:rPr lang="en-US" altLang="zh-CN" sz="4000" dirty="0">
                <a:effectLst/>
                <a:latin typeface="Times New Roman" panose="02020603050405020304" pitchFamily="18" charset="0"/>
                <a:cs typeface="Times New Roman" panose="02020603050405020304" pitchFamily="18" charset="0"/>
              </a:rPr>
              <a:t>3.5.2 </a:t>
            </a:r>
            <a:r>
              <a:rPr lang="zh-CN" altLang="en-US" sz="4000" dirty="0">
                <a:effectLst/>
                <a:latin typeface="Times New Roman" panose="02020603050405020304" pitchFamily="18" charset="0"/>
                <a:cs typeface="Times New Roman" panose="02020603050405020304" pitchFamily="18" charset="0"/>
              </a:rPr>
              <a:t>化学平衡的移动</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251520" y="304800"/>
            <a:ext cx="7272808" cy="747713"/>
          </a:xfrm>
        </p:spPr>
        <p:txBody>
          <a:bodyPr/>
          <a:lstStyle/>
          <a:p>
            <a:pPr eaLnBrk="1" hangingPunct="1"/>
            <a:r>
              <a:rPr lang="en-US" altLang="zh-CN" dirty="0">
                <a:latin typeface="Arial" panose="020B0604020202020204" pitchFamily="34" charset="0"/>
                <a:cs typeface="Arial" panose="020B0604020202020204" pitchFamily="34" charset="0"/>
              </a:rPr>
              <a:t>3.5  </a:t>
            </a:r>
            <a:r>
              <a:rPr lang="zh-CN" altLang="en-US" dirty="0"/>
              <a:t>化学反应进行的程度</a:t>
            </a:r>
            <a:r>
              <a:rPr lang="en-US" altLang="zh-CN" dirty="0"/>
              <a:t>—</a:t>
            </a:r>
            <a:r>
              <a:rPr lang="zh-CN" altLang="en-US" dirty="0"/>
              <a:t>化学平衡</a:t>
            </a:r>
          </a:p>
        </p:txBody>
      </p:sp>
      <p:sp>
        <p:nvSpPr>
          <p:cNvPr id="216067" name="Text Box 3"/>
          <p:cNvSpPr txBox="1">
            <a:spLocks noChangeArrowheads="1"/>
          </p:cNvSpPr>
          <p:nvPr/>
        </p:nvSpPr>
        <p:spPr bwMode="auto">
          <a:xfrm>
            <a:off x="261938" y="980728"/>
            <a:ext cx="8631237" cy="1369606"/>
          </a:xfrm>
          <a:prstGeom prst="rect">
            <a:avLst/>
          </a:prstGeom>
          <a:noFill/>
          <a:ln w="12700" cap="sq">
            <a:noFill/>
            <a:miter lim="800000"/>
            <a:headEnd/>
            <a:tailEnd/>
          </a:ln>
        </p:spPr>
        <p:txBody>
          <a:bodyPr wrap="square" tIns="0" bIns="0">
            <a:spAutoFit/>
          </a:bodyPr>
          <a:lstStyle/>
          <a:p>
            <a:pPr fontAlgn="t">
              <a:spcBef>
                <a:spcPts val="600"/>
              </a:spcBef>
              <a:defRPr/>
            </a:pP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）热力学平衡态</a:t>
            </a:r>
            <a:endPar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fontAlgn="t">
              <a:spcBef>
                <a:spcPts val="600"/>
              </a:spcBef>
              <a:defRPr/>
            </a:pPr>
            <a:r>
              <a:rPr lang="zh-CN" altLang="en-US" sz="2800" b="1" dirty="0">
                <a:solidFill>
                  <a:schemeClr val="tx1"/>
                </a:solidFill>
                <a:latin typeface="华文仿宋" panose="02010600040101010101" pitchFamily="2" charset="-122"/>
                <a:ea typeface="华文仿宋" panose="02010600040101010101" pitchFamily="2" charset="-122"/>
                <a:cs typeface="Times New Roman" panose="02020603050405020304" pitchFamily="18" charset="0"/>
              </a:rPr>
              <a:t>当体系的诸性质不随时间而改变，则体系就处于热力学平衡态，它包括下列几个平衡：</a:t>
            </a:r>
          </a:p>
        </p:txBody>
      </p:sp>
      <p:sp>
        <p:nvSpPr>
          <p:cNvPr id="216068" name="Text Box 4"/>
          <p:cNvSpPr txBox="1">
            <a:spLocks noChangeArrowheads="1"/>
          </p:cNvSpPr>
          <p:nvPr/>
        </p:nvSpPr>
        <p:spPr bwMode="auto">
          <a:xfrm>
            <a:off x="261938" y="2451671"/>
            <a:ext cx="8620124" cy="854075"/>
          </a:xfrm>
          <a:prstGeom prst="rect">
            <a:avLst/>
          </a:prstGeom>
          <a:noFill/>
          <a:ln w="12700" cap="sq">
            <a:noFill/>
            <a:miter lim="800000"/>
            <a:headEnd/>
            <a:tailEnd/>
          </a:ln>
        </p:spPr>
        <p:txBody>
          <a:bodyPr wrap="square" tIns="0" bIns="0">
            <a:spAutoFit/>
          </a:bodyPr>
          <a:lstStyle/>
          <a:p>
            <a:pPr fontAlgn="t"/>
            <a:r>
              <a:rPr lang="zh-CN" altLang="en-US" sz="2800" dirty="0">
                <a:solidFill>
                  <a:srgbClr val="FF0000"/>
                </a:solidFill>
                <a:latin typeface="Times New Roman" panose="02020603050405020304" pitchFamily="18" charset="0"/>
                <a:ea typeface="黑体" pitchFamily="2" charset="-122"/>
                <a:cs typeface="Times New Roman" panose="02020603050405020304" pitchFamily="18" charset="0"/>
              </a:rPr>
              <a:t>1）热平衡（</a:t>
            </a:r>
            <a:r>
              <a:rPr lang="en-US" altLang="zh-CN" sz="2800" dirty="0">
                <a:solidFill>
                  <a:srgbClr val="FF0000"/>
                </a:solidFill>
                <a:latin typeface="Times New Roman" panose="02020603050405020304" pitchFamily="18" charset="0"/>
                <a:ea typeface="黑体" pitchFamily="2" charset="-122"/>
                <a:cs typeface="Times New Roman" panose="02020603050405020304" pitchFamily="18" charset="0"/>
              </a:rPr>
              <a:t>Thermal  equilibrium）</a:t>
            </a:r>
          </a:p>
          <a:p>
            <a:pPr fontAlgn="t"/>
            <a:r>
              <a:rPr lang="zh-CN" altLang="en-US" sz="2800" dirty="0">
                <a:solidFill>
                  <a:schemeClr val="tx1"/>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体系各部分温度相等。</a:t>
            </a:r>
          </a:p>
        </p:txBody>
      </p:sp>
      <p:sp>
        <p:nvSpPr>
          <p:cNvPr id="216069" name="Text Box 5"/>
          <p:cNvSpPr txBox="1">
            <a:spLocks noChangeArrowheads="1"/>
          </p:cNvSpPr>
          <p:nvPr/>
        </p:nvSpPr>
        <p:spPr bwMode="auto">
          <a:xfrm>
            <a:off x="261938" y="3305746"/>
            <a:ext cx="8631237" cy="1292225"/>
          </a:xfrm>
          <a:prstGeom prst="rect">
            <a:avLst/>
          </a:prstGeom>
          <a:noFill/>
          <a:ln w="12700" cap="sq">
            <a:noFill/>
            <a:miter lim="800000"/>
            <a:headEnd/>
            <a:tailEnd/>
          </a:ln>
        </p:spPr>
        <p:txBody>
          <a:bodyPr wrap="square" tIns="0" bIns="0">
            <a:spAutoFit/>
          </a:bodyPr>
          <a:lstStyle/>
          <a:p>
            <a:pPr algn="just" eaLnBrk="0" hangingPunct="0"/>
            <a:r>
              <a:rPr lang="zh-CN" altLang="en-US" sz="2800" dirty="0">
                <a:solidFill>
                  <a:srgbClr val="FF0000"/>
                </a:solidFill>
                <a:latin typeface="Times New Roman" panose="02020603050405020304" pitchFamily="18" charset="0"/>
                <a:ea typeface="黑体" pitchFamily="2" charset="-122"/>
                <a:cs typeface="Times New Roman" panose="02020603050405020304" pitchFamily="18" charset="0"/>
              </a:rPr>
              <a:t>2）力学平衡（</a:t>
            </a:r>
            <a:r>
              <a:rPr lang="en-US" altLang="zh-CN" sz="2800" dirty="0">
                <a:solidFill>
                  <a:srgbClr val="FF0000"/>
                </a:solidFill>
                <a:latin typeface="Times New Roman" panose="02020603050405020304" pitchFamily="18" charset="0"/>
                <a:ea typeface="黑体" pitchFamily="2" charset="-122"/>
                <a:cs typeface="Times New Roman" panose="02020603050405020304" pitchFamily="18" charset="0"/>
              </a:rPr>
              <a:t>Mechanical equilibrium）</a:t>
            </a:r>
          </a:p>
          <a:p>
            <a:pPr algn="just" eaLnBrk="0" hangingPunct="0"/>
            <a:r>
              <a:rPr lang="zh-CN" altLang="en-US" sz="2800" dirty="0">
                <a:solidFill>
                  <a:schemeClr val="tx1"/>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体系各部的压力都相等，边界不再移动。如有刚壁存在，虽双方压力不等，但也能保持力学平衡。</a:t>
            </a:r>
          </a:p>
        </p:txBody>
      </p:sp>
      <p:sp>
        <p:nvSpPr>
          <p:cNvPr id="8" name="Text Box 3"/>
          <p:cNvSpPr txBox="1">
            <a:spLocks noChangeArrowheads="1"/>
          </p:cNvSpPr>
          <p:nvPr/>
        </p:nvSpPr>
        <p:spPr bwMode="auto">
          <a:xfrm>
            <a:off x="250827" y="4731321"/>
            <a:ext cx="8642348" cy="862012"/>
          </a:xfrm>
          <a:prstGeom prst="rect">
            <a:avLst/>
          </a:prstGeom>
          <a:noFill/>
          <a:ln w="12700" cap="sq">
            <a:noFill/>
            <a:miter lim="800000"/>
            <a:headEnd/>
            <a:tailEnd/>
          </a:ln>
        </p:spPr>
        <p:txBody>
          <a:bodyPr wrap="square" tIns="0" bIns="0">
            <a:spAutoFit/>
          </a:bodyPr>
          <a:lstStyle/>
          <a:p>
            <a:pPr fontAlgn="t"/>
            <a:r>
              <a:rPr lang="zh-CN" altLang="en-US" sz="2800" dirty="0">
                <a:solidFill>
                  <a:srgbClr val="FF0000"/>
                </a:solidFill>
                <a:latin typeface="Times New Roman" panose="02020603050405020304" pitchFamily="18" charset="0"/>
                <a:ea typeface="黑体" pitchFamily="2" charset="-122"/>
                <a:cs typeface="Times New Roman" panose="02020603050405020304" pitchFamily="18" charset="0"/>
              </a:rPr>
              <a:t>3）相平衡（</a:t>
            </a:r>
            <a:r>
              <a:rPr lang="en-US" altLang="zh-CN" sz="2800" dirty="0">
                <a:solidFill>
                  <a:srgbClr val="FF0000"/>
                </a:solidFill>
                <a:latin typeface="Times New Roman" panose="02020603050405020304" pitchFamily="18" charset="0"/>
                <a:ea typeface="黑体" pitchFamily="2" charset="-122"/>
                <a:cs typeface="Times New Roman" panose="02020603050405020304" pitchFamily="18" charset="0"/>
              </a:rPr>
              <a:t>Phase  equilibrium）</a:t>
            </a:r>
          </a:p>
          <a:p>
            <a:pPr fontAlgn="t"/>
            <a:r>
              <a:rPr lang="zh-CN" altLang="en-US" sz="2800" dirty="0">
                <a:solidFill>
                  <a:schemeClr val="tx1"/>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多相共存时，各相的组成和数量不随时间而改变</a:t>
            </a:r>
            <a:r>
              <a:rPr lang="zh-CN" altLang="en-US" sz="2800" dirty="0">
                <a:solidFill>
                  <a:schemeClr val="tx1"/>
                </a:solidFill>
                <a:latin typeface="Times New Roman" panose="02020603050405020304" pitchFamily="18" charset="0"/>
                <a:ea typeface="仿宋" pitchFamily="49" charset="-122"/>
                <a:cs typeface="Times New Roman" panose="02020603050405020304" pitchFamily="18" charset="0"/>
              </a:rPr>
              <a:t>。</a:t>
            </a:r>
          </a:p>
        </p:txBody>
      </p:sp>
      <p:sp>
        <p:nvSpPr>
          <p:cNvPr id="9" name="Text Box 4"/>
          <p:cNvSpPr txBox="1">
            <a:spLocks noChangeArrowheads="1"/>
          </p:cNvSpPr>
          <p:nvPr/>
        </p:nvSpPr>
        <p:spPr bwMode="auto">
          <a:xfrm>
            <a:off x="250827" y="5671269"/>
            <a:ext cx="8642348" cy="854075"/>
          </a:xfrm>
          <a:prstGeom prst="rect">
            <a:avLst/>
          </a:prstGeom>
          <a:noFill/>
          <a:ln w="12700" cap="sq">
            <a:noFill/>
            <a:miter lim="800000"/>
            <a:headEnd/>
            <a:tailEnd/>
          </a:ln>
        </p:spPr>
        <p:txBody>
          <a:bodyPr wrap="square" tIns="0" bIns="0">
            <a:spAutoFit/>
          </a:bodyPr>
          <a:lstStyle/>
          <a:p>
            <a:pPr algn="just" eaLnBrk="0" hangingPunct="0"/>
            <a:r>
              <a:rPr lang="zh-CN" altLang="en-US" sz="2800" b="1" dirty="0">
                <a:solidFill>
                  <a:srgbClr val="FF0000"/>
                </a:solidFill>
                <a:latin typeface="Times New Roman" panose="02020603050405020304" pitchFamily="18" charset="0"/>
                <a:ea typeface="黑体" pitchFamily="2" charset="-122"/>
                <a:cs typeface="Times New Roman" panose="02020603050405020304" pitchFamily="18" charset="0"/>
              </a:rPr>
              <a:t>4）化学平衡（</a:t>
            </a:r>
            <a:r>
              <a:rPr lang="en-US" altLang="zh-CN" sz="2800" b="1" dirty="0">
                <a:solidFill>
                  <a:srgbClr val="FF0000"/>
                </a:solidFill>
                <a:latin typeface="Times New Roman" panose="02020603050405020304" pitchFamily="18" charset="0"/>
                <a:ea typeface="黑体" pitchFamily="2" charset="-122"/>
                <a:cs typeface="Times New Roman" panose="02020603050405020304" pitchFamily="18" charset="0"/>
              </a:rPr>
              <a:t>Chemical equilibrium）</a:t>
            </a:r>
          </a:p>
          <a:p>
            <a:pPr algn="just" eaLnBrk="0" hangingPunct="0"/>
            <a:r>
              <a:rPr lang="zh-CN" altLang="en-US" sz="2800" dirty="0">
                <a:solidFill>
                  <a:schemeClr val="tx1"/>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反应体系中各物的数量不再随时间而改变</a:t>
            </a:r>
            <a:r>
              <a:rPr lang="zh-CN" altLang="en-US" sz="2800" b="1" dirty="0">
                <a:solidFill>
                  <a:schemeClr val="tx1"/>
                </a:solidFill>
                <a:latin typeface="Times New Roman" panose="02020603050405020304" pitchFamily="18" charset="0"/>
                <a:ea typeface="黑体" pitchFamily="2" charset="-122"/>
                <a:cs typeface="Times New Roman" panose="02020603050405020304" pitchFamily="18" charset="0"/>
              </a:rPr>
              <a:t>。</a:t>
            </a:r>
          </a:p>
        </p:txBody>
      </p:sp>
    </p:spTree>
  </p:cSld>
  <p:clrMapOvr>
    <a:masterClrMapping/>
  </p:clrMapOvr>
  <p:transition advClick="0"/>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51520" y="333375"/>
            <a:ext cx="4607818" cy="676275"/>
          </a:xfrm>
        </p:spPr>
        <p:txBody>
          <a:bodyPr/>
          <a:lstStyle/>
          <a:p>
            <a:pPr eaLnBrk="1" hangingPunct="1"/>
            <a:r>
              <a:rPr lang="en-US" altLang="zh-CN" sz="3200" dirty="0">
                <a:latin typeface="Arial" panose="020B0604020202020204" pitchFamily="34" charset="0"/>
                <a:cs typeface="Arial" panose="020B0604020202020204" pitchFamily="34" charset="0"/>
              </a:rPr>
              <a:t>3.5.1  </a:t>
            </a:r>
            <a:r>
              <a:rPr lang="zh-CN" altLang="en-US" sz="3200" dirty="0">
                <a:latin typeface="黑体" pitchFamily="2" charset="-122"/>
              </a:rPr>
              <a:t>化学平衡</a:t>
            </a:r>
          </a:p>
        </p:txBody>
      </p:sp>
      <p:sp>
        <p:nvSpPr>
          <p:cNvPr id="121860" name="Rectangle 3"/>
          <p:cNvSpPr>
            <a:spLocks noGrp="1" noChangeArrowheads="1"/>
          </p:cNvSpPr>
          <p:nvPr>
            <p:ph idx="1"/>
          </p:nvPr>
        </p:nvSpPr>
        <p:spPr>
          <a:xfrm>
            <a:off x="251520" y="980728"/>
            <a:ext cx="8640960" cy="3600400"/>
          </a:xfrm>
        </p:spPr>
        <p:txBody>
          <a:bodyPr/>
          <a:lstStyle/>
          <a:p>
            <a:pPr algn="just" eaLnBrk="1" hangingPunct="1">
              <a:lnSpc>
                <a:spcPct val="125000"/>
              </a:lnSpc>
              <a:buFont typeface="Wingdings" pitchFamily="2" charset="2"/>
              <a:buNone/>
              <a:defRPr/>
            </a:pPr>
            <a:r>
              <a:rPr kumimoji="1" lang="en-US" altLang="zh-CN" kern="1200" dirty="0">
                <a:solidFill>
                  <a:srgbClr val="FF0000"/>
                </a:solidFill>
                <a:effectLst/>
                <a:latin typeface="微软雅黑" panose="020B0503020204020204" pitchFamily="34" charset="-122"/>
                <a:ea typeface="微软雅黑" panose="020B0503020204020204" pitchFamily="34" charset="-122"/>
              </a:rPr>
              <a:t>1</a:t>
            </a:r>
            <a:r>
              <a:rPr kumimoji="1" lang="zh-CN" altLang="en-US" kern="1200" dirty="0">
                <a:solidFill>
                  <a:srgbClr val="FF0000"/>
                </a:solidFill>
                <a:effectLst/>
                <a:latin typeface="微软雅黑" panose="020B0503020204020204" pitchFamily="34" charset="-122"/>
                <a:ea typeface="微软雅黑" panose="020B0503020204020204" pitchFamily="34" charset="-122"/>
              </a:rPr>
              <a:t>）化学平衡 </a:t>
            </a:r>
            <a:endParaRPr kumimoji="1" lang="en-US" altLang="zh-CN" kern="1200" dirty="0">
              <a:solidFill>
                <a:srgbClr val="C00000"/>
              </a:solidFill>
              <a:effectLst/>
              <a:latin typeface="微软雅黑" panose="020B0503020204020204" pitchFamily="34" charset="-122"/>
              <a:ea typeface="微软雅黑" panose="020B0503020204020204" pitchFamily="34" charset="-122"/>
            </a:endParaRPr>
          </a:p>
          <a:p>
            <a:pPr algn="just" eaLnBrk="1" hangingPunct="1">
              <a:lnSpc>
                <a:spcPct val="125000"/>
              </a:lnSpc>
              <a:buClrTx/>
              <a:defRPr/>
            </a:pPr>
            <a:r>
              <a:rPr lang="zh-CN" altLang="en-US" dirty="0">
                <a:effectLst/>
                <a:latin typeface="黑体" pitchFamily="2" charset="-122"/>
              </a:rPr>
              <a:t>化学反应的可逆性是普遍存在的，当一个可逆反应的正反应速率与逆反应速率相等时，反应即达到了化学平衡状态。</a:t>
            </a:r>
          </a:p>
          <a:p>
            <a:pPr algn="just" eaLnBrk="1" hangingPunct="1">
              <a:lnSpc>
                <a:spcPct val="125000"/>
              </a:lnSpc>
              <a:buClrTx/>
              <a:defRPr/>
            </a:pPr>
            <a:r>
              <a:rPr lang="zh-CN" altLang="en-US" u="sng" dirty="0">
                <a:solidFill>
                  <a:srgbClr val="FF0000"/>
                </a:solidFill>
                <a:effectLst/>
                <a:latin typeface="黑体" pitchFamily="2" charset="-122"/>
              </a:rPr>
              <a:t>化学平衡状态</a:t>
            </a:r>
            <a:r>
              <a:rPr lang="zh-CN" altLang="en-US" dirty="0">
                <a:solidFill>
                  <a:srgbClr val="0000FF"/>
                </a:solidFill>
                <a:effectLst/>
                <a:latin typeface="黑体" pitchFamily="2" charset="-122"/>
              </a:rPr>
              <a:t>具有正、逆反应速率相等</a:t>
            </a:r>
            <a:r>
              <a:rPr lang="zh-CN" altLang="en-US" dirty="0">
                <a:effectLst/>
                <a:latin typeface="黑体" pitchFamily="2" charset="-122"/>
              </a:rPr>
              <a:t>，具有各物质浓度不再改变、处于动态平衡的特征。</a:t>
            </a:r>
          </a:p>
        </p:txBody>
      </p:sp>
    </p:spTree>
  </p:cSld>
  <p:clrMapOvr>
    <a:masterClrMapping/>
  </p:clrMapOvr>
  <p:transition advClick="0"/>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250825" y="332656"/>
            <a:ext cx="6013450" cy="685800"/>
          </a:xfrm>
        </p:spPr>
        <p:txBody>
          <a:bodyPr/>
          <a:lstStyle/>
          <a:p>
            <a:pPr eaLnBrk="1" hangingPunct="1"/>
            <a:r>
              <a:rPr lang="en-US" altLang="zh-CN" sz="3200" dirty="0">
                <a:latin typeface="Arial" panose="020B0604020202020204" pitchFamily="34" charset="0"/>
                <a:cs typeface="Arial" panose="020B0604020202020204" pitchFamily="34" charset="0"/>
              </a:rPr>
              <a:t>3.5.1  </a:t>
            </a:r>
            <a:r>
              <a:rPr lang="zh-CN" altLang="en-US" sz="3200" dirty="0">
                <a:latin typeface="Times New Roman" panose="02020603050405020304" pitchFamily="18" charset="0"/>
                <a:cs typeface="Times New Roman" pitchFamily="18" charset="0"/>
              </a:rPr>
              <a:t>化学平衡</a:t>
            </a:r>
          </a:p>
        </p:txBody>
      </p:sp>
      <p:sp>
        <p:nvSpPr>
          <p:cNvPr id="43014" name="Rectangle 3"/>
          <p:cNvSpPr>
            <a:spLocks noGrp="1" noChangeArrowheads="1"/>
          </p:cNvSpPr>
          <p:nvPr>
            <p:ph idx="1"/>
          </p:nvPr>
        </p:nvSpPr>
        <p:spPr>
          <a:xfrm>
            <a:off x="250826" y="1556792"/>
            <a:ext cx="8642350" cy="5064968"/>
          </a:xfrm>
        </p:spPr>
        <p:txBody>
          <a:bodyPr/>
          <a:lstStyle/>
          <a:p>
            <a:pPr marL="0" indent="0" algn="just" eaLnBrk="1" hangingPunct="1">
              <a:buFontTx/>
              <a:buNone/>
              <a:defRPr/>
            </a:pPr>
            <a:r>
              <a:rPr lang="zh-CN" altLang="en-US" dirty="0">
                <a:effectLst/>
                <a:latin typeface="Times New Roman" panose="02020603050405020304" pitchFamily="18" charset="0"/>
                <a:cs typeface="Times New Roman" panose="02020603050405020304" pitchFamily="18" charset="0"/>
              </a:rPr>
              <a:t>定义：在同一条件下，既能向一个方向进行，又能向相反方向进行的化学反应。</a:t>
            </a:r>
            <a:r>
              <a:rPr lang="zh-CN" altLang="en-US" dirty="0">
                <a:solidFill>
                  <a:srgbClr val="0000FF"/>
                </a:solidFill>
                <a:effectLst/>
                <a:latin typeface="Times New Roman" panose="02020603050405020304" pitchFamily="18" charset="0"/>
                <a:cs typeface="Times New Roman" panose="02020603050405020304" pitchFamily="18" charset="0"/>
              </a:rPr>
              <a:t>可逆性是化学反应的普遍特征。</a:t>
            </a:r>
          </a:p>
          <a:p>
            <a:pPr marL="0" indent="1073150" algn="just" eaLnBrk="1" hangingPunct="1">
              <a:buFontTx/>
              <a:buNone/>
              <a:defRPr/>
            </a:pP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CO(g) + H</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O(g)       CO</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(g) + H</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(g)</a:t>
            </a:r>
          </a:p>
          <a:p>
            <a:pPr marL="0" indent="1073150" algn="just" eaLnBrk="1" hangingPunct="1">
              <a:buFontTx/>
              <a:buNone/>
              <a:defRPr/>
            </a:pPr>
            <a:r>
              <a:rPr lang="en-US" altLang="zh-CN" dirty="0">
                <a:effectLst/>
                <a:latin typeface="Times New Roman" panose="02020603050405020304" pitchFamily="18" charset="0"/>
                <a:cs typeface="Times New Roman" panose="02020603050405020304" pitchFamily="18" charset="0"/>
              </a:rPr>
              <a:t>        Ag</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(aq) + Cl</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(aq)       AgCl(s)</a:t>
            </a:r>
          </a:p>
          <a:p>
            <a:pPr marL="0" indent="0" algn="just" eaLnBrk="1" hangingPunct="1">
              <a:buFontTx/>
              <a:buNone/>
              <a:defRPr/>
            </a:pPr>
            <a:endParaRPr lang="en-US" altLang="zh-CN" dirty="0">
              <a:effectLst/>
              <a:latin typeface="Times New Roman" panose="02020603050405020304" pitchFamily="18" charset="0"/>
              <a:cs typeface="Times New Roman" panose="02020603050405020304" pitchFamily="18" charset="0"/>
            </a:endParaRPr>
          </a:p>
          <a:p>
            <a:pPr marL="0" indent="0" algn="just" eaLnBrk="1" hangingPunct="1">
              <a:buClrTx/>
              <a:defRPr/>
            </a:pPr>
            <a:r>
              <a:rPr lang="zh-CN" altLang="en-US" dirty="0">
                <a:effectLst/>
                <a:latin typeface="Times New Roman" panose="02020603050405020304" pitchFamily="18" charset="0"/>
                <a:cs typeface="Times New Roman" panose="02020603050405020304" pitchFamily="18" charset="0"/>
              </a:rPr>
              <a:t>不同的反应，正逆反应的速率不同</a:t>
            </a:r>
          </a:p>
          <a:p>
            <a:pPr marL="0" indent="0" algn="just" eaLnBrk="1" hangingPunct="1">
              <a:buFontTx/>
              <a:buNone/>
              <a:defRPr/>
            </a:pPr>
            <a:r>
              <a:rPr lang="zh-CN" altLang="en-US"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V</a:t>
            </a:r>
            <a:r>
              <a:rPr lang="en-US" altLang="zh-CN" baseline="-25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&gt; </a:t>
            </a:r>
            <a:r>
              <a:rPr lang="en-US" altLang="zh-CN" i="1" dirty="0">
                <a:effectLst/>
                <a:latin typeface="Times New Roman" panose="02020603050405020304" pitchFamily="18" charset="0"/>
                <a:cs typeface="Times New Roman" panose="02020603050405020304" pitchFamily="18" charset="0"/>
              </a:rPr>
              <a:t>V</a:t>
            </a:r>
            <a:r>
              <a:rPr lang="en-US" altLang="zh-CN" baseline="-25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反应正向进行</a:t>
            </a:r>
          </a:p>
          <a:p>
            <a:pPr marL="0" indent="0" algn="just" eaLnBrk="1" hangingPunct="1">
              <a:buFontTx/>
              <a:buNone/>
              <a:defRPr/>
            </a:pPr>
            <a:r>
              <a:rPr lang="zh-CN" altLang="en-US" baseline="-25000"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V</a:t>
            </a:r>
            <a:r>
              <a:rPr lang="en-US" altLang="zh-CN" baseline="-25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&lt; </a:t>
            </a:r>
            <a:r>
              <a:rPr lang="en-US" altLang="zh-CN" i="1" dirty="0">
                <a:effectLst/>
                <a:latin typeface="Times New Roman" panose="02020603050405020304" pitchFamily="18" charset="0"/>
                <a:cs typeface="Times New Roman" panose="02020603050405020304" pitchFamily="18" charset="0"/>
              </a:rPr>
              <a:t>V</a:t>
            </a:r>
            <a:r>
              <a:rPr lang="en-US" altLang="zh-CN" baseline="-25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反应逆向进行</a:t>
            </a:r>
          </a:p>
          <a:p>
            <a:pPr marL="0" indent="0" algn="just" eaLnBrk="1" hangingPunct="1">
              <a:buFontTx/>
              <a:buNone/>
              <a:defRPr/>
            </a:pPr>
            <a:r>
              <a:rPr lang="zh-CN" altLang="en-US"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V</a:t>
            </a:r>
            <a:r>
              <a:rPr lang="en-US" altLang="zh-CN" baseline="-25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 </a:t>
            </a:r>
            <a:r>
              <a:rPr lang="en-US" altLang="zh-CN" i="1" dirty="0">
                <a:effectLst/>
                <a:latin typeface="Times New Roman" panose="02020603050405020304" pitchFamily="18" charset="0"/>
                <a:cs typeface="Times New Roman" panose="02020603050405020304" pitchFamily="18" charset="0"/>
              </a:rPr>
              <a:t>V</a:t>
            </a:r>
            <a:r>
              <a:rPr lang="en-US" altLang="zh-CN" baseline="-25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反应达到平衡</a:t>
            </a:r>
          </a:p>
        </p:txBody>
      </p:sp>
      <p:graphicFrame>
        <p:nvGraphicFramePr>
          <p:cNvPr id="120836" name="Object 4"/>
          <p:cNvGraphicFramePr>
            <a:graphicFrameLocks noChangeAspect="1"/>
          </p:cNvGraphicFramePr>
          <p:nvPr>
            <p:extLst>
              <p:ext uri="{D42A27DB-BD31-4B8C-83A1-F6EECF244321}">
                <p14:modId xmlns:p14="http://schemas.microsoft.com/office/powerpoint/2010/main" val="3082290272"/>
              </p:ext>
            </p:extLst>
          </p:nvPr>
        </p:nvGraphicFramePr>
        <p:xfrm>
          <a:off x="4499595" y="3137942"/>
          <a:ext cx="676275" cy="171450"/>
        </p:xfrm>
        <a:graphic>
          <a:graphicData uri="http://schemas.openxmlformats.org/presentationml/2006/ole">
            <mc:AlternateContent xmlns:mc="http://schemas.openxmlformats.org/markup-compatibility/2006">
              <mc:Choice xmlns:v="urn:schemas-microsoft-com:vml" Requires="v">
                <p:oleObj spid="_x0000_s121602" name="Document" r:id="rId4" imgW="676275" imgH="171450" progId="">
                  <p:embed/>
                </p:oleObj>
              </mc:Choice>
              <mc:Fallback>
                <p:oleObj name="Document" r:id="rId4" imgW="676275" imgH="17145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595" y="3137942"/>
                        <a:ext cx="6762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837" name="Object 5"/>
          <p:cNvGraphicFramePr>
            <a:graphicFrameLocks noChangeAspect="1"/>
          </p:cNvGraphicFramePr>
          <p:nvPr>
            <p:extLst>
              <p:ext uri="{D42A27DB-BD31-4B8C-83A1-F6EECF244321}">
                <p14:modId xmlns:p14="http://schemas.microsoft.com/office/powerpoint/2010/main" val="2701332260"/>
              </p:ext>
            </p:extLst>
          </p:nvPr>
        </p:nvGraphicFramePr>
        <p:xfrm>
          <a:off x="4716016" y="3641998"/>
          <a:ext cx="676275" cy="171450"/>
        </p:xfrm>
        <a:graphic>
          <a:graphicData uri="http://schemas.openxmlformats.org/presentationml/2006/ole">
            <mc:AlternateContent xmlns:mc="http://schemas.openxmlformats.org/markup-compatibility/2006">
              <mc:Choice xmlns:v="urn:schemas-microsoft-com:vml" Requires="v">
                <p:oleObj spid="_x0000_s121603" name="Document" r:id="rId6" imgW="676275" imgH="171450" progId="">
                  <p:embed/>
                </p:oleObj>
              </mc:Choice>
              <mc:Fallback>
                <p:oleObj name="Document" r:id="rId6" imgW="676275" imgH="171450"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3641998"/>
                        <a:ext cx="6762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10" name="Rectangle 6"/>
          <p:cNvSpPr>
            <a:spLocks noChangeArrowheads="1"/>
          </p:cNvSpPr>
          <p:nvPr/>
        </p:nvSpPr>
        <p:spPr bwMode="auto">
          <a:xfrm>
            <a:off x="250825" y="1032917"/>
            <a:ext cx="6337300" cy="523875"/>
          </a:xfrm>
          <a:prstGeom prst="rect">
            <a:avLst/>
          </a:prstGeom>
          <a:noFill/>
          <a:ln w="9525" cap="rnd">
            <a:noFill/>
            <a:prstDash val="sysDot"/>
            <a:miter lim="800000"/>
            <a:headEnd/>
            <a:tailEnd/>
          </a:ln>
        </p:spPr>
        <p:txBody>
          <a:bodyPr>
            <a:spAutoFit/>
          </a:bodyPr>
          <a:lstStyle/>
          <a:p>
            <a:pPr>
              <a:defRPr/>
            </a:pPr>
            <a:r>
              <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）化学反应的可逆性</a:t>
            </a:r>
            <a:r>
              <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u="sng"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可逆反应</a:t>
            </a:r>
          </a:p>
        </p:txBody>
      </p:sp>
      <p:pic>
        <p:nvPicPr>
          <p:cNvPr id="3" name="图片 2">
            <a:extLst>
              <a:ext uri="{FF2B5EF4-FFF2-40B4-BE49-F238E27FC236}">
                <a16:creationId xmlns:a16="http://schemas.microsoft.com/office/drawing/2014/main" id="{190DAC2A-2349-4548-9C2A-61C972F2E2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33823" y="4293096"/>
            <a:ext cx="3302517" cy="2421846"/>
          </a:xfrm>
          <a:prstGeom prst="rect">
            <a:avLst/>
          </a:prstGeom>
        </p:spPr>
      </p:pic>
      <p:sp>
        <p:nvSpPr>
          <p:cNvPr id="9" name="矩形 8">
            <a:extLst>
              <a:ext uri="{FF2B5EF4-FFF2-40B4-BE49-F238E27FC236}">
                <a16:creationId xmlns:a16="http://schemas.microsoft.com/office/drawing/2014/main" id="{AE237F84-C13A-4D9E-A03F-2C48F0F8108A}"/>
              </a:ext>
            </a:extLst>
          </p:cNvPr>
          <p:cNvSpPr/>
          <p:nvPr/>
        </p:nvSpPr>
        <p:spPr>
          <a:xfrm>
            <a:off x="6400700" y="4347101"/>
            <a:ext cx="2391271" cy="830997"/>
          </a:xfrm>
          <a:prstGeom prst="rect">
            <a:avLst/>
          </a:prstGeom>
        </p:spPr>
        <p:txBody>
          <a:bodyPr wrap="square">
            <a:spAutoFit/>
          </a:bodyPr>
          <a:lstStyle/>
          <a:p>
            <a:pPr algn="ctr">
              <a:defRPr/>
            </a:pP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化学反应可逆性的示意图</a:t>
            </a:r>
          </a:p>
        </p:txBody>
      </p:sp>
      <p:grpSp>
        <p:nvGrpSpPr>
          <p:cNvPr id="10" name="组合 9">
            <a:extLst>
              <a:ext uri="{FF2B5EF4-FFF2-40B4-BE49-F238E27FC236}">
                <a16:creationId xmlns:a16="http://schemas.microsoft.com/office/drawing/2014/main" id="{41B6EACD-0D6F-4A7B-B15F-9D3DEEE2B46A}"/>
              </a:ext>
            </a:extLst>
          </p:cNvPr>
          <p:cNvGrpSpPr/>
          <p:nvPr/>
        </p:nvGrpSpPr>
        <p:grpSpPr>
          <a:xfrm>
            <a:off x="7534613" y="2397869"/>
            <a:ext cx="1480145" cy="1480145"/>
            <a:chOff x="6516216" y="5084763"/>
            <a:chExt cx="1480145" cy="1480145"/>
          </a:xfrm>
        </p:grpSpPr>
        <p:sp>
          <p:nvSpPr>
            <p:cNvPr id="11" name="爆炸形: 8 pt  10">
              <a:extLst>
                <a:ext uri="{FF2B5EF4-FFF2-40B4-BE49-F238E27FC236}">
                  <a16:creationId xmlns:a16="http://schemas.microsoft.com/office/drawing/2014/main" id="{980B6CB3-7627-4272-9488-D5310977E7C8}"/>
                </a:ext>
              </a:extLst>
            </p:cNvPr>
            <p:cNvSpPr/>
            <p:nvPr/>
          </p:nvSpPr>
          <p:spPr bwMode="auto">
            <a:xfrm>
              <a:off x="6516216" y="5084763"/>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2" name="矩形 11">
              <a:extLst>
                <a:ext uri="{FF2B5EF4-FFF2-40B4-BE49-F238E27FC236}">
                  <a16:creationId xmlns:a16="http://schemas.microsoft.com/office/drawing/2014/main" id="{975C6701-FAFF-455D-89EF-9E4C2EA569CE}"/>
                </a:ext>
              </a:extLst>
            </p:cNvPr>
            <p:cNvSpPr/>
            <p:nvPr/>
          </p:nvSpPr>
          <p:spPr>
            <a:xfrm>
              <a:off x="6765533" y="5517232"/>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0AE1EEC-C89E-4910-BF6E-8876A7805E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0882" y="1700808"/>
            <a:ext cx="2435614" cy="1827862"/>
          </a:xfrm>
          <a:prstGeom prst="rect">
            <a:avLst/>
          </a:prstGeom>
        </p:spPr>
      </p:pic>
      <p:sp>
        <p:nvSpPr>
          <p:cNvPr id="121858" name="Rectangle 3"/>
          <p:cNvSpPr>
            <a:spLocks noGrp="1" noChangeArrowheads="1"/>
          </p:cNvSpPr>
          <p:nvPr>
            <p:ph type="title"/>
          </p:nvPr>
        </p:nvSpPr>
        <p:spPr>
          <a:xfrm>
            <a:off x="253373" y="333375"/>
            <a:ext cx="6297280" cy="676275"/>
          </a:xfrm>
        </p:spPr>
        <p:txBody>
          <a:bodyPr/>
          <a:lstStyle/>
          <a:p>
            <a:pPr eaLnBrk="1" hangingPunct="1"/>
            <a:r>
              <a:rPr lang="en-US" altLang="zh-CN" sz="3200" dirty="0">
                <a:latin typeface="Arial" panose="020B0604020202020204" pitchFamily="34" charset="0"/>
                <a:cs typeface="Arial" panose="020B0604020202020204" pitchFamily="34" charset="0"/>
              </a:rPr>
              <a:t>3.5.1  </a:t>
            </a:r>
            <a:r>
              <a:rPr lang="zh-CN" altLang="en-US" sz="3200" dirty="0">
                <a:latin typeface="Times New Roman" pitchFamily="18" charset="0"/>
                <a:cs typeface="Times New Roman" pitchFamily="18" charset="0"/>
              </a:rPr>
              <a:t>化学平衡</a:t>
            </a:r>
            <a:endParaRPr lang="zh-CN" altLang="en-US" sz="3200" dirty="0">
              <a:latin typeface="黑体" pitchFamily="2" charset="-122"/>
              <a:cs typeface="Times New Roman" pitchFamily="18" charset="0"/>
            </a:endParaRPr>
          </a:p>
        </p:txBody>
      </p:sp>
      <p:sp>
        <p:nvSpPr>
          <p:cNvPr id="12" name="矩形 11">
            <a:extLst>
              <a:ext uri="{FF2B5EF4-FFF2-40B4-BE49-F238E27FC236}">
                <a16:creationId xmlns:a16="http://schemas.microsoft.com/office/drawing/2014/main" id="{80074A06-2678-44F0-A301-D0C5A48D91CA}"/>
              </a:ext>
            </a:extLst>
          </p:cNvPr>
          <p:cNvSpPr/>
          <p:nvPr/>
        </p:nvSpPr>
        <p:spPr>
          <a:xfrm>
            <a:off x="261923" y="980728"/>
            <a:ext cx="4814134" cy="3057697"/>
          </a:xfrm>
          <a:prstGeom prst="rect">
            <a:avLst/>
          </a:prstGeom>
        </p:spPr>
        <p:txBody>
          <a:bodyPr wrap="square">
            <a:spAutoFit/>
          </a:bodyPr>
          <a:lstStyle/>
          <a:p>
            <a:pPr>
              <a:lnSpc>
                <a:spcPct val="125000"/>
              </a:lnSpc>
              <a:defRPr/>
            </a:pPr>
            <a:r>
              <a:rPr lang="zh-CN" altLang="en-US" sz="2600" b="1" dirty="0">
                <a:solidFill>
                  <a:srgbClr val="FF0000"/>
                </a:solidFill>
                <a:latin typeface="+mj-ea"/>
                <a:ea typeface="+mj-ea"/>
                <a:cs typeface="Times New Roman" panose="02020603050405020304" pitchFamily="18" charset="0"/>
              </a:rPr>
              <a:t>高炉尾气之谜</a:t>
            </a:r>
            <a:endParaRPr lang="en-US" altLang="zh-CN" sz="2600" b="1" dirty="0">
              <a:solidFill>
                <a:srgbClr val="FF0000"/>
              </a:solidFill>
              <a:latin typeface="+mj-ea"/>
              <a:ea typeface="+mj-ea"/>
              <a:cs typeface="Times New Roman" panose="02020603050405020304" pitchFamily="18" charset="0"/>
            </a:endParaRPr>
          </a:p>
          <a:p>
            <a:pPr>
              <a:lnSpc>
                <a:spcPct val="125000"/>
              </a:lnSpc>
              <a:defRPr/>
            </a:pPr>
            <a:r>
              <a:rPr lang="zh-CN" altLang="en-US"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高炉炼铁主要反应</a:t>
            </a:r>
            <a:endPar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25000"/>
              </a:lnSpc>
              <a:defRPr/>
            </a:pP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Fe</a:t>
            </a:r>
            <a:r>
              <a:rPr lang="en-US" altLang="zh-CN" sz="26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6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+3CO = 2Fe+3CO</a:t>
            </a:r>
            <a:r>
              <a:rPr lang="en-US" altLang="zh-CN" sz="26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p>
          <a:p>
            <a:pPr>
              <a:lnSpc>
                <a:spcPct val="125000"/>
              </a:lnSpc>
              <a:defRPr/>
            </a:pPr>
            <a:r>
              <a:rPr lang="zh-CN" altLang="en-US"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其中</a:t>
            </a: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CO</a:t>
            </a:r>
            <a:r>
              <a:rPr lang="zh-CN" altLang="en-US"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的反应</a:t>
            </a:r>
            <a:endPar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25000"/>
              </a:lnSpc>
              <a:defRPr/>
            </a:pP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C+O</a:t>
            </a:r>
            <a:r>
              <a:rPr lang="en-US" altLang="zh-CN" sz="26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=CO</a:t>
            </a:r>
            <a:r>
              <a:rPr lang="en-US" altLang="zh-CN" sz="26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6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C+CO</a:t>
            </a:r>
            <a:r>
              <a:rPr lang="en-US" altLang="zh-CN" sz="2600"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6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    2CO</a:t>
            </a:r>
          </a:p>
          <a:p>
            <a:pPr>
              <a:lnSpc>
                <a:spcPct val="125000"/>
              </a:lnSpc>
              <a:defRPr/>
            </a:pP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是焦炭、</a:t>
            </a: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6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zh-CN" altLang="en-US"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用的是空气</a:t>
            </a: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03F54FB4-F3E3-4E17-B9D4-94F4A0FF54DA}"/>
              </a:ext>
            </a:extLst>
          </p:cNvPr>
          <p:cNvSpPr/>
          <p:nvPr/>
        </p:nvSpPr>
        <p:spPr>
          <a:xfrm>
            <a:off x="236936" y="4149080"/>
            <a:ext cx="8727552" cy="2616101"/>
          </a:xfrm>
          <a:prstGeom prst="rect">
            <a:avLst/>
          </a:prstGeom>
        </p:spPr>
        <p:txBody>
          <a:bodyPr wrap="square">
            <a:spAutoFit/>
          </a:bodyPr>
          <a:lstStyle/>
          <a:p>
            <a:pPr algn="just" eaLnBrk="1" hangingPunct="1"/>
            <a:r>
              <a:rPr lang="zh-CN" altLang="en-US" sz="23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钢铁生产是十七世纪从英国开始的第一次产业革命的两大产业之一。</a:t>
            </a:r>
            <a:r>
              <a:rPr lang="zh-CN" altLang="en-US" sz="2300" dirty="0">
                <a:latin typeface="Times New Roman" panose="02020603050405020304" pitchFamily="18" charset="0"/>
                <a:ea typeface="华文仿宋" panose="02010600040101010101" pitchFamily="2" charset="-122"/>
                <a:cs typeface="Times New Roman" panose="02020603050405020304" pitchFamily="18" charset="0"/>
              </a:rPr>
              <a:t>炼制</a:t>
            </a:r>
            <a:r>
              <a:rPr lang="en-US" altLang="zh-CN" sz="2300" dirty="0">
                <a:latin typeface="Times New Roman" panose="02020603050405020304" pitchFamily="18" charset="0"/>
                <a:ea typeface="华文仿宋" panose="02010600040101010101" pitchFamily="2" charset="-122"/>
                <a:cs typeface="Times New Roman" panose="02020603050405020304" pitchFamily="18" charset="0"/>
              </a:rPr>
              <a:t>1</a:t>
            </a:r>
            <a:r>
              <a:rPr lang="zh-CN" altLang="en-US" sz="2300" dirty="0">
                <a:latin typeface="Times New Roman" panose="02020603050405020304" pitchFamily="18" charset="0"/>
                <a:ea typeface="华文仿宋" panose="02010600040101010101" pitchFamily="2" charset="-122"/>
                <a:cs typeface="Times New Roman" panose="02020603050405020304" pitchFamily="18" charset="0"/>
              </a:rPr>
              <a:t>吨的生铁所需要的焦炭的实际用量远高于按照化学方程式计算所需的量，且从高炉炉顶出来的气体中含有没有利用的</a:t>
            </a:r>
            <a:r>
              <a:rPr lang="en-US" altLang="zh-CN" sz="2300" dirty="0">
                <a:latin typeface="Times New Roman" panose="02020603050405020304" pitchFamily="18" charset="0"/>
                <a:ea typeface="华文仿宋" panose="02010600040101010101" pitchFamily="2" charset="-122"/>
                <a:cs typeface="Times New Roman" panose="02020603050405020304" pitchFamily="18" charset="0"/>
              </a:rPr>
              <a:t>CO</a:t>
            </a:r>
            <a:r>
              <a:rPr lang="zh-CN" altLang="en-US" sz="2300" dirty="0">
                <a:latin typeface="Times New Roman" panose="02020603050405020304" pitchFamily="18" charset="0"/>
                <a:ea typeface="华文仿宋" panose="02010600040101010101" pitchFamily="2" charset="-122"/>
                <a:cs typeface="Times New Roman" panose="02020603050405020304" pitchFamily="18" charset="0"/>
              </a:rPr>
              <a:t>气体。</a:t>
            </a:r>
            <a:r>
              <a:rPr lang="zh-CN" altLang="en-US" sz="23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起初认为是</a:t>
            </a:r>
            <a:r>
              <a:rPr lang="en-US" altLang="zh-CN" sz="23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CO</a:t>
            </a:r>
            <a:r>
              <a:rPr lang="zh-CN" altLang="en-US" sz="23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与铁矿石接触不充分，然而令人惊讶的是高炉增加后，高炉尾气中的比例竟然没有改变，这成为炼铁技术中的科学悬念。直到</a:t>
            </a:r>
            <a:r>
              <a:rPr lang="en-US" altLang="zh-CN" sz="23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19</a:t>
            </a:r>
            <a:r>
              <a:rPr lang="zh-CN" altLang="en-US" sz="23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世纪下半叶，</a:t>
            </a:r>
            <a:r>
              <a:rPr lang="zh-CN" altLang="en-US" sz="2300" dirty="0">
                <a:latin typeface="Times New Roman" panose="02020603050405020304" pitchFamily="18" charset="0"/>
                <a:ea typeface="华文仿宋" panose="02010600040101010101" pitchFamily="2" charset="-122"/>
                <a:cs typeface="Times New Roman" panose="02020603050405020304" pitchFamily="18" charset="0"/>
              </a:rPr>
              <a:t>法国科学家发现</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C+CO</a:t>
            </a:r>
            <a:r>
              <a:rPr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   2CO</a:t>
            </a:r>
            <a:r>
              <a:rPr lang="zh-CN" altLang="en-US" sz="2300" dirty="0">
                <a:latin typeface="Times New Roman" panose="02020603050405020304" pitchFamily="18" charset="0"/>
                <a:ea typeface="华文仿宋" panose="02010600040101010101" pitchFamily="2" charset="-122"/>
                <a:cs typeface="Times New Roman" panose="02020603050405020304" pitchFamily="18" charset="0"/>
              </a:rPr>
              <a:t>是可逆的，因此高炉中铁矿石和</a:t>
            </a:r>
            <a:r>
              <a:rPr lang="en-US" altLang="zh-CN" sz="2300" dirty="0">
                <a:latin typeface="Times New Roman" panose="02020603050405020304" pitchFamily="18" charset="0"/>
                <a:ea typeface="华文仿宋" panose="02010600040101010101" pitchFamily="2" charset="-122"/>
                <a:cs typeface="Times New Roman" panose="02020603050405020304" pitchFamily="18" charset="0"/>
              </a:rPr>
              <a:t>CO</a:t>
            </a:r>
            <a:r>
              <a:rPr lang="zh-CN" altLang="en-US" sz="2300" dirty="0">
                <a:latin typeface="Times New Roman" panose="02020603050405020304" pitchFamily="18" charset="0"/>
                <a:ea typeface="华文仿宋" panose="02010600040101010101" pitchFamily="2" charset="-122"/>
                <a:cs typeface="Times New Roman" panose="02020603050405020304" pitchFamily="18" charset="0"/>
              </a:rPr>
              <a:t>反应也不能完全转化为</a:t>
            </a:r>
            <a:r>
              <a:rPr lang="en-US" altLang="zh-CN" sz="2300" dirty="0">
                <a:latin typeface="Times New Roman" panose="02020603050405020304" pitchFamily="18" charset="0"/>
                <a:ea typeface="华文仿宋" panose="02010600040101010101" pitchFamily="2" charset="-122"/>
                <a:cs typeface="Times New Roman" panose="02020603050405020304" pitchFamily="18" charset="0"/>
              </a:rPr>
              <a:t>Fe</a:t>
            </a:r>
            <a:r>
              <a:rPr lang="zh-CN" altLang="en-US" sz="2300" dirty="0">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sz="2300" dirty="0">
                <a:latin typeface="Times New Roman" panose="02020603050405020304" pitchFamily="18" charset="0"/>
                <a:ea typeface="华文仿宋" panose="02010600040101010101" pitchFamily="2" charset="-122"/>
                <a:cs typeface="Times New Roman" panose="02020603050405020304" pitchFamily="18" charset="0"/>
              </a:rPr>
              <a:t>CO</a:t>
            </a:r>
            <a:r>
              <a:rPr lang="en-US" altLang="zh-CN" sz="2300"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zh-CN" altLang="en-US" sz="2300" dirty="0">
                <a:latin typeface="Times New Roman" panose="02020603050405020304" pitchFamily="18" charset="0"/>
                <a:ea typeface="华文仿宋" panose="02010600040101010101" pitchFamily="2" charset="-122"/>
                <a:cs typeface="Times New Roman" panose="02020603050405020304" pitchFamily="18" charset="0"/>
              </a:rPr>
              <a:t>。</a:t>
            </a:r>
          </a:p>
        </p:txBody>
      </p:sp>
      <p:pic>
        <p:nvPicPr>
          <p:cNvPr id="4" name="图片 3">
            <a:extLst>
              <a:ext uri="{FF2B5EF4-FFF2-40B4-BE49-F238E27FC236}">
                <a16:creationId xmlns:a16="http://schemas.microsoft.com/office/drawing/2014/main" id="{353AB9F1-DE28-44C4-8AFF-F8ABE923FDC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54467"/>
          <a:stretch/>
        </p:blipFill>
        <p:spPr>
          <a:xfrm>
            <a:off x="4283968" y="986824"/>
            <a:ext cx="2305011" cy="3208512"/>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B2FB634-B852-46A4-9100-0B8A3F37A81C}"/>
                  </a:ext>
                </a:extLst>
              </p:cNvPr>
              <p:cNvSpPr/>
              <p:nvPr/>
            </p:nvSpPr>
            <p:spPr>
              <a:xfrm>
                <a:off x="3138158" y="3042195"/>
                <a:ext cx="52770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mtClean="0">
                          <a:solidFill>
                            <a:srgbClr val="FB390B"/>
                          </a:solidFill>
                          <a:latin typeface="Cambria Math" panose="02040503050406030204" pitchFamily="18" charset="0"/>
                        </a:rPr>
                        <m:t>⇄</m:t>
                      </m:r>
                    </m:oMath>
                  </m:oMathPara>
                </a14:m>
                <a:endParaRPr lang="zh-CN" altLang="en-US" dirty="0">
                  <a:solidFill>
                    <a:srgbClr val="FB390B"/>
                  </a:solidFill>
                </a:endParaRPr>
              </a:p>
            </p:txBody>
          </p:sp>
        </mc:Choice>
        <mc:Fallback xmlns="">
          <p:sp>
            <p:nvSpPr>
              <p:cNvPr id="7" name="矩形 6">
                <a:extLst>
                  <a:ext uri="{FF2B5EF4-FFF2-40B4-BE49-F238E27FC236}">
                    <a16:creationId xmlns:a16="http://schemas.microsoft.com/office/drawing/2014/main" id="{0B2FB634-B852-46A4-9100-0B8A3F37A81C}"/>
                  </a:ext>
                </a:extLst>
              </p:cNvPr>
              <p:cNvSpPr>
                <a:spLocks noRot="1" noChangeAspect="1" noMove="1" noResize="1" noEditPoints="1" noAdjustHandles="1" noChangeArrowheads="1" noChangeShapeType="1" noTextEdit="1"/>
              </p:cNvSpPr>
              <p:nvPr/>
            </p:nvSpPr>
            <p:spPr>
              <a:xfrm>
                <a:off x="3138158" y="3042195"/>
                <a:ext cx="527709"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E80094B-6708-4A94-A9B3-47F9CB4778E3}"/>
                  </a:ext>
                </a:extLst>
              </p:cNvPr>
              <p:cNvSpPr/>
              <p:nvPr/>
            </p:nvSpPr>
            <p:spPr>
              <a:xfrm>
                <a:off x="6420555" y="5905882"/>
                <a:ext cx="52770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mtClean="0">
                          <a:solidFill>
                            <a:srgbClr val="0000FF"/>
                          </a:solidFill>
                          <a:latin typeface="Cambria Math" panose="02040503050406030204" pitchFamily="18" charset="0"/>
                        </a:rPr>
                        <m:t>⇄</m:t>
                      </m:r>
                    </m:oMath>
                  </m:oMathPara>
                </a14:m>
                <a:endParaRPr lang="zh-CN" altLang="en-US" dirty="0">
                  <a:solidFill>
                    <a:srgbClr val="0000FF"/>
                  </a:solidFill>
                </a:endParaRPr>
              </a:p>
            </p:txBody>
          </p:sp>
        </mc:Choice>
        <mc:Fallback xmlns="">
          <p:sp>
            <p:nvSpPr>
              <p:cNvPr id="21" name="矩形 20">
                <a:extLst>
                  <a:ext uri="{FF2B5EF4-FFF2-40B4-BE49-F238E27FC236}">
                    <a16:creationId xmlns:a16="http://schemas.microsoft.com/office/drawing/2014/main" id="{FE80094B-6708-4A94-A9B3-47F9CB4778E3}"/>
                  </a:ext>
                </a:extLst>
              </p:cNvPr>
              <p:cNvSpPr>
                <a:spLocks noRot="1" noChangeAspect="1" noMove="1" noResize="1" noEditPoints="1" noAdjustHandles="1" noChangeArrowheads="1" noChangeShapeType="1" noTextEdit="1"/>
              </p:cNvSpPr>
              <p:nvPr/>
            </p:nvSpPr>
            <p:spPr>
              <a:xfrm>
                <a:off x="6420555" y="5905882"/>
                <a:ext cx="527709" cy="400110"/>
              </a:xfrm>
              <a:prstGeom prst="rect">
                <a:avLst/>
              </a:prstGeom>
              <a:blipFill>
                <a:blip r:embed="rId7"/>
                <a:stretch>
                  <a:fillRect/>
                </a:stretch>
              </a:blipFill>
            </p:spPr>
            <p:txBody>
              <a:bodyPr/>
              <a:lstStyle/>
              <a:p>
                <a:r>
                  <a:rPr lang="zh-CN" altLang="en-US">
                    <a:noFill/>
                  </a:rPr>
                  <a:t> </a:t>
                </a:r>
              </a:p>
            </p:txBody>
          </p:sp>
        </mc:Fallback>
      </mc:AlternateContent>
    </p:spTree>
  </p:cSld>
  <p:clrMapOvr>
    <a:masterClrMapping/>
  </p:clrMapOvr>
  <p:transition advClick="0"/>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3.5.1  </a:t>
            </a:r>
            <a:r>
              <a:rPr lang="zh-CN" altLang="en-US" sz="3200" dirty="0">
                <a:latin typeface="Times New Roman" pitchFamily="18" charset="0"/>
                <a:cs typeface="Times New Roman" pitchFamily="18" charset="0"/>
              </a:rPr>
              <a:t>化学平衡</a:t>
            </a:r>
            <a:endParaRPr lang="zh-CN" altLang="en-US" sz="3200" dirty="0">
              <a:latin typeface="黑体" pitchFamily="2" charset="-122"/>
              <a:cs typeface="Times New Roman" pitchFamily="18" charset="0"/>
            </a:endParaRPr>
          </a:p>
        </p:txBody>
      </p:sp>
      <p:sp>
        <p:nvSpPr>
          <p:cNvPr id="124932" name="Rectangle 3"/>
          <p:cNvSpPr>
            <a:spLocks noGrp="1" noChangeArrowheads="1"/>
          </p:cNvSpPr>
          <p:nvPr>
            <p:ph idx="1"/>
          </p:nvPr>
        </p:nvSpPr>
        <p:spPr>
          <a:xfrm>
            <a:off x="251520" y="1066800"/>
            <a:ext cx="8568952" cy="3874368"/>
          </a:xfrm>
        </p:spPr>
        <p:txBody>
          <a:bodyPr/>
          <a:lstStyle/>
          <a:p>
            <a:pPr marL="0" indent="0" algn="just" eaLnBrk="1" hangingPunct="1">
              <a:lnSpc>
                <a:spcPct val="150000"/>
              </a:lnSpc>
              <a:spcBef>
                <a:spcPts val="600"/>
              </a:spcBef>
              <a:buClrTx/>
              <a:buNone/>
              <a:defRPr/>
            </a:pPr>
            <a:r>
              <a:rPr lang="zh-CN" altLang="en-US" dirty="0">
                <a:solidFill>
                  <a:srgbClr val="FF0000"/>
                </a:solidFill>
                <a:effectLst/>
                <a:latin typeface="Times New Roman" panose="02020603050405020304" pitchFamily="18" charset="0"/>
                <a:cs typeface="Times New Roman" panose="02020603050405020304" pitchFamily="18" charset="0"/>
              </a:rPr>
              <a:t>可逆反应例子</a:t>
            </a:r>
            <a:endParaRPr lang="en-US" altLang="zh-CN" dirty="0">
              <a:solidFill>
                <a:srgbClr val="FF0000"/>
              </a:solidFill>
              <a:effectLst/>
              <a:latin typeface="Times New Roman" panose="02020603050405020304" pitchFamily="18" charset="0"/>
              <a:cs typeface="Times New Roman" panose="02020603050405020304" pitchFamily="18" charset="0"/>
            </a:endParaRPr>
          </a:p>
          <a:p>
            <a:pPr marL="0" indent="0" algn="just" eaLnBrk="1" hangingPunct="1">
              <a:lnSpc>
                <a:spcPct val="150000"/>
              </a:lnSpc>
              <a:spcBef>
                <a:spcPts val="600"/>
              </a:spcBef>
              <a:buClrTx/>
              <a:buNone/>
              <a:defRPr/>
            </a:pPr>
            <a:r>
              <a:rPr lang="zh-CN" altLang="en-US"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(g) + O</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(g)        2H</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O(g)</a:t>
            </a:r>
          </a:p>
          <a:p>
            <a:pPr marL="0" indent="0" algn="just" eaLnBrk="1" hangingPunct="1">
              <a:lnSpc>
                <a:spcPct val="150000"/>
              </a:lnSpc>
              <a:spcBef>
                <a:spcPts val="600"/>
              </a:spcBef>
              <a:buFontTx/>
              <a:buNone/>
              <a:defRPr/>
            </a:pPr>
            <a:endParaRPr lang="en-US" altLang="zh-CN" dirty="0">
              <a:effectLst/>
              <a:latin typeface="Times New Roman" panose="02020603050405020304" pitchFamily="18" charset="0"/>
              <a:cs typeface="Times New Roman" panose="02020603050405020304" pitchFamily="18" charset="0"/>
            </a:endParaRPr>
          </a:p>
          <a:p>
            <a:pPr marL="0" indent="0" algn="just" eaLnBrk="1" hangingPunct="1">
              <a:lnSpc>
                <a:spcPct val="150000"/>
              </a:lnSpc>
              <a:spcBef>
                <a:spcPts val="600"/>
              </a:spcBef>
              <a:buFontTx/>
              <a:buNone/>
              <a:defRPr/>
            </a:pPr>
            <a:r>
              <a:rPr lang="zh-CN" altLang="en-US" dirty="0">
                <a:effectLst/>
                <a:latin typeface="Times New Roman" panose="02020603050405020304" pitchFamily="18" charset="0"/>
                <a:cs typeface="Times New Roman" panose="02020603050405020304" pitchFamily="18" charset="0"/>
              </a:rPr>
              <a:t>在873</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1273 </a:t>
            </a:r>
            <a:r>
              <a:rPr lang="en-US" altLang="zh-CN" dirty="0">
                <a:effectLst/>
                <a:latin typeface="Times New Roman" panose="02020603050405020304" pitchFamily="18" charset="0"/>
                <a:cs typeface="Times New Roman" panose="02020603050405020304" pitchFamily="18" charset="0"/>
              </a:rPr>
              <a:t>K</a:t>
            </a:r>
            <a:r>
              <a:rPr lang="zh-CN" altLang="en-US" dirty="0">
                <a:effectLst/>
                <a:latin typeface="Times New Roman" panose="02020603050405020304" pitchFamily="18" charset="0"/>
                <a:cs typeface="Times New Roman" panose="02020603050405020304" pitchFamily="18" charset="0"/>
              </a:rPr>
              <a:t>时，生成</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O</a:t>
            </a:r>
            <a:r>
              <a:rPr lang="zh-CN" altLang="en-US" dirty="0">
                <a:effectLst/>
                <a:latin typeface="Times New Roman" panose="02020603050405020304" pitchFamily="18" charset="0"/>
                <a:cs typeface="Times New Roman" panose="02020603050405020304" pitchFamily="18" charset="0"/>
              </a:rPr>
              <a:t>的反应占绝对优势，而在4273</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5273 </a:t>
            </a:r>
            <a:r>
              <a:rPr lang="en-US" altLang="zh-CN" dirty="0">
                <a:effectLst/>
                <a:latin typeface="Times New Roman" panose="02020603050405020304" pitchFamily="18" charset="0"/>
                <a:cs typeface="Times New Roman" panose="02020603050405020304" pitchFamily="18" charset="0"/>
              </a:rPr>
              <a:t>K</a:t>
            </a:r>
            <a:r>
              <a:rPr lang="zh-CN" altLang="en-US" dirty="0">
                <a:effectLst/>
                <a:latin typeface="Times New Roman" panose="02020603050405020304" pitchFamily="18" charset="0"/>
                <a:cs typeface="Times New Roman" panose="02020603050405020304" pitchFamily="18" charset="0"/>
              </a:rPr>
              <a:t>时，</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O</a:t>
            </a:r>
            <a:r>
              <a:rPr lang="zh-CN" altLang="en-US" dirty="0">
                <a:effectLst/>
                <a:latin typeface="Times New Roman" panose="02020603050405020304" pitchFamily="18" charset="0"/>
                <a:cs typeface="Times New Roman" panose="02020603050405020304" pitchFamily="18" charset="0"/>
              </a:rPr>
              <a:t>的分解反应占绝对优势。</a:t>
            </a:r>
          </a:p>
        </p:txBody>
      </p:sp>
      <p:graphicFrame>
        <p:nvGraphicFramePr>
          <p:cNvPr id="4" name="Object 4">
            <a:extLst>
              <a:ext uri="{FF2B5EF4-FFF2-40B4-BE49-F238E27FC236}">
                <a16:creationId xmlns:a16="http://schemas.microsoft.com/office/drawing/2014/main" id="{0EE31068-B7AD-4DDC-A388-E2900DFA3789}"/>
              </a:ext>
            </a:extLst>
          </p:cNvPr>
          <p:cNvGraphicFramePr>
            <a:graphicFrameLocks noChangeAspect="1"/>
          </p:cNvGraphicFramePr>
          <p:nvPr>
            <p:extLst>
              <p:ext uri="{D42A27DB-BD31-4B8C-83A1-F6EECF244321}">
                <p14:modId xmlns:p14="http://schemas.microsoft.com/office/powerpoint/2010/main" val="1137839325"/>
              </p:ext>
            </p:extLst>
          </p:nvPr>
        </p:nvGraphicFramePr>
        <p:xfrm>
          <a:off x="2527573" y="2132856"/>
          <a:ext cx="676275" cy="171450"/>
        </p:xfrm>
        <a:graphic>
          <a:graphicData uri="http://schemas.openxmlformats.org/presentationml/2006/ole">
            <mc:AlternateContent xmlns:mc="http://schemas.openxmlformats.org/markup-compatibility/2006">
              <mc:Choice xmlns:v="urn:schemas-microsoft-com:vml" Requires="v">
                <p:oleObj spid="_x0000_s150764" name="Document" r:id="rId4" imgW="676275" imgH="171450" progId="">
                  <p:embed/>
                </p:oleObj>
              </mc:Choice>
              <mc:Fallback>
                <p:oleObj name="Document" r:id="rId4" imgW="676275" imgH="171450" progId="">
                  <p:embed/>
                  <p:pic>
                    <p:nvPicPr>
                      <p:cNvPr id="12083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73" y="2132856"/>
                        <a:ext cx="6762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3.5.1  </a:t>
            </a:r>
            <a:r>
              <a:rPr lang="zh-CN" altLang="en-US" sz="3200" dirty="0">
                <a:latin typeface="Times New Roman" pitchFamily="18" charset="0"/>
                <a:cs typeface="Times New Roman" pitchFamily="18" charset="0"/>
              </a:rPr>
              <a:t>化学平衡</a:t>
            </a:r>
          </a:p>
        </p:txBody>
      </p:sp>
      <p:sp>
        <p:nvSpPr>
          <p:cNvPr id="123908" name="Rectangle 3"/>
          <p:cNvSpPr>
            <a:spLocks noGrp="1" noChangeArrowheads="1"/>
          </p:cNvSpPr>
          <p:nvPr>
            <p:ph idx="1"/>
          </p:nvPr>
        </p:nvSpPr>
        <p:spPr>
          <a:xfrm>
            <a:off x="251520" y="1341438"/>
            <a:ext cx="8668960" cy="3671738"/>
          </a:xfrm>
        </p:spPr>
        <p:txBody>
          <a:bodyPr/>
          <a:lstStyle/>
          <a:p>
            <a:pPr eaLnBrk="1" hangingPunct="1">
              <a:lnSpc>
                <a:spcPct val="125000"/>
              </a:lnSpc>
              <a:spcBef>
                <a:spcPts val="600"/>
              </a:spcBef>
              <a:buFont typeface="Wingdings" pitchFamily="2" charset="2"/>
              <a:buNone/>
              <a:defRPr/>
            </a:pPr>
            <a:r>
              <a:rPr kumimoji="1" lang="en-US" altLang="zh-CN" kern="1200" dirty="0">
                <a:solidFill>
                  <a:srgbClr val="FF0000"/>
                </a:solidFill>
                <a:effectLst/>
                <a:latin typeface="+mj-ea"/>
                <a:ea typeface="+mj-ea"/>
                <a:cs typeface="Times New Roman" panose="02020603050405020304" pitchFamily="18" charset="0"/>
              </a:rPr>
              <a:t>3</a:t>
            </a:r>
            <a:r>
              <a:rPr kumimoji="1" lang="zh-CN" altLang="en-US" kern="1200" dirty="0">
                <a:solidFill>
                  <a:srgbClr val="FF0000"/>
                </a:solidFill>
                <a:effectLst/>
                <a:latin typeface="+mj-ea"/>
                <a:ea typeface="+mj-ea"/>
                <a:cs typeface="Times New Roman" panose="02020603050405020304" pitchFamily="18" charset="0"/>
              </a:rPr>
              <a:t>）平衡建立后的特点</a:t>
            </a:r>
            <a:endParaRPr kumimoji="1" lang="en-US" altLang="zh-CN" kern="1200" dirty="0">
              <a:solidFill>
                <a:srgbClr val="FF0000"/>
              </a:solidFill>
              <a:effectLst/>
              <a:latin typeface="+mj-ea"/>
              <a:ea typeface="+mj-ea"/>
              <a:cs typeface="Times New Roman" pitchFamily="18" charset="0"/>
            </a:endParaRPr>
          </a:p>
          <a:p>
            <a:pPr eaLnBrk="1" hangingPunct="1">
              <a:lnSpc>
                <a:spcPct val="125000"/>
              </a:lnSpc>
              <a:spcBef>
                <a:spcPts val="600"/>
              </a:spcBef>
              <a:buFont typeface="Wingdings" pitchFamily="2" charset="2"/>
              <a:buNone/>
              <a:defRPr/>
            </a:pPr>
            <a:endParaRPr kumimoji="1" lang="en-US" altLang="zh-CN" kern="1200" dirty="0">
              <a:solidFill>
                <a:srgbClr val="C00000"/>
              </a:solidFill>
              <a:effectLst/>
              <a:latin typeface="Times New Roman" pitchFamily="18" charset="0"/>
              <a:cs typeface="Times New Roman" pitchFamily="18" charset="0"/>
            </a:endParaRPr>
          </a:p>
          <a:p>
            <a:pPr eaLnBrk="1" hangingPunct="1">
              <a:lnSpc>
                <a:spcPct val="125000"/>
              </a:lnSpc>
              <a:spcBef>
                <a:spcPts val="600"/>
              </a:spcBef>
              <a:buFontTx/>
              <a:buNone/>
              <a:defRPr/>
            </a:pPr>
            <a:r>
              <a:rPr lang="en-US" altLang="zh-CN" dirty="0">
                <a:effectLst/>
                <a:latin typeface="Times New Roman" pitchFamily="18" charset="0"/>
                <a:ea typeface="仿宋" pitchFamily="49" charset="-122"/>
                <a:cs typeface="Times New Roman" pitchFamily="18" charset="0"/>
              </a:rPr>
              <a:t>a  </a:t>
            </a:r>
            <a:r>
              <a:rPr lang="zh-CN" altLang="en-US" dirty="0">
                <a:effectLst/>
                <a:latin typeface="Times New Roman" pitchFamily="18" charset="0"/>
                <a:ea typeface="仿宋" pitchFamily="49" charset="-122"/>
                <a:cs typeface="Times New Roman" pitchFamily="18" charset="0"/>
              </a:rPr>
              <a:t>平衡是一种区别于始态的状态。</a:t>
            </a:r>
          </a:p>
          <a:p>
            <a:pPr eaLnBrk="1" hangingPunct="1">
              <a:lnSpc>
                <a:spcPct val="125000"/>
              </a:lnSpc>
              <a:spcBef>
                <a:spcPts val="600"/>
              </a:spcBef>
              <a:buFontTx/>
              <a:buNone/>
              <a:defRPr/>
            </a:pPr>
            <a:r>
              <a:rPr lang="en-US" altLang="zh-CN" dirty="0">
                <a:effectLst/>
                <a:latin typeface="Times New Roman" pitchFamily="18" charset="0"/>
                <a:ea typeface="仿宋" pitchFamily="49" charset="-122"/>
                <a:cs typeface="Times New Roman" pitchFamily="18" charset="0"/>
              </a:rPr>
              <a:t>b  </a:t>
            </a:r>
            <a:r>
              <a:rPr lang="zh-CN" altLang="en-US" dirty="0">
                <a:effectLst/>
                <a:latin typeface="Times New Roman" pitchFamily="18" charset="0"/>
                <a:ea typeface="仿宋" pitchFamily="49" charset="-122"/>
                <a:cs typeface="Times New Roman" pitchFamily="18" charset="0"/>
              </a:rPr>
              <a:t>动态平衡，反应仍在进行，只是</a:t>
            </a:r>
            <a:r>
              <a:rPr lang="en-US" altLang="zh-CN" i="1" dirty="0">
                <a:effectLst/>
                <a:latin typeface="Times New Roman" pitchFamily="18" charset="0"/>
                <a:ea typeface="仿宋" pitchFamily="49" charset="-122"/>
                <a:cs typeface="Times New Roman" pitchFamily="18" charset="0"/>
              </a:rPr>
              <a:t>V</a:t>
            </a:r>
            <a:r>
              <a:rPr lang="en-US" altLang="zh-CN" baseline="-25000" dirty="0">
                <a:effectLst/>
                <a:latin typeface="Times New Roman" pitchFamily="18" charset="0"/>
                <a:ea typeface="仿宋" pitchFamily="49" charset="-122"/>
                <a:cs typeface="Times New Roman" pitchFamily="18" charset="0"/>
              </a:rPr>
              <a:t>+</a:t>
            </a:r>
            <a:r>
              <a:rPr lang="en-US" altLang="zh-CN" dirty="0">
                <a:effectLst/>
                <a:latin typeface="Times New Roman" pitchFamily="18" charset="0"/>
                <a:ea typeface="仿宋" pitchFamily="49" charset="-122"/>
                <a:cs typeface="Times New Roman" pitchFamily="18" charset="0"/>
              </a:rPr>
              <a:t> = </a:t>
            </a:r>
            <a:r>
              <a:rPr lang="en-US" altLang="zh-CN" i="1" dirty="0">
                <a:effectLst/>
                <a:latin typeface="Times New Roman" pitchFamily="18" charset="0"/>
                <a:ea typeface="仿宋" pitchFamily="49" charset="-122"/>
                <a:cs typeface="Times New Roman" pitchFamily="18" charset="0"/>
              </a:rPr>
              <a:t>V</a:t>
            </a:r>
            <a:r>
              <a:rPr lang="en-US" altLang="zh-CN" baseline="-25000" dirty="0">
                <a:effectLst/>
                <a:latin typeface="Times New Roman" pitchFamily="18" charset="0"/>
                <a:ea typeface="仿宋" pitchFamily="49" charset="-122"/>
                <a:cs typeface="Times New Roman" pitchFamily="18" charset="0"/>
              </a:rPr>
              <a:t>-</a:t>
            </a:r>
            <a:r>
              <a:rPr lang="zh-CN" altLang="en-US" dirty="0">
                <a:effectLst/>
                <a:latin typeface="Times New Roman" pitchFamily="18" charset="0"/>
                <a:ea typeface="仿宋" pitchFamily="49" charset="-122"/>
                <a:cs typeface="Times New Roman" pitchFamily="18" charset="0"/>
              </a:rPr>
              <a:t>。</a:t>
            </a:r>
            <a:endParaRPr lang="en-US" altLang="zh-CN" dirty="0">
              <a:effectLst/>
              <a:latin typeface="Times New Roman" pitchFamily="18" charset="0"/>
              <a:ea typeface="仿宋" pitchFamily="49" charset="-122"/>
              <a:cs typeface="Times New Roman" pitchFamily="18" charset="0"/>
            </a:endParaRPr>
          </a:p>
          <a:p>
            <a:pPr eaLnBrk="1" hangingPunct="1">
              <a:lnSpc>
                <a:spcPct val="125000"/>
              </a:lnSpc>
              <a:spcBef>
                <a:spcPts val="600"/>
              </a:spcBef>
              <a:buFontTx/>
              <a:buNone/>
              <a:defRPr/>
            </a:pPr>
            <a:r>
              <a:rPr lang="en-US" altLang="zh-CN" dirty="0">
                <a:effectLst/>
                <a:latin typeface="Times New Roman" pitchFamily="18" charset="0"/>
                <a:ea typeface="仿宋" pitchFamily="49" charset="-122"/>
                <a:cs typeface="Times New Roman" pitchFamily="18" charset="0"/>
              </a:rPr>
              <a:t>c  </a:t>
            </a:r>
            <a:r>
              <a:rPr lang="zh-CN" altLang="en-US" dirty="0">
                <a:effectLst/>
                <a:latin typeface="Times New Roman" pitchFamily="18" charset="0"/>
                <a:ea typeface="仿宋" pitchFamily="49" charset="-122"/>
                <a:cs typeface="Times New Roman" pitchFamily="18" charset="0"/>
              </a:rPr>
              <a:t>同一个反应，在不同条件下，表现出的可逆性也是不同的。</a:t>
            </a:r>
          </a:p>
        </p:txBody>
      </p:sp>
      <p:sp>
        <p:nvSpPr>
          <p:cNvPr id="2" name="Rectangle 4"/>
          <p:cNvSpPr>
            <a:spLocks noChangeArrowheads="1"/>
          </p:cNvSpPr>
          <p:nvPr/>
        </p:nvSpPr>
        <p:spPr bwMode="auto">
          <a:xfrm>
            <a:off x="685800" y="354013"/>
            <a:ext cx="184150" cy="579437"/>
          </a:xfrm>
          <a:prstGeom prst="rect">
            <a:avLst/>
          </a:prstGeom>
          <a:noFill/>
          <a:ln w="9525" cap="rnd">
            <a:noFill/>
            <a:prstDash val="sysDot"/>
            <a:miter lim="800000"/>
            <a:headEnd/>
            <a:tailEnd/>
          </a:ln>
        </p:spPr>
        <p:txBody>
          <a:bodyPr wrap="none">
            <a:spAutoFit/>
          </a:bodyPr>
          <a:lstStyle/>
          <a:p>
            <a:pPr>
              <a:spcBef>
                <a:spcPct val="20000"/>
              </a:spcBef>
            </a:pPr>
            <a:endParaRPr lang="zh-CN" altLang="en-US" sz="3200">
              <a:solidFill>
                <a:schemeClr val="accent2"/>
              </a:solidFill>
              <a:latin typeface="Times New Roman" pitchFamily="18" charset="0"/>
            </a:endParaRPr>
          </a:p>
        </p:txBody>
      </p:sp>
    </p:spTree>
  </p:cSld>
  <p:clrMapOvr>
    <a:masterClrMapping/>
  </p:clrMapOvr>
  <p:transition advClick="0"/>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3.5.1  </a:t>
            </a:r>
            <a:r>
              <a:rPr lang="zh-CN" altLang="en-US" sz="3200" dirty="0">
                <a:latin typeface="Times New Roman" pitchFamily="18" charset="0"/>
                <a:cs typeface="Times New Roman" pitchFamily="18" charset="0"/>
              </a:rPr>
              <a:t>化学平衡</a:t>
            </a:r>
            <a:endParaRPr lang="zh-CN" altLang="en-US" sz="3200" dirty="0">
              <a:latin typeface="黑体" pitchFamily="2" charset="-122"/>
              <a:cs typeface="Times New Roman" pitchFamily="18" charset="0"/>
            </a:endParaRPr>
          </a:p>
        </p:txBody>
      </p:sp>
      <p:sp>
        <p:nvSpPr>
          <p:cNvPr id="126980" name="Rectangle 3"/>
          <p:cNvSpPr>
            <a:spLocks noGrp="1" noChangeArrowheads="1"/>
          </p:cNvSpPr>
          <p:nvPr>
            <p:ph idx="1"/>
          </p:nvPr>
        </p:nvSpPr>
        <p:spPr>
          <a:xfrm>
            <a:off x="251521" y="980728"/>
            <a:ext cx="8640960" cy="5256584"/>
          </a:xfrm>
        </p:spPr>
        <p:txBody>
          <a:bodyPr/>
          <a:lstStyle/>
          <a:p>
            <a:pPr algn="just" eaLnBrk="1" hangingPunct="1">
              <a:lnSpc>
                <a:spcPct val="125000"/>
              </a:lnSpc>
              <a:buFont typeface="Wingdings" pitchFamily="2" charset="2"/>
              <a:buNone/>
              <a:defRPr/>
            </a:pPr>
            <a:r>
              <a:rPr kumimoji="1" lang="en-US" altLang="zh-CN" kern="1200" dirty="0">
                <a:solidFill>
                  <a:srgbClr val="FF0000"/>
                </a:solidFill>
                <a:effectLst/>
                <a:latin typeface="+mj-ea"/>
                <a:ea typeface="+mj-ea"/>
              </a:rPr>
              <a:t>4</a:t>
            </a:r>
            <a:r>
              <a:rPr kumimoji="1" lang="zh-CN" altLang="en-US" kern="1200" dirty="0">
                <a:solidFill>
                  <a:srgbClr val="FF0000"/>
                </a:solidFill>
                <a:effectLst/>
                <a:latin typeface="+mj-ea"/>
                <a:ea typeface="+mj-ea"/>
              </a:rPr>
              <a:t>）化学平衡和平衡常数</a:t>
            </a:r>
            <a:endParaRPr kumimoji="1" lang="zh-CN" altLang="en-US" kern="1200" dirty="0">
              <a:solidFill>
                <a:srgbClr val="C00000"/>
              </a:solidFill>
              <a:effectLst/>
              <a:latin typeface="+mj-ea"/>
              <a:ea typeface="+mj-ea"/>
            </a:endParaRPr>
          </a:p>
          <a:p>
            <a:pPr algn="just" eaLnBrk="1" hangingPunct="1">
              <a:lnSpc>
                <a:spcPct val="125000"/>
              </a:lnSpc>
              <a:buClrTx/>
              <a:defRPr/>
            </a:pPr>
            <a:r>
              <a:rPr lang="zh-CN" altLang="en-US" dirty="0">
                <a:effectLst/>
                <a:latin typeface="黑体" pitchFamily="2" charset="-122"/>
              </a:rPr>
              <a:t>平衡状态可以从正反应开始，也可以从逆反应开始，最后到达正、逆反应速率相等的平衡状态。</a:t>
            </a:r>
          </a:p>
          <a:p>
            <a:pPr algn="just" eaLnBrk="1" hangingPunct="1">
              <a:lnSpc>
                <a:spcPct val="125000"/>
              </a:lnSpc>
              <a:buClrTx/>
              <a:defRPr/>
            </a:pPr>
            <a:r>
              <a:rPr lang="zh-CN" altLang="en-US" dirty="0">
                <a:effectLst/>
                <a:latin typeface="黑体" pitchFamily="2" charset="-122"/>
              </a:rPr>
              <a:t>当可逆反应达到平衡状态时，反应并未停止，只是由于正、逆反应速率相等，</a:t>
            </a:r>
            <a:r>
              <a:rPr lang="zh-CN" altLang="en-US" dirty="0">
                <a:solidFill>
                  <a:srgbClr val="0000FF"/>
                </a:solidFill>
                <a:effectLst/>
                <a:latin typeface="黑体" pitchFamily="2" charset="-122"/>
              </a:rPr>
              <a:t>各反应物和生成物的浓度不再改变，此时的浓度即</a:t>
            </a:r>
            <a:r>
              <a:rPr lang="zh-CN" altLang="en-US" dirty="0">
                <a:solidFill>
                  <a:srgbClr val="0000FF"/>
                </a:solidFill>
                <a:effectLst/>
                <a:latin typeface="+mj-ea"/>
                <a:ea typeface="+mj-ea"/>
              </a:rPr>
              <a:t>平衡浓度</a:t>
            </a:r>
            <a:r>
              <a:rPr lang="zh-CN" altLang="en-US" dirty="0">
                <a:effectLst/>
                <a:latin typeface="黑体" pitchFamily="2" charset="-122"/>
              </a:rPr>
              <a:t>。</a:t>
            </a:r>
            <a:endParaRPr lang="en-US" altLang="zh-CN" dirty="0">
              <a:effectLst/>
              <a:latin typeface="黑体" pitchFamily="2" charset="-122"/>
            </a:endParaRPr>
          </a:p>
          <a:p>
            <a:pPr algn="just" eaLnBrk="1" hangingPunct="1">
              <a:lnSpc>
                <a:spcPct val="125000"/>
              </a:lnSpc>
              <a:buClrTx/>
              <a:defRPr/>
            </a:pPr>
            <a:r>
              <a:rPr lang="zh-CN" altLang="en-US" dirty="0">
                <a:effectLst/>
                <a:latin typeface="黑体" pitchFamily="2" charset="-122"/>
              </a:rPr>
              <a:t>在一定温度下、可逆反应达到平衡时，</a:t>
            </a:r>
            <a:r>
              <a:rPr lang="zh-CN" altLang="en-US" dirty="0">
                <a:solidFill>
                  <a:srgbClr val="0000FF"/>
                </a:solidFill>
                <a:effectLst/>
                <a:latin typeface="黑体" pitchFamily="2" charset="-122"/>
              </a:rPr>
              <a:t>生成物浓度的幂指数乘积与反应物浓度的幂指数乘积之比为一常数，称为</a:t>
            </a:r>
            <a:r>
              <a:rPr lang="zh-CN" altLang="en-US" u="sng" dirty="0">
                <a:solidFill>
                  <a:srgbClr val="0000FF"/>
                </a:solidFill>
                <a:effectLst/>
                <a:latin typeface="+mj-ea"/>
                <a:ea typeface="+mj-ea"/>
              </a:rPr>
              <a:t>平衡常数</a:t>
            </a:r>
            <a:r>
              <a:rPr lang="zh-CN" altLang="en-US" dirty="0">
                <a:effectLst/>
                <a:latin typeface="黑体" pitchFamily="2" charset="-122"/>
              </a:rPr>
              <a:t>。</a:t>
            </a:r>
          </a:p>
        </p:txBody>
      </p:sp>
    </p:spTree>
  </p:cSld>
  <p:clrMapOvr>
    <a:masterClrMapping/>
  </p:clrMapOvr>
  <p:transition advClick="0"/>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5"/>
          <p:cNvSpPr>
            <a:spLocks noChangeArrowheads="1"/>
          </p:cNvSpPr>
          <p:nvPr/>
        </p:nvSpPr>
        <p:spPr bwMode="auto">
          <a:xfrm>
            <a:off x="251521" y="1268760"/>
            <a:ext cx="8712967" cy="461665"/>
          </a:xfrm>
          <a:prstGeom prst="rect">
            <a:avLst/>
          </a:prstGeom>
          <a:noFill/>
          <a:ln w="9525">
            <a:noFill/>
            <a:miter lim="800000"/>
            <a:headEnd/>
            <a:tailEnd/>
          </a:ln>
        </p:spPr>
        <p:txBody>
          <a:bodyPr wrap="square">
            <a:spAutoFit/>
          </a:bodyPr>
          <a:lstStyle/>
          <a:p>
            <a:r>
              <a:rPr lang="zh-CN" altLang="en-US" sz="2400" b="1" dirty="0">
                <a:solidFill>
                  <a:schemeClr val="tx1"/>
                </a:solidFill>
                <a:latin typeface="Times New Roman" panose="02020603050405020304" pitchFamily="18" charset="0"/>
                <a:cs typeface="Times New Roman" pitchFamily="18" charset="0"/>
              </a:rPr>
              <a:t>对任意化学反应，</a:t>
            </a:r>
            <a:r>
              <a:rPr lang="en-US" altLang="zh-CN" sz="2400" b="1" dirty="0" err="1">
                <a:solidFill>
                  <a:schemeClr val="tx1"/>
                </a:solidFill>
                <a:latin typeface="Times New Roman" panose="02020603050405020304" pitchFamily="18" charset="0"/>
                <a:cs typeface="Times New Roman" pitchFamily="18" charset="0"/>
              </a:rPr>
              <a:t>aA</a:t>
            </a:r>
            <a:r>
              <a:rPr lang="en-US" altLang="zh-CN" sz="2400" b="1" dirty="0">
                <a:solidFill>
                  <a:schemeClr val="tx1"/>
                </a:solidFill>
                <a:latin typeface="Times New Roman" panose="02020603050405020304" pitchFamily="18" charset="0"/>
                <a:cs typeface="Times New Roman" pitchFamily="18" charset="0"/>
              </a:rPr>
              <a:t>(g or l) + </a:t>
            </a:r>
            <a:r>
              <a:rPr lang="en-US" altLang="zh-CN" sz="2400" b="1" dirty="0" err="1">
                <a:solidFill>
                  <a:schemeClr val="tx1"/>
                </a:solidFill>
                <a:latin typeface="Times New Roman" panose="02020603050405020304" pitchFamily="18" charset="0"/>
                <a:cs typeface="Times New Roman" pitchFamily="18" charset="0"/>
              </a:rPr>
              <a:t>bB</a:t>
            </a:r>
            <a:r>
              <a:rPr lang="en-US" altLang="zh-CN" sz="2400" b="1" dirty="0">
                <a:solidFill>
                  <a:schemeClr val="tx1"/>
                </a:solidFill>
                <a:latin typeface="Times New Roman" panose="02020603050405020304" pitchFamily="18" charset="0"/>
                <a:cs typeface="Times New Roman" pitchFamily="18" charset="0"/>
              </a:rPr>
              <a:t>(g or l)     </a:t>
            </a:r>
            <a:r>
              <a:rPr lang="en-US" altLang="zh-CN" sz="2400" b="1" dirty="0" err="1">
                <a:solidFill>
                  <a:schemeClr val="tx1"/>
                </a:solidFill>
                <a:latin typeface="Times New Roman" panose="02020603050405020304" pitchFamily="18" charset="0"/>
                <a:cs typeface="Times New Roman" pitchFamily="18" charset="0"/>
              </a:rPr>
              <a:t>gG</a:t>
            </a:r>
            <a:r>
              <a:rPr lang="en-US" altLang="zh-CN" sz="2400" b="1" dirty="0">
                <a:solidFill>
                  <a:schemeClr val="tx1"/>
                </a:solidFill>
                <a:latin typeface="Times New Roman" panose="02020603050405020304" pitchFamily="18" charset="0"/>
                <a:cs typeface="Times New Roman" pitchFamily="18" charset="0"/>
              </a:rPr>
              <a:t>(g or l) + </a:t>
            </a:r>
            <a:r>
              <a:rPr lang="en-US" altLang="zh-CN" sz="2400" b="1" dirty="0" err="1">
                <a:solidFill>
                  <a:schemeClr val="tx1"/>
                </a:solidFill>
                <a:latin typeface="Times New Roman" panose="02020603050405020304" pitchFamily="18" charset="0"/>
                <a:cs typeface="Times New Roman" pitchFamily="18" charset="0"/>
              </a:rPr>
              <a:t>dD</a:t>
            </a:r>
            <a:r>
              <a:rPr lang="en-US" altLang="zh-CN" sz="2400" b="1" dirty="0">
                <a:solidFill>
                  <a:schemeClr val="tx1"/>
                </a:solidFill>
                <a:latin typeface="Times New Roman" panose="02020603050405020304" pitchFamily="18" charset="0"/>
                <a:cs typeface="Times New Roman" pitchFamily="18" charset="0"/>
              </a:rPr>
              <a:t>(g or l)</a:t>
            </a:r>
          </a:p>
        </p:txBody>
      </p:sp>
      <p:sp>
        <p:nvSpPr>
          <p:cNvPr id="128003" name="Text Box 18"/>
          <p:cNvSpPr txBox="1">
            <a:spLocks noChangeArrowheads="1"/>
          </p:cNvSpPr>
          <p:nvPr/>
        </p:nvSpPr>
        <p:spPr bwMode="auto">
          <a:xfrm>
            <a:off x="1331913" y="3343275"/>
            <a:ext cx="2736850" cy="460375"/>
          </a:xfrm>
          <a:prstGeom prst="rect">
            <a:avLst/>
          </a:prstGeom>
          <a:noFill/>
          <a:ln w="9525">
            <a:solidFill>
              <a:srgbClr val="0000FF"/>
            </a:solidFill>
            <a:miter lim="800000"/>
            <a:headEnd/>
            <a:tailEnd/>
          </a:ln>
        </p:spPr>
        <p:txBody>
          <a:bodyPr>
            <a:spAutoFit/>
          </a:bodyPr>
          <a:lstStyle/>
          <a:p>
            <a:pPr algn="ctr"/>
            <a:r>
              <a:rPr lang="zh-CN" altLang="en-US" sz="2400" b="1" dirty="0">
                <a:latin typeface="+mj-ea"/>
                <a:ea typeface="+mj-ea"/>
                <a:cs typeface="Times New Roman" panose="02020603050405020304" pitchFamily="18" charset="0"/>
              </a:rPr>
              <a:t>压力平衡常数 </a:t>
            </a:r>
            <a:r>
              <a:rPr lang="en-US" altLang="zh-CN" sz="2400" b="1" i="1" dirty="0" err="1">
                <a:latin typeface="Times New Roman" panose="02020603050405020304" pitchFamily="18" charset="0"/>
                <a:ea typeface="华文仿宋" panose="02010600040101010101"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anose="02010600040101010101" pitchFamily="2" charset="-122"/>
                <a:cs typeface="Times New Roman" panose="02020603050405020304" pitchFamily="18" charset="0"/>
              </a:rPr>
              <a:t>p</a:t>
            </a:r>
            <a:endParaRPr lang="zh-CN" altLang="en-US" sz="2400" b="1" baseline="-25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28004" name="Text Box 19"/>
          <p:cNvSpPr txBox="1">
            <a:spLocks noChangeArrowheads="1"/>
          </p:cNvSpPr>
          <p:nvPr/>
        </p:nvSpPr>
        <p:spPr bwMode="auto">
          <a:xfrm>
            <a:off x="5329238" y="3343275"/>
            <a:ext cx="2951162" cy="460375"/>
          </a:xfrm>
          <a:prstGeom prst="rect">
            <a:avLst/>
          </a:prstGeom>
          <a:noFill/>
          <a:ln w="9525">
            <a:solidFill>
              <a:srgbClr val="0000FF"/>
            </a:solidFill>
            <a:miter lim="800000"/>
            <a:headEnd/>
            <a:tailEnd/>
          </a:ln>
        </p:spPr>
        <p:txBody>
          <a:bodyPr>
            <a:spAutoFit/>
          </a:bodyPr>
          <a:lstStyle/>
          <a:p>
            <a:pPr algn="ctr"/>
            <a:r>
              <a:rPr lang="zh-CN" altLang="en-US" sz="2400" b="1" dirty="0">
                <a:latin typeface="+mj-ea"/>
                <a:ea typeface="+mj-ea"/>
                <a:cs typeface="Times New Roman" panose="02020603050405020304" pitchFamily="18" charset="0"/>
              </a:rPr>
              <a:t>浓度平衡常数 </a:t>
            </a:r>
            <a:r>
              <a:rPr lang="en-US" altLang="zh-CN" sz="2400" b="1" i="1" dirty="0">
                <a:latin typeface="Times New Roman" panose="02020603050405020304" pitchFamily="18" charset="0"/>
                <a:ea typeface="华文仿宋" panose="02010600040101010101" pitchFamily="2" charset="-122"/>
                <a:cs typeface="Times New Roman" panose="02020603050405020304" pitchFamily="18" charset="0"/>
              </a:rPr>
              <a:t>K</a:t>
            </a:r>
            <a:r>
              <a:rPr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c</a:t>
            </a:r>
            <a:endParaRPr lang="zh-CN" altLang="en-US" sz="2400" b="1" baseline="-25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28006" name="Text Box 22"/>
          <p:cNvSpPr txBox="1">
            <a:spLocks noChangeArrowheads="1"/>
          </p:cNvSpPr>
          <p:nvPr/>
        </p:nvSpPr>
        <p:spPr bwMode="auto">
          <a:xfrm>
            <a:off x="3563888" y="4732338"/>
            <a:ext cx="2088059" cy="461665"/>
          </a:xfrm>
          <a:prstGeom prst="rect">
            <a:avLst/>
          </a:prstGeom>
          <a:noFill/>
          <a:ln w="9525">
            <a:solidFill>
              <a:srgbClr val="0000FF"/>
            </a:solidFill>
            <a:miter lim="800000"/>
            <a:headEnd/>
            <a:tailEnd/>
          </a:ln>
        </p:spPr>
        <p:txBody>
          <a:bodyPr wrap="square">
            <a:spAutoFit/>
          </a:bodyPr>
          <a:lstStyle/>
          <a:p>
            <a:pPr algn="ctr"/>
            <a:r>
              <a:rPr lang="zh-CN" altLang="en-US" sz="2400" b="1" dirty="0">
                <a:latin typeface="+mj-ea"/>
                <a:ea typeface="+mj-ea"/>
                <a:cs typeface="Times New Roman" panose="02020603050405020304" pitchFamily="18" charset="0"/>
              </a:rPr>
              <a:t>实验平衡常数</a:t>
            </a:r>
          </a:p>
        </p:txBody>
      </p:sp>
      <p:sp>
        <p:nvSpPr>
          <p:cNvPr id="128007" name="Line 23"/>
          <p:cNvSpPr>
            <a:spLocks noChangeShapeType="1"/>
          </p:cNvSpPr>
          <p:nvPr/>
        </p:nvSpPr>
        <p:spPr bwMode="auto">
          <a:xfrm>
            <a:off x="3130550" y="3876675"/>
            <a:ext cx="936625" cy="704850"/>
          </a:xfrm>
          <a:prstGeom prst="line">
            <a:avLst/>
          </a:prstGeom>
          <a:noFill/>
          <a:ln w="25400">
            <a:solidFill>
              <a:schemeClr val="tx1"/>
            </a:solidFill>
            <a:miter lim="800000"/>
            <a:headEnd/>
            <a:tailEnd type="triangle" w="lg" len="lg"/>
          </a:ln>
        </p:spPr>
        <p:txBody>
          <a:bodyPr>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28008" name="Line 24"/>
          <p:cNvSpPr>
            <a:spLocks noChangeShapeType="1"/>
          </p:cNvSpPr>
          <p:nvPr/>
        </p:nvSpPr>
        <p:spPr bwMode="auto">
          <a:xfrm flipH="1">
            <a:off x="5219700" y="3876278"/>
            <a:ext cx="1296988" cy="704850"/>
          </a:xfrm>
          <a:prstGeom prst="line">
            <a:avLst/>
          </a:prstGeom>
          <a:noFill/>
          <a:ln w="25400">
            <a:solidFill>
              <a:schemeClr val="tx1"/>
            </a:solidFill>
            <a:miter lim="800000"/>
            <a:headEnd/>
            <a:tailEnd type="triangle" w="lg" len="lg"/>
          </a:ln>
        </p:spPr>
        <p:txBody>
          <a:bodyPr>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graphicFrame>
        <p:nvGraphicFramePr>
          <p:cNvPr id="128009" name="Object 2"/>
          <p:cNvGraphicFramePr>
            <a:graphicFrameLocks noChangeAspect="1"/>
          </p:cNvGraphicFramePr>
          <p:nvPr>
            <p:extLst>
              <p:ext uri="{D42A27DB-BD31-4B8C-83A1-F6EECF244321}">
                <p14:modId xmlns:p14="http://schemas.microsoft.com/office/powerpoint/2010/main" val="3157740190"/>
              </p:ext>
            </p:extLst>
          </p:nvPr>
        </p:nvGraphicFramePr>
        <p:xfrm>
          <a:off x="1009650" y="2255838"/>
          <a:ext cx="3403600" cy="952500"/>
        </p:xfrm>
        <a:graphic>
          <a:graphicData uri="http://schemas.openxmlformats.org/presentationml/2006/ole">
            <mc:AlternateContent xmlns:mc="http://schemas.openxmlformats.org/markup-compatibility/2006">
              <mc:Choice xmlns:v="urn:schemas-microsoft-com:vml" Requires="v">
                <p:oleObj spid="_x0000_s128779" name="Equation" r:id="rId4" imgW="1587240" imgH="444240" progId="Equation.DSMT4">
                  <p:embed/>
                </p:oleObj>
              </mc:Choice>
              <mc:Fallback>
                <p:oleObj name="Equation" r:id="rId4" imgW="1587240" imgH="444240" progId="Equation.DSMT4">
                  <p:embed/>
                  <p:pic>
                    <p:nvPicPr>
                      <p:cNvPr id="0" name="Object 2"/>
                      <p:cNvPicPr>
                        <a:picLocks noChangeAspect="1" noChangeArrowheads="1"/>
                      </p:cNvPicPr>
                      <p:nvPr/>
                    </p:nvPicPr>
                    <p:blipFill>
                      <a:blip r:embed="rId5"/>
                      <a:srcRect/>
                      <a:stretch>
                        <a:fillRect/>
                      </a:stretch>
                    </p:blipFill>
                    <p:spPr bwMode="auto">
                      <a:xfrm>
                        <a:off x="1009650" y="2255838"/>
                        <a:ext cx="3403600"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10" name="Object 3"/>
          <p:cNvGraphicFramePr>
            <a:graphicFrameLocks noChangeAspect="1"/>
          </p:cNvGraphicFramePr>
          <p:nvPr>
            <p:extLst>
              <p:ext uri="{D42A27DB-BD31-4B8C-83A1-F6EECF244321}">
                <p14:modId xmlns:p14="http://schemas.microsoft.com/office/powerpoint/2010/main" val="2009134653"/>
              </p:ext>
            </p:extLst>
          </p:nvPr>
        </p:nvGraphicFramePr>
        <p:xfrm>
          <a:off x="5110163" y="2255838"/>
          <a:ext cx="3267075" cy="952500"/>
        </p:xfrm>
        <a:graphic>
          <a:graphicData uri="http://schemas.openxmlformats.org/presentationml/2006/ole">
            <mc:AlternateContent xmlns:mc="http://schemas.openxmlformats.org/markup-compatibility/2006">
              <mc:Choice xmlns:v="urn:schemas-microsoft-com:vml" Requires="v">
                <p:oleObj spid="_x0000_s128780" name="Equation" r:id="rId6" imgW="1523880" imgH="444240" progId="Equation.DSMT4">
                  <p:embed/>
                </p:oleObj>
              </mc:Choice>
              <mc:Fallback>
                <p:oleObj name="Equation" r:id="rId6" imgW="1523880" imgH="444240" progId="Equation.DSMT4">
                  <p:embed/>
                  <p:pic>
                    <p:nvPicPr>
                      <p:cNvPr id="0" name="Object 3"/>
                      <p:cNvPicPr>
                        <a:picLocks noChangeAspect="1" noChangeArrowheads="1"/>
                      </p:cNvPicPr>
                      <p:nvPr/>
                    </p:nvPicPr>
                    <p:blipFill>
                      <a:blip r:embed="rId7"/>
                      <a:srcRect/>
                      <a:stretch>
                        <a:fillRect/>
                      </a:stretch>
                    </p:blipFill>
                    <p:spPr bwMode="auto">
                      <a:xfrm>
                        <a:off x="5110163" y="2255838"/>
                        <a:ext cx="3267075"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11" name="标题 21"/>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3.5.1.1  </a:t>
            </a:r>
            <a:r>
              <a:rPr lang="zh-CN" altLang="en-US" sz="3200" dirty="0">
                <a:latin typeface="Times New Roman" pitchFamily="18" charset="0"/>
                <a:cs typeface="Times New Roman" pitchFamily="18" charset="0"/>
              </a:rPr>
              <a:t>化学平衡常数</a:t>
            </a:r>
            <a:endParaRPr lang="zh-CN" altLang="en-US" sz="3200" dirty="0">
              <a:cs typeface="Times New Roman" pitchFamily="18" charset="0"/>
            </a:endParaRPr>
          </a:p>
        </p:txBody>
      </p:sp>
      <p:sp>
        <p:nvSpPr>
          <p:cNvPr id="2" name="矩形 1">
            <a:extLst>
              <a:ext uri="{FF2B5EF4-FFF2-40B4-BE49-F238E27FC236}">
                <a16:creationId xmlns:a16="http://schemas.microsoft.com/office/drawing/2014/main" id="{9100E954-A8F0-4AD5-BDC0-12EF8DEB4F59}"/>
              </a:ext>
            </a:extLst>
          </p:cNvPr>
          <p:cNvSpPr/>
          <p:nvPr/>
        </p:nvSpPr>
        <p:spPr>
          <a:xfrm>
            <a:off x="251521" y="6125234"/>
            <a:ext cx="4894532" cy="400110"/>
          </a:xfrm>
          <a:prstGeom prst="rect">
            <a:avLst/>
          </a:prstGeom>
        </p:spPr>
        <p:txBody>
          <a:bodyPr wrap="square">
            <a:spAutoFit/>
          </a:bodyPr>
          <a:lstStyle/>
          <a:p>
            <a:r>
              <a:rPr lang="en-US" altLang="zh-CN" dirty="0">
                <a:latin typeface="Times New Roman" panose="02020603050405020304" pitchFamily="18" charset="0"/>
                <a:ea typeface="华文仿宋" panose="02010600040101010101" pitchFamily="2" charset="-122"/>
                <a:cs typeface="Times New Roman" panose="02020603050405020304" pitchFamily="18" charset="0"/>
              </a:rPr>
              <a:t>eq</a:t>
            </a:r>
            <a:r>
              <a:rPr lang="zh-CN" altLang="en-US" dirty="0">
                <a:latin typeface="Times New Roman" panose="02020603050405020304" pitchFamily="18" charset="0"/>
                <a:ea typeface="华文仿宋" panose="02010600040101010101" pitchFamily="2" charset="-122"/>
                <a:cs typeface="Times New Roman" panose="02020603050405020304" pitchFamily="18" charset="0"/>
              </a:rPr>
              <a:t>表示</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equilibrium [ˌ</a:t>
            </a:r>
            <a:r>
              <a:rPr lang="en-US" altLang="zh-CN" dirty="0" err="1">
                <a:latin typeface="Times New Roman" panose="02020603050405020304" pitchFamily="18" charset="0"/>
                <a:ea typeface="华文仿宋" panose="02010600040101010101" pitchFamily="2" charset="-122"/>
                <a:cs typeface="Times New Roman" panose="02020603050405020304" pitchFamily="18" charset="0"/>
              </a:rPr>
              <a:t>iːkwɪˈlɪbriəm</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dirty="0">
                <a:latin typeface="Times New Roman" panose="02020603050405020304" pitchFamily="18" charset="0"/>
                <a:ea typeface="华文仿宋" panose="02010600040101010101" pitchFamily="2" charset="-122"/>
                <a:cs typeface="Times New Roman" panose="02020603050405020304" pitchFamily="18" charset="0"/>
              </a:rPr>
              <a:t>平衡</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9A932766-5EE1-498A-9665-CFBF9A0312EE}"/>
              </a:ext>
            </a:extLst>
          </p:cNvPr>
          <p:cNvSpPr/>
          <p:nvPr/>
        </p:nvSpPr>
        <p:spPr>
          <a:xfrm>
            <a:off x="251520" y="5487615"/>
            <a:ext cx="8712967" cy="461665"/>
          </a:xfrm>
          <a:prstGeom prst="rect">
            <a:avLst/>
          </a:prstGeom>
        </p:spPr>
        <p:txBody>
          <a:bodyPr wrap="square">
            <a:spAutoFit/>
          </a:bodyPr>
          <a:lstStyle/>
          <a:p>
            <a:r>
              <a:rPr lang="zh-CN" altLang="en-US" sz="2400" b="1" dirty="0">
                <a:solidFill>
                  <a:schemeClr val="tx1"/>
                </a:solidFill>
                <a:latin typeface="华文仿宋" panose="02010600040101010101" pitchFamily="2" charset="-122"/>
                <a:ea typeface="华文仿宋" panose="02010600040101010101" pitchFamily="2" charset="-122"/>
              </a:rPr>
              <a:t>通常，平衡常数越大，表示达到平衡时生成物分压或浓度越大。</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DA3D3FD-AC17-44F0-A022-13F24D5CC9D3}"/>
                  </a:ext>
                </a:extLst>
              </p:cNvPr>
              <p:cNvSpPr/>
              <p:nvPr/>
            </p:nvSpPr>
            <p:spPr>
              <a:xfrm>
                <a:off x="5556459" y="1335008"/>
                <a:ext cx="52770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5" name="矩形 14">
                <a:extLst>
                  <a:ext uri="{FF2B5EF4-FFF2-40B4-BE49-F238E27FC236}">
                    <a16:creationId xmlns:a16="http://schemas.microsoft.com/office/drawing/2014/main" id="{DDA3D3FD-AC17-44F0-A022-13F24D5CC9D3}"/>
                  </a:ext>
                </a:extLst>
              </p:cNvPr>
              <p:cNvSpPr>
                <a:spLocks noRot="1" noChangeAspect="1" noMove="1" noResize="1" noEditPoints="1" noAdjustHandles="1" noChangeArrowheads="1" noChangeShapeType="1" noTextEdit="1"/>
              </p:cNvSpPr>
              <p:nvPr/>
            </p:nvSpPr>
            <p:spPr>
              <a:xfrm>
                <a:off x="5556459" y="1335008"/>
                <a:ext cx="527709" cy="400110"/>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3.1.3  </a:t>
            </a:r>
            <a:r>
              <a:rPr lang="zh-CN" altLang="en-US" sz="3200" dirty="0">
                <a:latin typeface="Times New Roman" pitchFamily="18" charset="0"/>
              </a:rPr>
              <a:t>状态和状态函数</a:t>
            </a:r>
          </a:p>
        </p:txBody>
      </p:sp>
      <p:sp>
        <p:nvSpPr>
          <p:cNvPr id="281603" name="Rectangle 3"/>
          <p:cNvSpPr>
            <a:spLocks noGrp="1" noChangeArrowheads="1"/>
          </p:cNvSpPr>
          <p:nvPr>
            <p:ph type="body" idx="1"/>
          </p:nvPr>
        </p:nvSpPr>
        <p:spPr>
          <a:xfrm>
            <a:off x="251520" y="980728"/>
            <a:ext cx="8640960" cy="4114800"/>
          </a:xfrm>
        </p:spPr>
        <p:txBody>
          <a:bodyPr/>
          <a:lstStyle/>
          <a:p>
            <a:pPr marL="0" indent="0" eaLnBrk="1" hangingPunct="1">
              <a:lnSpc>
                <a:spcPct val="125000"/>
              </a:lnSpc>
              <a:spcBef>
                <a:spcPts val="600"/>
              </a:spcBef>
              <a:buFont typeface="Wingdings" pitchFamily="2" charset="2"/>
              <a:buNone/>
              <a:defRPr/>
            </a:pPr>
            <a:r>
              <a:rPr kumimoji="1" lang="zh-CN" altLang="en-US" kern="1200" dirty="0">
                <a:solidFill>
                  <a:srgbClr val="FF0000"/>
                </a:solidFill>
                <a:effectLst/>
                <a:latin typeface="Times New Roman" panose="02020603050405020304" pitchFamily="18" charset="0"/>
                <a:ea typeface="+mj-ea"/>
                <a:cs typeface="Times New Roman" panose="02020603050405020304" pitchFamily="18" charset="0"/>
              </a:rPr>
              <a:t>（</a:t>
            </a:r>
            <a:r>
              <a:rPr kumimoji="1" lang="en-US" altLang="zh-CN" kern="12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kern="1200" dirty="0">
                <a:solidFill>
                  <a:srgbClr val="FF0000"/>
                </a:solidFill>
                <a:effectLst/>
                <a:latin typeface="Times New Roman" panose="02020603050405020304" pitchFamily="18" charset="0"/>
                <a:ea typeface="+mj-ea"/>
                <a:cs typeface="Times New Roman" panose="02020603050405020304" pitchFamily="18" charset="0"/>
              </a:rPr>
              <a:t>）状态</a:t>
            </a:r>
          </a:p>
          <a:p>
            <a:pPr marL="0" indent="0" eaLnBrk="1" hangingPunct="1">
              <a:lnSpc>
                <a:spcPct val="125000"/>
              </a:lnSpc>
              <a:spcBef>
                <a:spcPts val="600"/>
              </a:spcBef>
              <a:buFont typeface="Wingdings" pitchFamily="2" charset="2"/>
              <a:buNone/>
              <a:defRPr/>
            </a:pPr>
            <a:r>
              <a:rPr kumimoji="1" lang="zh-CN" altLang="en-US" kern="1200" dirty="0">
                <a:effectLst/>
                <a:latin typeface="Times New Roman" panose="02020603050405020304" pitchFamily="18" charset="0"/>
                <a:cs typeface="Times New Roman" panose="02020603050405020304" pitchFamily="18" charset="0"/>
              </a:rPr>
              <a:t>状态是指系统的各种微观与宏观性质的综合表现，或</a:t>
            </a:r>
            <a:r>
              <a:rPr kumimoji="1" lang="zh-CN" altLang="en-US" kern="1200" dirty="0">
                <a:solidFill>
                  <a:srgbClr val="0000FF"/>
                </a:solidFill>
                <a:effectLst/>
                <a:latin typeface="Times New Roman" panose="02020603050405020304" pitchFamily="18" charset="0"/>
                <a:cs typeface="Times New Roman" panose="02020603050405020304" pitchFamily="18" charset="0"/>
              </a:rPr>
              <a:t>体系物理和化学性质的总和</a:t>
            </a:r>
            <a:r>
              <a:rPr kumimoji="1" lang="zh-CN" altLang="en-US" kern="1200" dirty="0">
                <a:effectLst/>
                <a:latin typeface="Times New Roman" panose="02020603050405020304" pitchFamily="18" charset="0"/>
                <a:cs typeface="Times New Roman" panose="02020603050405020304" pitchFamily="18" charset="0"/>
              </a:rPr>
              <a:t>。例如：压力</a:t>
            </a:r>
            <a:r>
              <a:rPr kumimoji="1" lang="en-US" altLang="zh-CN" i="1" kern="1200" dirty="0">
                <a:effectLst/>
                <a:latin typeface="Times New Roman" panose="02020603050405020304" pitchFamily="18" charset="0"/>
                <a:cs typeface="Times New Roman" panose="02020603050405020304" pitchFamily="18" charset="0"/>
              </a:rPr>
              <a:t>p</a:t>
            </a:r>
            <a:r>
              <a:rPr kumimoji="1" lang="zh-CN" altLang="en-US" kern="1200" dirty="0">
                <a:effectLst/>
                <a:latin typeface="Times New Roman" panose="02020603050405020304" pitchFamily="18" charset="0"/>
                <a:cs typeface="Times New Roman" panose="02020603050405020304" pitchFamily="18" charset="0"/>
              </a:rPr>
              <a:t>、温度</a:t>
            </a:r>
            <a:r>
              <a:rPr kumimoji="1" lang="en-US" altLang="zh-CN" i="1" kern="1200" dirty="0">
                <a:effectLst/>
                <a:latin typeface="Times New Roman" panose="02020603050405020304" pitchFamily="18" charset="0"/>
                <a:cs typeface="Times New Roman" panose="02020603050405020304" pitchFamily="18" charset="0"/>
              </a:rPr>
              <a:t>T</a:t>
            </a:r>
            <a:r>
              <a:rPr kumimoji="1" lang="zh-CN" altLang="en-US" kern="1200" dirty="0">
                <a:effectLst/>
                <a:latin typeface="Times New Roman" panose="02020603050405020304" pitchFamily="18" charset="0"/>
                <a:cs typeface="Times New Roman" panose="02020603050405020304" pitchFamily="18" charset="0"/>
              </a:rPr>
              <a:t>、体积</a:t>
            </a:r>
            <a:r>
              <a:rPr kumimoji="1" lang="en-US" altLang="zh-CN" i="1" kern="1200" dirty="0">
                <a:effectLst/>
                <a:latin typeface="Times New Roman" panose="02020603050405020304" pitchFamily="18" charset="0"/>
                <a:cs typeface="Times New Roman" panose="02020603050405020304" pitchFamily="18" charset="0"/>
              </a:rPr>
              <a:t>V</a:t>
            </a:r>
            <a:r>
              <a:rPr kumimoji="1" lang="zh-CN" altLang="en-US" kern="1200" dirty="0">
                <a:effectLst/>
                <a:latin typeface="Times New Roman" panose="02020603050405020304" pitchFamily="18" charset="0"/>
                <a:cs typeface="Times New Roman" panose="02020603050405020304" pitchFamily="18" charset="0"/>
              </a:rPr>
              <a:t>、质量</a:t>
            </a:r>
            <a:r>
              <a:rPr kumimoji="1" lang="en-US" altLang="zh-CN" i="1" kern="1200" dirty="0">
                <a:effectLst/>
                <a:latin typeface="Times New Roman" panose="02020603050405020304" pitchFamily="18" charset="0"/>
                <a:cs typeface="Times New Roman" panose="02020603050405020304" pitchFamily="18" charset="0"/>
              </a:rPr>
              <a:t>m</a:t>
            </a:r>
            <a:r>
              <a:rPr kumimoji="1" lang="zh-CN" altLang="en-US" kern="1200" dirty="0">
                <a:effectLst/>
                <a:latin typeface="Times New Roman" panose="02020603050405020304" pitchFamily="18" charset="0"/>
                <a:cs typeface="Times New Roman" panose="02020603050405020304" pitchFamily="18" charset="0"/>
              </a:rPr>
              <a:t>和组成等。</a:t>
            </a:r>
          </a:p>
          <a:p>
            <a:pPr marL="0" indent="0" eaLnBrk="1" hangingPunct="1">
              <a:lnSpc>
                <a:spcPct val="125000"/>
              </a:lnSpc>
              <a:spcBef>
                <a:spcPts val="600"/>
              </a:spcBef>
              <a:buFont typeface="Wingdings" pitchFamily="2" charset="2"/>
              <a:buNone/>
              <a:defRPr/>
            </a:pPr>
            <a:r>
              <a:rPr kumimoji="1" lang="zh-CN" altLang="en-US" kern="1200" dirty="0">
                <a:effectLst/>
                <a:latin typeface="Times New Roman" panose="02020603050405020304" pitchFamily="18" charset="0"/>
                <a:cs typeface="Times New Roman" panose="02020603050405020304" pitchFamily="18" charset="0"/>
              </a:rPr>
              <a:t>当一个系统的状态一定时，这个系统的这些宏观性质也是一定的。</a:t>
            </a:r>
          </a:p>
          <a:p>
            <a:pPr marL="0" indent="0" eaLnBrk="1" hangingPunct="1">
              <a:lnSpc>
                <a:spcPct val="125000"/>
              </a:lnSpc>
              <a:spcBef>
                <a:spcPts val="600"/>
              </a:spcBef>
              <a:buFont typeface="Wingdings" pitchFamily="2" charset="2"/>
              <a:buNone/>
              <a:defRPr/>
            </a:pPr>
            <a:r>
              <a:rPr kumimoji="1" lang="zh-CN" altLang="en-US" kern="1200" dirty="0">
                <a:effectLst/>
                <a:latin typeface="Times New Roman" panose="02020603050405020304" pitchFamily="18" charset="0"/>
                <a:cs typeface="Times New Roman" panose="02020603050405020304" pitchFamily="18" charset="0"/>
              </a:rPr>
              <a:t>系统的状态是由其</a:t>
            </a:r>
            <a:r>
              <a:rPr kumimoji="1" lang="zh-CN" altLang="en-US" kern="1200" dirty="0">
                <a:solidFill>
                  <a:srgbClr val="FF0000"/>
                </a:solidFill>
                <a:effectLst/>
                <a:latin typeface="Times New Roman" panose="02020603050405020304" pitchFamily="18" charset="0"/>
                <a:cs typeface="Times New Roman" panose="02020603050405020304" pitchFamily="18" charset="0"/>
              </a:rPr>
              <a:t>性质</a:t>
            </a:r>
            <a:r>
              <a:rPr kumimoji="1" lang="zh-CN" altLang="en-US" kern="1200" dirty="0">
                <a:effectLst/>
                <a:latin typeface="Times New Roman" panose="02020603050405020304" pitchFamily="18" charset="0"/>
                <a:cs typeface="Times New Roman" panose="02020603050405020304" pitchFamily="18" charset="0"/>
              </a:rPr>
              <a:t>决定的。</a:t>
            </a:r>
          </a:p>
        </p:txBody>
      </p:sp>
      <p:grpSp>
        <p:nvGrpSpPr>
          <p:cNvPr id="4" name="组合 3">
            <a:extLst>
              <a:ext uri="{FF2B5EF4-FFF2-40B4-BE49-F238E27FC236}">
                <a16:creationId xmlns:a16="http://schemas.microsoft.com/office/drawing/2014/main" id="{69BB2F02-4806-411D-A6B4-E2E44C5D63FC}"/>
              </a:ext>
            </a:extLst>
          </p:cNvPr>
          <p:cNvGrpSpPr/>
          <p:nvPr/>
        </p:nvGrpSpPr>
        <p:grpSpPr>
          <a:xfrm>
            <a:off x="6660232" y="4941168"/>
            <a:ext cx="1480145" cy="1480145"/>
            <a:chOff x="6660232" y="5044480"/>
            <a:chExt cx="1480145" cy="1480145"/>
          </a:xfrm>
        </p:grpSpPr>
        <p:sp>
          <p:nvSpPr>
            <p:cNvPr id="5" name="爆炸形: 8 pt  4">
              <a:extLst>
                <a:ext uri="{FF2B5EF4-FFF2-40B4-BE49-F238E27FC236}">
                  <a16:creationId xmlns:a16="http://schemas.microsoft.com/office/drawing/2014/main" id="{D1DC0C35-51F7-49EC-A9AA-32A7A8721F9B}"/>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6" name="矩形 5">
              <a:extLst>
                <a:ext uri="{FF2B5EF4-FFF2-40B4-BE49-F238E27FC236}">
                  <a16:creationId xmlns:a16="http://schemas.microsoft.com/office/drawing/2014/main" id="{C4AEE5F9-C3F8-4D8D-A8AD-7C9B5CBB83C2}"/>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5F6AE670-248C-43EB-B437-F40B11045D9B}"/>
              </a:ext>
            </a:extLst>
          </p:cNvPr>
          <p:cNvGraphicFramePr>
            <a:graphicFrameLocks noGrp="1"/>
          </p:cNvGraphicFramePr>
          <p:nvPr>
            <p:extLst>
              <p:ext uri="{D42A27DB-BD31-4B8C-83A1-F6EECF244321}">
                <p14:modId xmlns:p14="http://schemas.microsoft.com/office/powerpoint/2010/main" val="4129115094"/>
              </p:ext>
            </p:extLst>
          </p:nvPr>
        </p:nvGraphicFramePr>
        <p:xfrm>
          <a:off x="298107" y="2027548"/>
          <a:ext cx="8730109" cy="3211425"/>
        </p:xfrm>
        <a:graphic>
          <a:graphicData uri="http://schemas.openxmlformats.org/drawingml/2006/table">
            <a:tbl>
              <a:tblPr firstRow="1" bandRow="1">
                <a:tableStyleId>{5C22544A-7EE6-4342-B048-85BDC9FD1C3A}</a:tableStyleId>
              </a:tblPr>
              <a:tblGrid>
                <a:gridCol w="517843">
                  <a:extLst>
                    <a:ext uri="{9D8B030D-6E8A-4147-A177-3AD203B41FA5}">
                      <a16:colId xmlns:a16="http://schemas.microsoft.com/office/drawing/2014/main" val="2188982486"/>
                    </a:ext>
                  </a:extLst>
                </a:gridCol>
                <a:gridCol w="716276">
                  <a:extLst>
                    <a:ext uri="{9D8B030D-6E8A-4147-A177-3AD203B41FA5}">
                      <a16:colId xmlns:a16="http://schemas.microsoft.com/office/drawing/2014/main" val="2938777898"/>
                    </a:ext>
                  </a:extLst>
                </a:gridCol>
                <a:gridCol w="782951">
                  <a:extLst>
                    <a:ext uri="{9D8B030D-6E8A-4147-A177-3AD203B41FA5}">
                      <a16:colId xmlns:a16="http://schemas.microsoft.com/office/drawing/2014/main" val="4014782134"/>
                    </a:ext>
                  </a:extLst>
                </a:gridCol>
                <a:gridCol w="849626">
                  <a:extLst>
                    <a:ext uri="{9D8B030D-6E8A-4147-A177-3AD203B41FA5}">
                      <a16:colId xmlns:a16="http://schemas.microsoft.com/office/drawing/2014/main" val="665798459"/>
                    </a:ext>
                  </a:extLst>
                </a:gridCol>
                <a:gridCol w="722626">
                  <a:extLst>
                    <a:ext uri="{9D8B030D-6E8A-4147-A177-3AD203B41FA5}">
                      <a16:colId xmlns:a16="http://schemas.microsoft.com/office/drawing/2014/main" val="356042836"/>
                    </a:ext>
                  </a:extLst>
                </a:gridCol>
                <a:gridCol w="982976">
                  <a:extLst>
                    <a:ext uri="{9D8B030D-6E8A-4147-A177-3AD203B41FA5}">
                      <a16:colId xmlns:a16="http://schemas.microsoft.com/office/drawing/2014/main" val="3691708975"/>
                    </a:ext>
                  </a:extLst>
                </a:gridCol>
                <a:gridCol w="1116326">
                  <a:extLst>
                    <a:ext uri="{9D8B030D-6E8A-4147-A177-3AD203B41FA5}">
                      <a16:colId xmlns:a16="http://schemas.microsoft.com/office/drawing/2014/main" val="2616437523"/>
                    </a:ext>
                  </a:extLst>
                </a:gridCol>
                <a:gridCol w="982976">
                  <a:extLst>
                    <a:ext uri="{9D8B030D-6E8A-4147-A177-3AD203B41FA5}">
                      <a16:colId xmlns:a16="http://schemas.microsoft.com/office/drawing/2014/main" val="3926553600"/>
                    </a:ext>
                  </a:extLst>
                </a:gridCol>
                <a:gridCol w="982976">
                  <a:extLst>
                    <a:ext uri="{9D8B030D-6E8A-4147-A177-3AD203B41FA5}">
                      <a16:colId xmlns:a16="http://schemas.microsoft.com/office/drawing/2014/main" val="3269211654"/>
                    </a:ext>
                  </a:extLst>
                </a:gridCol>
                <a:gridCol w="1075533">
                  <a:extLst>
                    <a:ext uri="{9D8B030D-6E8A-4147-A177-3AD203B41FA5}">
                      <a16:colId xmlns:a16="http://schemas.microsoft.com/office/drawing/2014/main" val="2443531226"/>
                    </a:ext>
                  </a:extLst>
                </a:gridCol>
              </a:tblGrid>
              <a:tr h="370840">
                <a:tc rowSpan="2">
                  <a:txBody>
                    <a:bodyPr/>
                    <a:lstStyle/>
                    <a:p>
                      <a:pPr>
                        <a:lnSpc>
                          <a:spcPct val="150000"/>
                        </a:lnSpc>
                        <a:spcBef>
                          <a:spcPts val="600"/>
                        </a:spcBef>
                        <a:spcAft>
                          <a:spcPts val="600"/>
                        </a:spcAft>
                      </a:pPr>
                      <a:r>
                        <a:rPr lang="zh-CN" altLang="en-US" sz="2100" dirty="0">
                          <a:latin typeface="Times New Roman" panose="02020603050405020304" pitchFamily="18" charset="0"/>
                          <a:ea typeface="华文仿宋" panose="02010600040101010101" pitchFamily="2" charset="-122"/>
                          <a:cs typeface="Times New Roman" panose="02020603050405020304" pitchFamily="18" charset="0"/>
                        </a:rPr>
                        <a:t>编</a:t>
                      </a:r>
                      <a:endParaRPr lang="en-US" altLang="zh-CN" sz="2100" dirty="0">
                        <a:latin typeface="Times New Roman" panose="02020603050405020304" pitchFamily="18" charset="0"/>
                        <a:ea typeface="华文仿宋" panose="02010600040101010101" pitchFamily="2" charset="-122"/>
                        <a:cs typeface="Times New Roman" panose="02020603050405020304" pitchFamily="18" charset="0"/>
                      </a:endParaRPr>
                    </a:p>
                    <a:p>
                      <a:pPr>
                        <a:lnSpc>
                          <a:spcPct val="150000"/>
                        </a:lnSpc>
                        <a:spcBef>
                          <a:spcPts val="600"/>
                        </a:spcBef>
                        <a:spcAft>
                          <a:spcPts val="600"/>
                        </a:spcAft>
                      </a:pPr>
                      <a:r>
                        <a:rPr lang="zh-CN" altLang="en-US" sz="2100" dirty="0">
                          <a:latin typeface="Times New Roman" panose="02020603050405020304" pitchFamily="18" charset="0"/>
                          <a:ea typeface="华文仿宋" panose="02010600040101010101" pitchFamily="2" charset="-122"/>
                          <a:cs typeface="Times New Roman" panose="02020603050405020304" pitchFamily="18" charset="0"/>
                        </a:rPr>
                        <a:t>号</a:t>
                      </a:r>
                    </a:p>
                  </a:txBody>
                  <a:tcPr/>
                </a:tc>
                <a:tc gridSpan="4">
                  <a:txBody>
                    <a:bodyPr/>
                    <a:lstStyle/>
                    <a:p>
                      <a:pPr>
                        <a:lnSpc>
                          <a:spcPct val="150000"/>
                        </a:lnSpc>
                        <a:spcBef>
                          <a:spcPts val="600"/>
                        </a:spcBef>
                        <a:spcAft>
                          <a:spcPts val="600"/>
                        </a:spcAft>
                      </a:pPr>
                      <a:r>
                        <a:rPr lang="zh-CN" altLang="en-US" sz="2100" dirty="0">
                          <a:latin typeface="Times New Roman" panose="02020603050405020304" pitchFamily="18" charset="0"/>
                          <a:ea typeface="华文仿宋" panose="02010600040101010101" pitchFamily="2" charset="-122"/>
                          <a:cs typeface="Times New Roman" panose="02020603050405020304" pitchFamily="18" charset="0"/>
                        </a:rPr>
                        <a:t>起始浓度</a:t>
                      </a:r>
                      <a:r>
                        <a:rPr lang="en-US" altLang="zh-CN" sz="2100" dirty="0">
                          <a:latin typeface="Times New Roman" panose="02020603050405020304" pitchFamily="18" charset="0"/>
                          <a:ea typeface="华文仿宋" panose="02010600040101010101" pitchFamily="2" charset="-122"/>
                          <a:cs typeface="Times New Roman" panose="02020603050405020304" pitchFamily="18" charset="0"/>
                        </a:rPr>
                        <a:t>/mol·dm</a:t>
                      </a:r>
                      <a:r>
                        <a:rPr lang="en-US" altLang="zh-CN" sz="2100" baseline="30000" dirty="0">
                          <a:latin typeface="Times New Roman" panose="02020603050405020304" pitchFamily="18" charset="0"/>
                          <a:ea typeface="华文仿宋" panose="02010600040101010101" pitchFamily="2" charset="-122"/>
                          <a:cs typeface="Times New Roman" panose="02020603050405020304" pitchFamily="18" charset="0"/>
                        </a:rPr>
                        <a:t>3</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4">
                  <a:txBody>
                    <a:bodyPr/>
                    <a:lstStyle/>
                    <a:p>
                      <a:pPr>
                        <a:lnSpc>
                          <a:spcPct val="150000"/>
                        </a:lnSpc>
                        <a:spcBef>
                          <a:spcPts val="600"/>
                        </a:spcBef>
                        <a:spcAft>
                          <a:spcPts val="600"/>
                        </a:spcAft>
                      </a:pPr>
                      <a:r>
                        <a:rPr lang="zh-CN" altLang="en-US" sz="2100" dirty="0">
                          <a:latin typeface="Times New Roman" panose="02020603050405020304" pitchFamily="18" charset="0"/>
                          <a:ea typeface="华文仿宋" panose="02010600040101010101" pitchFamily="2" charset="-122"/>
                          <a:cs typeface="Times New Roman" panose="02020603050405020304" pitchFamily="18" charset="0"/>
                        </a:rPr>
                        <a:t>平衡浓度</a:t>
                      </a:r>
                      <a:r>
                        <a:rPr lang="en-US" altLang="zh-CN" sz="2100" dirty="0">
                          <a:latin typeface="Times New Roman" panose="02020603050405020304" pitchFamily="18" charset="0"/>
                          <a:ea typeface="华文仿宋" panose="02010600040101010101" pitchFamily="2" charset="-122"/>
                          <a:cs typeface="Times New Roman" panose="02020603050405020304" pitchFamily="18" charset="0"/>
                        </a:rPr>
                        <a:t>/mol·dm</a:t>
                      </a:r>
                      <a:r>
                        <a:rPr lang="en-US" altLang="zh-CN" sz="2100" baseline="30000" dirty="0">
                          <a:latin typeface="Times New Roman" panose="02020603050405020304" pitchFamily="18" charset="0"/>
                          <a:ea typeface="华文仿宋" panose="02010600040101010101" pitchFamily="2" charset="-122"/>
                          <a:cs typeface="Times New Roman" panose="02020603050405020304" pitchFamily="18" charset="0"/>
                        </a:rPr>
                        <a:t>3</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2">
                  <a:txBody>
                    <a:bodyPr/>
                    <a:lstStyle/>
                    <a:p>
                      <a:pPr>
                        <a:lnSpc>
                          <a:spcPct val="150000"/>
                        </a:lnSpc>
                        <a:spcBef>
                          <a:spcPts val="600"/>
                        </a:spcBef>
                        <a:spcAft>
                          <a:spcPts val="600"/>
                        </a:spcAft>
                      </a:pPr>
                      <a:r>
                        <a:rPr lang="en-US" altLang="zh-CN" sz="2100"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rPr>
                        <a:t>          </a:t>
                      </a:r>
                      <a:endParaRPr lang="zh-CN" altLang="en-US" sz="2100"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218821726"/>
                  </a:ext>
                </a:extLst>
              </a:tr>
              <a:tr h="370840">
                <a:tc vMerge="1">
                  <a:txBody>
                    <a:bodyPr/>
                    <a:lstStyle/>
                    <a:p>
                      <a:endParaRPr lang="zh-CN" altLang="en-US" dirty="0"/>
                    </a:p>
                  </a:txBody>
                  <a:tcPr/>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CO</a:t>
                      </a:r>
                      <a:r>
                        <a:rPr kumimoji="1" lang="en-US" altLang="zh-CN" sz="2100" b="0" i="0" u="none" strike="noStrike" cap="none" normalizeH="0" baseline="-2500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H</a:t>
                      </a:r>
                      <a:r>
                        <a:rPr kumimoji="1" lang="en-US" altLang="zh-CN" sz="2100" b="0" i="0" u="none" strike="noStrike" cap="none" normalizeH="0" baseline="-2500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CO</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H</a:t>
                      </a:r>
                      <a:r>
                        <a:rPr kumimoji="1" lang="en-US" altLang="zh-CN" sz="2100" b="0" i="0" u="none" strike="noStrike" cap="none" normalizeH="0" baseline="-2500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a:t>
                      </a: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O</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CO</a:t>
                      </a:r>
                      <a:r>
                        <a:rPr kumimoji="1" lang="en-US" altLang="zh-CN" sz="2100" b="0" i="0" u="none" strike="noStrike" cap="none" normalizeH="0" baseline="-2500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H</a:t>
                      </a:r>
                      <a:r>
                        <a:rPr kumimoji="1" lang="en-US" altLang="zh-CN" sz="2100" b="0" i="0" u="none" strike="noStrike" cap="none" normalizeH="0" baseline="-2500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CO</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H</a:t>
                      </a:r>
                      <a:r>
                        <a:rPr kumimoji="1" lang="en-US" altLang="zh-CN" sz="2100" b="0" i="0" u="none" strike="noStrike" cap="none" normalizeH="0" baseline="-2500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a:t>
                      </a: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O</a:t>
                      </a:r>
                    </a:p>
                  </a:txBody>
                  <a:tcPr marL="91438" marR="91438" marT="45717" marB="45717" anchor="ctr" horzOverflow="overflow"/>
                </a:tc>
                <a:tc vMerge="1">
                  <a:txBody>
                    <a:bodyPr/>
                    <a:lstStyle/>
                    <a:p>
                      <a:endParaRPr lang="zh-CN" altLang="en-US" dirty="0"/>
                    </a:p>
                  </a:txBody>
                  <a:tcPr/>
                </a:tc>
                <a:extLst>
                  <a:ext uri="{0D108BD9-81ED-4DB2-BD59-A6C34878D82A}">
                    <a16:rowId xmlns:a16="http://schemas.microsoft.com/office/drawing/2014/main" val="1232030180"/>
                  </a:ext>
                </a:extLst>
              </a:tr>
              <a:tr h="370840">
                <a:tc>
                  <a:txBody>
                    <a:bodyPr/>
                    <a:lstStyle/>
                    <a:p>
                      <a:pPr marL="0" marR="0" lvl="0" indent="0" algn="l"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1</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0.01</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0.01</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0</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0.004</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0.004</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0.006</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0.006</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2.</a:t>
                      </a: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25</a:t>
                      </a: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a:t>
                      </a:r>
                    </a:p>
                  </a:txBody>
                  <a:tcPr marL="91438" marR="91438" marT="45717" marB="45717" anchor="ctr" horzOverflow="overflow"/>
                </a:tc>
                <a:extLst>
                  <a:ext uri="{0D108BD9-81ED-4DB2-BD59-A6C34878D82A}">
                    <a16:rowId xmlns:a16="http://schemas.microsoft.com/office/drawing/2014/main" val="2078665050"/>
                  </a:ext>
                </a:extLst>
              </a:tr>
              <a:tr h="370840">
                <a:tc>
                  <a:txBody>
                    <a:bodyPr/>
                    <a:lstStyle/>
                    <a:p>
                      <a:pPr marL="0" marR="0" lvl="0" indent="0" algn="l"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2</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0.01</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0.02</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0</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0.022</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0.00122</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0.0078</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0.0078</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a:t>
                      </a: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27</a:t>
                      </a: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a:t>
                      </a:r>
                    </a:p>
                  </a:txBody>
                  <a:tcPr marL="91438" marR="91438" marT="45717" marB="45717" anchor="ctr" horzOverflow="overflow"/>
                </a:tc>
                <a:extLst>
                  <a:ext uri="{0D108BD9-81ED-4DB2-BD59-A6C34878D82A}">
                    <a16:rowId xmlns:a16="http://schemas.microsoft.com/office/drawing/2014/main" val="3938349812"/>
                  </a:ext>
                </a:extLst>
              </a:tr>
              <a:tr h="370840">
                <a:tc>
                  <a:txBody>
                    <a:bodyPr/>
                    <a:lstStyle/>
                    <a:p>
                      <a:pPr marL="0" marR="0" lvl="0" indent="0" algn="l"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3</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0.01</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0.01</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0.001</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0</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0.0041</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0.0041</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0.0069</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0.005</a:t>
                      </a: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8</a:t>
                      </a:r>
                      <a:endPar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endParaRP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a:t>
                      </a: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38</a:t>
                      </a:r>
                      <a:endPar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endParaRPr>
                    </a:p>
                  </a:txBody>
                  <a:tcPr marL="91438" marR="91438" marT="45717" marB="45717" anchor="ctr" horzOverflow="overflow"/>
                </a:tc>
                <a:extLst>
                  <a:ext uri="{0D108BD9-81ED-4DB2-BD59-A6C34878D82A}">
                    <a16:rowId xmlns:a16="http://schemas.microsoft.com/office/drawing/2014/main" val="2656327291"/>
                  </a:ext>
                </a:extLst>
              </a:tr>
              <a:tr h="370840">
                <a:tc>
                  <a:txBody>
                    <a:bodyPr/>
                    <a:lstStyle/>
                    <a:p>
                      <a:pPr marL="0" marR="0" lvl="0" indent="0" algn="l"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  4</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0.02</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a:t>
                      </a: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.02</a:t>
                      </a: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0.008</a:t>
                      </a: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a:t>
                      </a:r>
                      <a:endPar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endParaRP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0.008</a:t>
                      </a: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a:t>
                      </a:r>
                      <a:endPar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endParaRP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0.01</a:t>
                      </a: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20</a:t>
                      </a:r>
                      <a:endPar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endParaRP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0.01</a:t>
                      </a: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20</a:t>
                      </a:r>
                      <a:endPar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endParaRPr>
                    </a:p>
                  </a:txBody>
                  <a:tcPr marL="91438" marR="91438" marT="45717" marB="45717" anchor="ctr" horzOverflow="overflow"/>
                </a:tc>
                <a:tc>
                  <a:txBody>
                    <a:bodyPr/>
                    <a:lstStyle/>
                    <a:p>
                      <a:pPr marL="0" marR="0" lvl="0" indent="0" algn="ctr" defTabSz="914400" rtl="0" eaLnBrk="1" fontAlgn="base" latinLnBrk="0" hangingPunct="1">
                        <a:lnSpc>
                          <a:spcPct val="150000"/>
                        </a:lnSpc>
                        <a:spcBef>
                          <a:spcPts val="600"/>
                        </a:spcBef>
                        <a:spcAft>
                          <a:spcPts val="600"/>
                        </a:spcAft>
                        <a:buClr>
                          <a:schemeClr val="hlink"/>
                        </a:buClr>
                        <a:buSzTx/>
                        <a:buFontTx/>
                        <a:buNone/>
                        <a:tabLst/>
                      </a:pPr>
                      <a:r>
                        <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a:t>
                      </a:r>
                      <a:r>
                        <a:rPr kumimoji="1" lang="en-US" altLang="zh-CN"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25</a:t>
                      </a:r>
                      <a:endParaRPr kumimoji="1" lang="zh-CN" altLang="en-US" sz="2100" b="0"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endParaRPr>
                    </a:p>
                  </a:txBody>
                  <a:tcPr marL="91438" marR="91438" marT="45717" marB="45717" anchor="ctr" horzOverflow="overflow"/>
                </a:tc>
                <a:extLst>
                  <a:ext uri="{0D108BD9-81ED-4DB2-BD59-A6C34878D82A}">
                    <a16:rowId xmlns:a16="http://schemas.microsoft.com/office/drawing/2014/main" val="2868452751"/>
                  </a:ext>
                </a:extLst>
              </a:tr>
            </a:tbl>
          </a:graphicData>
        </a:graphic>
      </p:graphicFrame>
      <p:sp>
        <p:nvSpPr>
          <p:cNvPr id="125954"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3.5.1.1  </a:t>
            </a:r>
            <a:r>
              <a:rPr lang="zh-CN" altLang="en-US" sz="3200" dirty="0">
                <a:latin typeface="Times New Roman" pitchFamily="18" charset="0"/>
                <a:cs typeface="Times New Roman" pitchFamily="18" charset="0"/>
              </a:rPr>
              <a:t>化学平衡常数</a:t>
            </a:r>
            <a:endParaRPr lang="zh-CN" altLang="en-US" sz="3200" b="0" dirty="0">
              <a:latin typeface="Times New Roman" pitchFamily="18" charset="0"/>
              <a:cs typeface="Times New Roman" pitchFamily="18" charset="0"/>
            </a:endParaRPr>
          </a:p>
        </p:txBody>
      </p:sp>
      <p:graphicFrame>
        <p:nvGraphicFramePr>
          <p:cNvPr id="126026" name="Object 74"/>
          <p:cNvGraphicFramePr>
            <a:graphicFrameLocks noChangeAspect="1"/>
          </p:cNvGraphicFramePr>
          <p:nvPr>
            <p:extLst>
              <p:ext uri="{D42A27DB-BD31-4B8C-83A1-F6EECF244321}">
                <p14:modId xmlns:p14="http://schemas.microsoft.com/office/powerpoint/2010/main" val="702301995"/>
              </p:ext>
            </p:extLst>
          </p:nvPr>
        </p:nvGraphicFramePr>
        <p:xfrm>
          <a:off x="7894638" y="2249488"/>
          <a:ext cx="1171575" cy="736600"/>
        </p:xfrm>
        <a:graphic>
          <a:graphicData uri="http://schemas.openxmlformats.org/presentationml/2006/ole">
            <mc:AlternateContent xmlns:mc="http://schemas.openxmlformats.org/markup-compatibility/2006">
              <mc:Choice xmlns:v="urn:schemas-microsoft-com:vml" Requires="v">
                <p:oleObj spid="_x0000_s126790" name="Equation" r:id="rId4" imgW="774360" imgH="469800" progId="Equation.DSMT4">
                  <p:embed/>
                </p:oleObj>
              </mc:Choice>
              <mc:Fallback>
                <p:oleObj name="Equation" r:id="rId4" imgW="774360" imgH="469800" progId="Equation.DSMT4">
                  <p:embed/>
                  <p:pic>
                    <p:nvPicPr>
                      <p:cNvPr id="0" name="Object 74"/>
                      <p:cNvPicPr>
                        <a:picLocks noChangeAspect="1" noChangeArrowheads="1"/>
                      </p:cNvPicPr>
                      <p:nvPr/>
                    </p:nvPicPr>
                    <p:blipFill>
                      <a:blip r:embed="rId5"/>
                      <a:srcRect/>
                      <a:stretch>
                        <a:fillRect/>
                      </a:stretch>
                    </p:blipFill>
                    <p:spPr bwMode="auto">
                      <a:xfrm>
                        <a:off x="7894638" y="2249488"/>
                        <a:ext cx="1171575" cy="736600"/>
                      </a:xfrm>
                      <a:prstGeom prst="rect">
                        <a:avLst/>
                      </a:prstGeom>
                      <a:noFill/>
                    </p:spPr>
                  </p:pic>
                </p:oleObj>
              </mc:Fallback>
            </mc:AlternateContent>
          </a:graphicData>
        </a:graphic>
      </p:graphicFrame>
      <p:graphicFrame>
        <p:nvGraphicFramePr>
          <p:cNvPr id="126027" name="Object 4"/>
          <p:cNvGraphicFramePr>
            <a:graphicFrameLocks noChangeAspect="1"/>
          </p:cNvGraphicFramePr>
          <p:nvPr>
            <p:extLst>
              <p:ext uri="{D42A27DB-BD31-4B8C-83A1-F6EECF244321}">
                <p14:modId xmlns:p14="http://schemas.microsoft.com/office/powerpoint/2010/main" val="3179605860"/>
              </p:ext>
            </p:extLst>
          </p:nvPr>
        </p:nvGraphicFramePr>
        <p:xfrm>
          <a:off x="433388" y="1357313"/>
          <a:ext cx="4532312" cy="523875"/>
        </p:xfrm>
        <a:graphic>
          <a:graphicData uri="http://schemas.openxmlformats.org/presentationml/2006/ole">
            <mc:AlternateContent xmlns:mc="http://schemas.openxmlformats.org/markup-compatibility/2006">
              <mc:Choice xmlns:v="urn:schemas-microsoft-com:vml" Requires="v">
                <p:oleObj spid="_x0000_s126791" name="Equation" r:id="rId6" imgW="2247840" imgH="228600" progId="Equation.DSMT4">
                  <p:embed/>
                </p:oleObj>
              </mc:Choice>
              <mc:Fallback>
                <p:oleObj name="Equation" r:id="rId6" imgW="2247840" imgH="228600" progId="Equation.DSMT4">
                  <p:embed/>
                  <p:pic>
                    <p:nvPicPr>
                      <p:cNvPr id="0" name="Object 4"/>
                      <p:cNvPicPr>
                        <a:picLocks noChangeAspect="1" noChangeArrowheads="1"/>
                      </p:cNvPicPr>
                      <p:nvPr/>
                    </p:nvPicPr>
                    <p:blipFill>
                      <a:blip r:embed="rId7"/>
                      <a:srcRect/>
                      <a:stretch>
                        <a:fillRect/>
                      </a:stretch>
                    </p:blipFill>
                    <p:spPr bwMode="auto">
                      <a:xfrm>
                        <a:off x="433388" y="1357313"/>
                        <a:ext cx="4532312" cy="523875"/>
                      </a:xfrm>
                      <a:prstGeom prst="rect">
                        <a:avLst/>
                      </a:prstGeom>
                      <a:noFill/>
                      <a:ln>
                        <a:noFill/>
                      </a:ln>
                      <a:effectLst/>
                    </p:spPr>
                  </p:pic>
                </p:oleObj>
              </mc:Fallback>
            </mc:AlternateContent>
          </a:graphicData>
        </a:graphic>
      </p:graphicFrame>
    </p:spTree>
  </p:cSld>
  <p:clrMapOvr>
    <a:masterClrMapping/>
  </p:clrMapOvr>
  <p:transition advClick="0"/>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ctrTitle"/>
          </p:nvPr>
        </p:nvSpPr>
        <p:spPr>
          <a:xfrm>
            <a:off x="250825" y="188913"/>
            <a:ext cx="6121400" cy="763587"/>
          </a:xfrm>
        </p:spPr>
        <p:txBody>
          <a:bodyPr/>
          <a:lstStyle/>
          <a:p>
            <a:pPr eaLnBrk="1" hangingPunct="1"/>
            <a:r>
              <a:rPr lang="en-US" altLang="zh-CN" sz="3200" dirty="0">
                <a:latin typeface="Arial" panose="020B0604020202020204" pitchFamily="34" charset="0"/>
                <a:cs typeface="Arial" panose="020B0604020202020204" pitchFamily="34" charset="0"/>
              </a:rPr>
              <a:t>3.5.1.1  </a:t>
            </a:r>
            <a:r>
              <a:rPr lang="zh-CN" altLang="en-US" sz="3200" dirty="0">
                <a:latin typeface="Times New Roman" pitchFamily="18" charset="0"/>
                <a:cs typeface="Times New Roman" pitchFamily="18" charset="0"/>
              </a:rPr>
              <a:t>化学平衡常数</a:t>
            </a:r>
            <a:endParaRPr lang="zh-CN" altLang="en-US" sz="3200" dirty="0">
              <a:cs typeface="Times New Roman" pitchFamily="18" charset="0"/>
            </a:endParaRPr>
          </a:p>
        </p:txBody>
      </p:sp>
      <p:grpSp>
        <p:nvGrpSpPr>
          <p:cNvPr id="10" name="组合 9">
            <a:extLst>
              <a:ext uri="{FF2B5EF4-FFF2-40B4-BE49-F238E27FC236}">
                <a16:creationId xmlns:a16="http://schemas.microsoft.com/office/drawing/2014/main" id="{2ABE6CBA-A31C-429C-83C6-95C90DD43053}"/>
              </a:ext>
            </a:extLst>
          </p:cNvPr>
          <p:cNvGrpSpPr/>
          <p:nvPr/>
        </p:nvGrpSpPr>
        <p:grpSpPr>
          <a:xfrm>
            <a:off x="143321" y="1052736"/>
            <a:ext cx="9325223" cy="645346"/>
            <a:chOff x="152563" y="1124744"/>
            <a:chExt cx="9325223" cy="645346"/>
          </a:xfrm>
        </p:grpSpPr>
        <p:sp>
          <p:nvSpPr>
            <p:cNvPr id="3" name="矩形 2">
              <a:extLst>
                <a:ext uri="{FF2B5EF4-FFF2-40B4-BE49-F238E27FC236}">
                  <a16:creationId xmlns:a16="http://schemas.microsoft.com/office/drawing/2014/main" id="{59F7F553-8267-41E8-800E-44B54EB3E403}"/>
                </a:ext>
              </a:extLst>
            </p:cNvPr>
            <p:cNvSpPr/>
            <p:nvPr/>
          </p:nvSpPr>
          <p:spPr>
            <a:xfrm>
              <a:off x="152563" y="1196752"/>
              <a:ext cx="9325223" cy="523220"/>
            </a:xfrm>
            <a:prstGeom prst="rect">
              <a:avLst/>
            </a:prstGeom>
          </p:spPr>
          <p:txBody>
            <a:bodyPr wrap="square">
              <a:spAutoFit/>
            </a:bodyPr>
            <a:lstStyle/>
            <a:p>
              <a:r>
                <a:rPr kumimoji="0" lang="zh-CN" altLang="en-US" sz="2800" b="1" kern="0" dirty="0">
                  <a:latin typeface="Times New Roman" panose="02020603050405020304" pitchFamily="18" charset="0"/>
                  <a:ea typeface="华文仿宋" pitchFamily="2" charset="-122"/>
                  <a:cs typeface="Times New Roman" panose="02020603050405020304" pitchFamily="18" charset="0"/>
                </a:rPr>
                <a:t>例</a:t>
              </a:r>
              <a:r>
                <a:rPr kumimoji="0" lang="en-US" altLang="zh-CN" sz="2800" b="1" kern="0" dirty="0">
                  <a:latin typeface="Times New Roman" panose="02020603050405020304" pitchFamily="18" charset="0"/>
                  <a:ea typeface="华文仿宋" pitchFamily="2" charset="-122"/>
                  <a:cs typeface="Times New Roman" panose="02020603050405020304" pitchFamily="18" charset="0"/>
                </a:rPr>
                <a:t>10</a:t>
              </a:r>
              <a:r>
                <a:rPr kumimoji="0" lang="zh-CN" altLang="en-US" sz="2800" b="1" kern="0" dirty="0">
                  <a:latin typeface="Times New Roman" panose="02020603050405020304" pitchFamily="18" charset="0"/>
                  <a:ea typeface="华文仿宋" pitchFamily="2" charset="-122"/>
                  <a:cs typeface="Times New Roman" panose="02020603050405020304" pitchFamily="18" charset="0"/>
                </a:rPr>
                <a:t> </a:t>
              </a:r>
              <a:r>
                <a:rPr kumimoji="0" lang="en-US" altLang="zh-CN" sz="2800" b="1" kern="0" dirty="0">
                  <a:solidFill>
                    <a:prstClr val="black"/>
                  </a:solidFill>
                  <a:latin typeface="Times New Roman" panose="02020603050405020304" pitchFamily="18" charset="0"/>
                  <a:ea typeface="华文仿宋" pitchFamily="2" charset="-122"/>
                  <a:cs typeface="Times New Roman" panose="02020603050405020304" pitchFamily="18" charset="0"/>
                </a:rPr>
                <a:t>2HI(g)      H</a:t>
              </a:r>
              <a:r>
                <a:rPr kumimoji="0" lang="en-US" altLang="zh-CN" sz="2800"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2</a:t>
              </a:r>
              <a:r>
                <a:rPr kumimoji="0" lang="en-US" altLang="zh-CN" sz="2800" b="1" kern="0" dirty="0">
                  <a:solidFill>
                    <a:prstClr val="black"/>
                  </a:solidFill>
                  <a:latin typeface="Times New Roman" panose="02020603050405020304" pitchFamily="18" charset="0"/>
                  <a:ea typeface="华文仿宋" pitchFamily="2" charset="-122"/>
                  <a:cs typeface="Times New Roman" panose="02020603050405020304" pitchFamily="18" charset="0"/>
                </a:rPr>
                <a:t>(g) + I</a:t>
              </a:r>
              <a:r>
                <a:rPr kumimoji="0" lang="en-US" altLang="zh-CN" sz="2800"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2</a:t>
              </a:r>
              <a:r>
                <a:rPr kumimoji="0" lang="en-US" altLang="zh-CN" sz="2800" b="1" kern="0" dirty="0">
                  <a:solidFill>
                    <a:prstClr val="black"/>
                  </a:solidFill>
                  <a:latin typeface="Times New Roman" panose="02020603050405020304" pitchFamily="18" charset="0"/>
                  <a:ea typeface="华文仿宋" pitchFamily="2" charset="-122"/>
                  <a:cs typeface="Times New Roman" panose="02020603050405020304" pitchFamily="18" charset="0"/>
                </a:rPr>
                <a:t>(g) </a:t>
              </a:r>
              <a:r>
                <a:rPr kumimoji="0" lang="zh-CN" altLang="en-US" sz="2800" b="1" kern="0" dirty="0">
                  <a:solidFill>
                    <a:prstClr val="black"/>
                  </a:solidFill>
                  <a:latin typeface="Times New Roman" panose="02020603050405020304" pitchFamily="18" charset="0"/>
                  <a:ea typeface="华文仿宋" pitchFamily="2" charset="-122"/>
                  <a:cs typeface="Times New Roman" panose="02020603050405020304" pitchFamily="18" charset="0"/>
                </a:rPr>
                <a:t> </a:t>
              </a:r>
              <a:r>
                <a:rPr kumimoji="0" lang="en-US" altLang="zh-CN" sz="2800" b="1" kern="0" dirty="0">
                  <a:solidFill>
                    <a:prstClr val="black"/>
                  </a:solidFill>
                  <a:latin typeface="Times New Roman" panose="02020603050405020304" pitchFamily="18" charset="0"/>
                  <a:ea typeface="华文仿宋" pitchFamily="2" charset="-122"/>
                  <a:cs typeface="Times New Roman" panose="02020603050405020304" pitchFamily="18" charset="0"/>
                </a:rPr>
                <a:t>HI</a:t>
              </a:r>
              <a:r>
                <a:rPr kumimoji="0" lang="zh-CN" altLang="en-US" sz="2800" b="1" kern="0" dirty="0">
                  <a:solidFill>
                    <a:prstClr val="black"/>
                  </a:solidFill>
                  <a:latin typeface="Times New Roman" panose="02020603050405020304" pitchFamily="18" charset="0"/>
                  <a:ea typeface="华文仿宋" pitchFamily="2" charset="-122"/>
                  <a:cs typeface="Times New Roman" panose="02020603050405020304" pitchFamily="18" charset="0"/>
                </a:rPr>
                <a:t>分解和合成实验数据如下</a:t>
              </a:r>
              <a:endParaRPr lang="zh-CN" altLang="en-US" dirty="0">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440F4E27-E183-4180-B503-F7C6A5060F3C}"/>
                </a:ext>
              </a:extLst>
            </p:cNvPr>
            <p:cNvGrpSpPr/>
            <p:nvPr/>
          </p:nvGrpSpPr>
          <p:grpSpPr>
            <a:xfrm>
              <a:off x="1988954" y="1124744"/>
              <a:ext cx="648072" cy="645346"/>
              <a:chOff x="4784621" y="1487510"/>
              <a:chExt cx="648072" cy="645346"/>
            </a:xfrm>
          </p:grpSpPr>
          <p:sp>
            <p:nvSpPr>
              <p:cNvPr id="5" name="矩形 4">
                <a:extLst>
                  <a:ext uri="{FF2B5EF4-FFF2-40B4-BE49-F238E27FC236}">
                    <a16:creationId xmlns:a16="http://schemas.microsoft.com/office/drawing/2014/main" id="{4CDBD20D-0222-4CBD-801B-802E0DE4167D}"/>
                  </a:ext>
                </a:extLst>
              </p:cNvPr>
              <p:cNvSpPr/>
              <p:nvPr/>
            </p:nvSpPr>
            <p:spPr>
              <a:xfrm>
                <a:off x="4784621" y="1609636"/>
                <a:ext cx="543739" cy="523220"/>
              </a:xfrm>
              <a:prstGeom prst="rect">
                <a:avLst/>
              </a:prstGeom>
            </p:spPr>
            <p:txBody>
              <a:bodyPr wrap="none">
                <a:spAutoFit/>
              </a:bodyPr>
              <a:lstStyle/>
              <a:p>
                <a:r>
                  <a:rPr kumimoji="0" lang="zh-CN" altLang="en-US" sz="2800" b="1" kern="0" dirty="0">
                    <a:solidFill>
                      <a:prstClr val="black"/>
                    </a:solidFill>
                    <a:latin typeface="Times New Roman" panose="02020603050405020304" pitchFamily="18" charset="0"/>
                    <a:ea typeface="华文仿宋" pitchFamily="2" charset="-122"/>
                    <a:cs typeface="Times New Roman" panose="02020603050405020304" pitchFamily="18" charset="0"/>
                  </a:rPr>
                  <a:t>←</a:t>
                </a:r>
                <a:endParaRPr lang="zh-CN" altLang="en-US" dirty="0"/>
              </a:p>
            </p:txBody>
          </p:sp>
          <p:sp>
            <p:nvSpPr>
              <p:cNvPr id="8" name="矩形 7">
                <a:extLst>
                  <a:ext uri="{FF2B5EF4-FFF2-40B4-BE49-F238E27FC236}">
                    <a16:creationId xmlns:a16="http://schemas.microsoft.com/office/drawing/2014/main" id="{A455F351-A38D-4D7B-BEB4-D91392A22628}"/>
                  </a:ext>
                </a:extLst>
              </p:cNvPr>
              <p:cNvSpPr/>
              <p:nvPr/>
            </p:nvSpPr>
            <p:spPr>
              <a:xfrm>
                <a:off x="4888954" y="1487510"/>
                <a:ext cx="543739" cy="523220"/>
              </a:xfrm>
              <a:prstGeom prst="rect">
                <a:avLst/>
              </a:prstGeom>
            </p:spPr>
            <p:txBody>
              <a:bodyPr wrap="none">
                <a:spAutoFit/>
              </a:bodyPr>
              <a:lstStyle/>
              <a:p>
                <a:r>
                  <a:rPr kumimoji="0" lang="zh-CN" altLang="en-US" sz="2800" b="1" kern="0" dirty="0">
                    <a:solidFill>
                      <a:prstClr val="black"/>
                    </a:solidFill>
                    <a:latin typeface="Times New Roman" panose="02020603050405020304" pitchFamily="18" charset="0"/>
                    <a:ea typeface="华文仿宋" pitchFamily="2" charset="-122"/>
                    <a:cs typeface="Times New Roman" panose="02020603050405020304" pitchFamily="18" charset="0"/>
                  </a:rPr>
                  <a:t>→</a:t>
                </a:r>
                <a:endParaRPr lang="zh-CN" altLang="en-US" dirty="0"/>
              </a:p>
            </p:txBody>
          </p:sp>
        </p:grpSp>
      </p:grpSp>
      <p:graphicFrame>
        <p:nvGraphicFramePr>
          <p:cNvPr id="7" name="表格 8">
            <a:extLst>
              <a:ext uri="{FF2B5EF4-FFF2-40B4-BE49-F238E27FC236}">
                <a16:creationId xmlns:a16="http://schemas.microsoft.com/office/drawing/2014/main" id="{B5B7428C-A8C8-4A86-B4B3-A0E91CAD4F7B}"/>
              </a:ext>
            </a:extLst>
          </p:cNvPr>
          <p:cNvGraphicFramePr>
            <a:graphicFrameLocks noGrp="1"/>
          </p:cNvGraphicFramePr>
          <p:nvPr>
            <p:extLst>
              <p:ext uri="{D42A27DB-BD31-4B8C-83A1-F6EECF244321}">
                <p14:modId xmlns:p14="http://schemas.microsoft.com/office/powerpoint/2010/main" val="3531072190"/>
              </p:ext>
            </p:extLst>
          </p:nvPr>
        </p:nvGraphicFramePr>
        <p:xfrm>
          <a:off x="747739" y="1749742"/>
          <a:ext cx="7784701" cy="3467102"/>
        </p:xfrm>
        <a:graphic>
          <a:graphicData uri="http://schemas.openxmlformats.org/drawingml/2006/table">
            <a:tbl>
              <a:tblPr firstRow="1" bandRow="1">
                <a:tableStyleId>{5C22544A-7EE6-4342-B048-85BDC9FD1C3A}</a:tableStyleId>
              </a:tblPr>
              <a:tblGrid>
                <a:gridCol w="871855">
                  <a:extLst>
                    <a:ext uri="{9D8B030D-6E8A-4147-A177-3AD203B41FA5}">
                      <a16:colId xmlns:a16="http://schemas.microsoft.com/office/drawing/2014/main" val="3150369795"/>
                    </a:ext>
                  </a:extLst>
                </a:gridCol>
                <a:gridCol w="944880">
                  <a:extLst>
                    <a:ext uri="{9D8B030D-6E8A-4147-A177-3AD203B41FA5}">
                      <a16:colId xmlns:a16="http://schemas.microsoft.com/office/drawing/2014/main" val="2119444410"/>
                    </a:ext>
                  </a:extLst>
                </a:gridCol>
                <a:gridCol w="944880">
                  <a:extLst>
                    <a:ext uri="{9D8B030D-6E8A-4147-A177-3AD203B41FA5}">
                      <a16:colId xmlns:a16="http://schemas.microsoft.com/office/drawing/2014/main" val="831435245"/>
                    </a:ext>
                  </a:extLst>
                </a:gridCol>
                <a:gridCol w="944880">
                  <a:extLst>
                    <a:ext uri="{9D8B030D-6E8A-4147-A177-3AD203B41FA5}">
                      <a16:colId xmlns:a16="http://schemas.microsoft.com/office/drawing/2014/main" val="1928740371"/>
                    </a:ext>
                  </a:extLst>
                </a:gridCol>
                <a:gridCol w="944880">
                  <a:extLst>
                    <a:ext uri="{9D8B030D-6E8A-4147-A177-3AD203B41FA5}">
                      <a16:colId xmlns:a16="http://schemas.microsoft.com/office/drawing/2014/main" val="2610502625"/>
                    </a:ext>
                  </a:extLst>
                </a:gridCol>
                <a:gridCol w="944880">
                  <a:extLst>
                    <a:ext uri="{9D8B030D-6E8A-4147-A177-3AD203B41FA5}">
                      <a16:colId xmlns:a16="http://schemas.microsoft.com/office/drawing/2014/main" val="1759569835"/>
                    </a:ext>
                  </a:extLst>
                </a:gridCol>
                <a:gridCol w="944880">
                  <a:extLst>
                    <a:ext uri="{9D8B030D-6E8A-4147-A177-3AD203B41FA5}">
                      <a16:colId xmlns:a16="http://schemas.microsoft.com/office/drawing/2014/main" val="3938385543"/>
                    </a:ext>
                  </a:extLst>
                </a:gridCol>
                <a:gridCol w="1243566">
                  <a:extLst>
                    <a:ext uri="{9D8B030D-6E8A-4147-A177-3AD203B41FA5}">
                      <a16:colId xmlns:a16="http://schemas.microsoft.com/office/drawing/2014/main" val="1927575846"/>
                    </a:ext>
                  </a:extLst>
                </a:gridCol>
              </a:tblGrid>
              <a:tr h="370840">
                <a:tc rowSpan="2">
                  <a:txBody>
                    <a:bodyPr/>
                    <a:lstStyle/>
                    <a:p>
                      <a:pPr algn="ctr">
                        <a:lnSpc>
                          <a:spcPct val="150000"/>
                        </a:lnSpc>
                      </a:pPr>
                      <a:r>
                        <a:rPr lang="zh-CN" altLang="en-US" sz="2400" b="1"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rPr>
                        <a:t>编</a:t>
                      </a:r>
                      <a:endParaRPr lang="en-US" altLang="zh-CN" sz="2400" b="1"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endParaRPr>
                    </a:p>
                    <a:p>
                      <a:pPr algn="ctr">
                        <a:lnSpc>
                          <a:spcPct val="150000"/>
                        </a:lnSpc>
                      </a:pPr>
                      <a:r>
                        <a:rPr lang="zh-CN" altLang="en-US" sz="2400" b="1"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rPr>
                        <a:t>号</a:t>
                      </a:r>
                    </a:p>
                  </a:txBody>
                  <a:tcPr/>
                </a:tc>
                <a:tc gridSpan="3">
                  <a:txBody>
                    <a:bodyPr/>
                    <a:lstStyle/>
                    <a:p>
                      <a:pPr algn="ctr">
                        <a:lnSpc>
                          <a:spcPct val="150000"/>
                        </a:lnSpc>
                      </a:pP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起始配料 </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(×10</a:t>
                      </a:r>
                      <a:r>
                        <a:rPr lang="en-US" altLang="zh-CN" sz="2400" baseline="30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hMerge="1">
                  <a:txBody>
                    <a:bodyPr/>
                    <a:lstStyle/>
                    <a:p>
                      <a:endParaRPr lang="zh-CN" altLang="en-US" dirty="0"/>
                    </a:p>
                  </a:txBody>
                  <a:tcPr/>
                </a:tc>
                <a:tc hMerge="1">
                  <a:txBody>
                    <a:bodyPr/>
                    <a:lstStyle/>
                    <a:p>
                      <a:endParaRPr lang="zh-CN" altLang="en-US" dirty="0"/>
                    </a:p>
                  </a:txBody>
                  <a:tcPr/>
                </a:tc>
                <a:tc gridSpan="3">
                  <a:txBody>
                    <a:bodyPr/>
                    <a:lstStyle/>
                    <a:p>
                      <a:pPr algn="ctr">
                        <a:lnSpc>
                          <a:spcPct val="150000"/>
                        </a:lnSpc>
                      </a:pPr>
                      <a:r>
                        <a:rPr lang="zh-CN" altLang="en-US" sz="2400" dirty="0">
                          <a:latin typeface="Times New Roman" panose="02020603050405020304" pitchFamily="18" charset="0"/>
                          <a:ea typeface="华文仿宋" panose="02010600040101010101" pitchFamily="2" charset="-122"/>
                          <a:cs typeface="Times New Roman" panose="02020603050405020304" pitchFamily="18" charset="0"/>
                        </a:rPr>
                        <a:t>平衡分压</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(×10</a:t>
                      </a:r>
                      <a:r>
                        <a:rPr lang="en-US" altLang="zh-CN" sz="2400" baseline="30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hMerge="1">
                  <a:txBody>
                    <a:bodyPr/>
                    <a:lstStyle/>
                    <a:p>
                      <a:endParaRPr lang="zh-CN" altLang="en-US" dirty="0"/>
                    </a:p>
                  </a:txBody>
                  <a:tcPr/>
                </a:tc>
                <a:tc hMerge="1">
                  <a:txBody>
                    <a:bodyPr/>
                    <a:lstStyle/>
                    <a:p>
                      <a:endParaRPr lang="zh-CN" altLang="en-US" dirty="0"/>
                    </a:p>
                  </a:txBody>
                  <a:tcPr/>
                </a:tc>
                <a:tc>
                  <a:txBody>
                    <a:bodyPr/>
                    <a:lstStyle/>
                    <a:p>
                      <a:pPr algn="ctr">
                        <a:lnSpc>
                          <a:spcPct val="150000"/>
                        </a:lnSpc>
                      </a:pPr>
                      <a:endParaRPr lang="zh-CN" altLang="en-US" sz="2000"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endParaRPr>
                    </a:p>
                  </a:txBody>
                  <a:tcPr>
                    <a:solidFill>
                      <a:schemeClr val="bg1"/>
                    </a:solidFill>
                  </a:tcPr>
                </a:tc>
                <a:extLst>
                  <a:ext uri="{0D108BD9-81ED-4DB2-BD59-A6C34878D82A}">
                    <a16:rowId xmlns:a16="http://schemas.microsoft.com/office/drawing/2014/main" val="3483784081"/>
                  </a:ext>
                </a:extLst>
              </a:tr>
              <a:tr h="370840">
                <a:tc vMerge="1">
                  <a:txBody>
                    <a:bodyPr/>
                    <a:lstStyle/>
                    <a:p>
                      <a:pPr algn="ctr">
                        <a:lnSpc>
                          <a:spcPct val="150000"/>
                        </a:lnSpc>
                      </a:pPr>
                      <a:endParaRPr lang="zh-CN" altLang="en-US" sz="2400" b="1"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2400" baseline="-25000" dirty="0">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400" baseline="-250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400" baseline="-25000" dirty="0">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400" baseline="-250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HI</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2400" baseline="-25000" dirty="0">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400" baseline="-250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400" baseline="-25000" dirty="0">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400" baseline="-250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HI</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(×10</a:t>
                      </a:r>
                      <a:r>
                        <a:rPr lang="en-US" altLang="zh-CN" sz="2400" baseline="30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solidFill>
                      <a:schemeClr val="bg1"/>
                    </a:solidFill>
                  </a:tcPr>
                </a:tc>
                <a:extLst>
                  <a:ext uri="{0D108BD9-81ED-4DB2-BD59-A6C34878D82A}">
                    <a16:rowId xmlns:a16="http://schemas.microsoft.com/office/drawing/2014/main" val="3891666224"/>
                  </a:ext>
                </a:extLst>
              </a:tr>
              <a:tr h="370840">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0</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0</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4.48</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0.478</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0.478</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3.531</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1.832</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extLst>
                  <a:ext uri="{0D108BD9-81ED-4DB2-BD59-A6C34878D82A}">
                    <a16:rowId xmlns:a16="http://schemas.microsoft.com/office/drawing/2014/main" val="2321280888"/>
                  </a:ext>
                </a:extLst>
              </a:tr>
              <a:tr h="370840">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0</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0</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10.69</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1.140</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1.140</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8.410</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1.837</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extLst>
                  <a:ext uri="{0D108BD9-81ED-4DB2-BD59-A6C34878D82A}">
                    <a16:rowId xmlns:a16="http://schemas.microsoft.com/office/drawing/2014/main" val="2008007530"/>
                  </a:ext>
                </a:extLst>
              </a:tr>
              <a:tr h="370840">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3</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7.509</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11.33</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0</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0.777</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4.564</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13.54</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1.934</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extLst>
                  <a:ext uri="{0D108BD9-81ED-4DB2-BD59-A6C34878D82A}">
                    <a16:rowId xmlns:a16="http://schemas.microsoft.com/office/drawing/2014/main" val="939772477"/>
                  </a:ext>
                </a:extLst>
              </a:tr>
              <a:tr h="370840">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4</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11.96</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10.66</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0</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3.129</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1.831</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a:latin typeface="Times New Roman" panose="02020603050405020304" pitchFamily="18" charset="0"/>
                          <a:ea typeface="华文仿宋" panose="02010600040101010101" pitchFamily="2" charset="-122"/>
                          <a:cs typeface="Times New Roman" panose="02020603050405020304" pitchFamily="18" charset="0"/>
                        </a:rPr>
                        <a:t>17.67</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tc>
                  <a:txBody>
                    <a:bodyPr/>
                    <a:lstStyle/>
                    <a:p>
                      <a:pPr algn="ctr">
                        <a:lnSpc>
                          <a:spcPct val="150000"/>
                        </a:lnSpc>
                      </a:pP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1.835</a:t>
                      </a:r>
                      <a:endParaRPr lang="zh-CN" altLang="en-US" sz="2400" dirty="0">
                        <a:latin typeface="Times New Roman" panose="02020603050405020304" pitchFamily="18" charset="0"/>
                        <a:ea typeface="华文仿宋" panose="02010600040101010101" pitchFamily="2" charset="-122"/>
                        <a:cs typeface="Times New Roman" panose="02020603050405020304" pitchFamily="18" charset="0"/>
                      </a:endParaRPr>
                    </a:p>
                  </a:txBody>
                  <a:tcPr/>
                </a:tc>
                <a:extLst>
                  <a:ext uri="{0D108BD9-81ED-4DB2-BD59-A6C34878D82A}">
                    <a16:rowId xmlns:a16="http://schemas.microsoft.com/office/drawing/2014/main" val="771983385"/>
                  </a:ext>
                </a:extLst>
              </a:tr>
            </a:tbl>
          </a:graphicData>
        </a:graphic>
      </p:graphicFrame>
      <p:graphicFrame>
        <p:nvGraphicFramePr>
          <p:cNvPr id="11" name="Object 74">
            <a:extLst>
              <a:ext uri="{FF2B5EF4-FFF2-40B4-BE49-F238E27FC236}">
                <a16:creationId xmlns:a16="http://schemas.microsoft.com/office/drawing/2014/main" id="{E224995F-0ED6-4AAB-9388-34639B051D34}"/>
              </a:ext>
            </a:extLst>
          </p:cNvPr>
          <p:cNvGraphicFramePr>
            <a:graphicFrameLocks noChangeAspect="1"/>
          </p:cNvGraphicFramePr>
          <p:nvPr>
            <p:extLst>
              <p:ext uri="{D42A27DB-BD31-4B8C-83A1-F6EECF244321}">
                <p14:modId xmlns:p14="http://schemas.microsoft.com/office/powerpoint/2010/main" val="1155148340"/>
              </p:ext>
            </p:extLst>
          </p:nvPr>
        </p:nvGraphicFramePr>
        <p:xfrm>
          <a:off x="7422333" y="1749742"/>
          <a:ext cx="966091" cy="849883"/>
        </p:xfrm>
        <a:graphic>
          <a:graphicData uri="http://schemas.openxmlformats.org/presentationml/2006/ole">
            <mc:AlternateContent xmlns:mc="http://schemas.openxmlformats.org/markup-compatibility/2006">
              <mc:Choice xmlns:v="urn:schemas-microsoft-com:vml" Requires="v">
                <p:oleObj spid="_x0000_s163997" name="Equation" r:id="rId4" imgW="583920" imgH="495000" progId="Equation.DSMT4">
                  <p:embed/>
                </p:oleObj>
              </mc:Choice>
              <mc:Fallback>
                <p:oleObj name="Equation" r:id="rId4" imgW="583920" imgH="495000" progId="Equation.DSMT4">
                  <p:embed/>
                  <p:pic>
                    <p:nvPicPr>
                      <p:cNvPr id="126026" name="Object 74"/>
                      <p:cNvPicPr>
                        <a:picLocks noChangeAspect="1" noChangeArrowheads="1"/>
                      </p:cNvPicPr>
                      <p:nvPr/>
                    </p:nvPicPr>
                    <p:blipFill>
                      <a:blip r:embed="rId5"/>
                      <a:srcRect/>
                      <a:stretch>
                        <a:fillRect/>
                      </a:stretch>
                    </p:blipFill>
                    <p:spPr bwMode="auto">
                      <a:xfrm>
                        <a:off x="7422333" y="1749742"/>
                        <a:ext cx="966091" cy="849883"/>
                      </a:xfrm>
                      <a:prstGeom prst="rect">
                        <a:avLst/>
                      </a:prstGeom>
                      <a:noFill/>
                    </p:spPr>
                  </p:pic>
                </p:oleObj>
              </mc:Fallback>
            </mc:AlternateContent>
          </a:graphicData>
        </a:graphic>
      </p:graphicFrame>
    </p:spTree>
  </p:cSld>
  <p:clrMapOvr>
    <a:masterClrMapping/>
  </p:clrMapOvr>
  <p:transition advClick="0"/>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3.5.1.1  </a:t>
            </a:r>
            <a:r>
              <a:rPr lang="zh-CN" altLang="en-US" sz="3200" dirty="0">
                <a:latin typeface="Times New Roman" pitchFamily="18" charset="0"/>
                <a:cs typeface="Times New Roman" pitchFamily="18" charset="0"/>
              </a:rPr>
              <a:t>化学平衡常数</a:t>
            </a:r>
            <a:endParaRPr lang="zh-CN" altLang="en-US" sz="3200" dirty="0">
              <a:latin typeface="黑体" pitchFamily="2" charset="-122"/>
              <a:cs typeface="Times New Roman" pitchFamily="18" charset="0"/>
            </a:endParaRPr>
          </a:p>
        </p:txBody>
      </p:sp>
      <p:sp>
        <p:nvSpPr>
          <p:cNvPr id="128004" name="Rectangle 3"/>
          <p:cNvSpPr>
            <a:spLocks noGrp="1" noChangeArrowheads="1"/>
          </p:cNvSpPr>
          <p:nvPr>
            <p:ph idx="1"/>
          </p:nvPr>
        </p:nvSpPr>
        <p:spPr>
          <a:xfrm>
            <a:off x="251520" y="980728"/>
            <a:ext cx="8640960" cy="4752528"/>
          </a:xfrm>
        </p:spPr>
        <p:txBody>
          <a:bodyPr/>
          <a:lstStyle/>
          <a:p>
            <a:pPr algn="just" eaLnBrk="1" hangingPunct="1">
              <a:lnSpc>
                <a:spcPct val="125000"/>
              </a:lnSpc>
              <a:spcBef>
                <a:spcPts val="600"/>
              </a:spcBef>
              <a:buFont typeface="Wingdings" pitchFamily="2" charset="2"/>
              <a:buNone/>
              <a:defRPr/>
            </a:pPr>
            <a:r>
              <a:rPr lang="en-US" altLang="zh-CN" dirty="0">
                <a:solidFill>
                  <a:srgbClr val="FF0000"/>
                </a:solidFill>
                <a:effectLst/>
                <a:latin typeface="+mj-ea"/>
                <a:ea typeface="+mj-ea"/>
              </a:rPr>
              <a:t>1</a:t>
            </a:r>
            <a:r>
              <a:rPr lang="zh-CN" altLang="en-US" dirty="0">
                <a:solidFill>
                  <a:srgbClr val="FF0000"/>
                </a:solidFill>
                <a:effectLst/>
                <a:latin typeface="+mj-ea"/>
                <a:ea typeface="+mj-ea"/>
              </a:rPr>
              <a:t>）平衡常数的意义</a:t>
            </a:r>
            <a:endParaRPr lang="en-US" altLang="zh-CN" dirty="0">
              <a:solidFill>
                <a:srgbClr val="C00000"/>
              </a:solidFill>
              <a:effectLst/>
              <a:latin typeface="+mj-ea"/>
              <a:ea typeface="+mj-ea"/>
            </a:endParaRPr>
          </a:p>
          <a:p>
            <a:pPr algn="just" eaLnBrk="1" hangingPunct="1">
              <a:lnSpc>
                <a:spcPct val="125000"/>
              </a:lnSpc>
              <a:spcBef>
                <a:spcPts val="600"/>
              </a:spcBef>
              <a:buClrTx/>
              <a:defRPr/>
            </a:pPr>
            <a:r>
              <a:rPr lang="zh-CN" altLang="en-US" dirty="0">
                <a:effectLst/>
                <a:latin typeface="黑体" pitchFamily="2" charset="-122"/>
              </a:rPr>
              <a:t>平衡常数的大小可以表示反应能进行的程度。通常平衡常数越大，表示达到平衡时生成物分压或浓度越大，或反应物分压或浓度越小，也就是(正)反应可以进行得越彻底。</a:t>
            </a:r>
          </a:p>
          <a:p>
            <a:pPr algn="just" eaLnBrk="1" hangingPunct="1">
              <a:lnSpc>
                <a:spcPct val="125000"/>
              </a:lnSpc>
              <a:spcBef>
                <a:spcPts val="600"/>
              </a:spcBef>
              <a:buClrTx/>
              <a:defRPr/>
            </a:pPr>
            <a:r>
              <a:rPr lang="zh-CN" altLang="en-US" dirty="0">
                <a:effectLst/>
                <a:latin typeface="黑体" pitchFamily="2" charset="-122"/>
              </a:rPr>
              <a:t>但应注意必须是同一温度，且平衡常数表达式的形式(包括指数)相类似的反应才能用平衡常数的值来直接比较，否则需进行换算。</a:t>
            </a:r>
          </a:p>
        </p:txBody>
      </p:sp>
      <p:graphicFrame>
        <p:nvGraphicFramePr>
          <p:cNvPr id="4" name="Object 2">
            <a:extLst>
              <a:ext uri="{FF2B5EF4-FFF2-40B4-BE49-F238E27FC236}">
                <a16:creationId xmlns:a16="http://schemas.microsoft.com/office/drawing/2014/main" id="{BF940041-999E-4A94-AE91-3EF1BED6D161}"/>
              </a:ext>
            </a:extLst>
          </p:cNvPr>
          <p:cNvGraphicFramePr>
            <a:graphicFrameLocks noChangeAspect="1"/>
          </p:cNvGraphicFramePr>
          <p:nvPr>
            <p:extLst>
              <p:ext uri="{D42A27DB-BD31-4B8C-83A1-F6EECF244321}">
                <p14:modId xmlns:p14="http://schemas.microsoft.com/office/powerpoint/2010/main" val="2222804449"/>
              </p:ext>
            </p:extLst>
          </p:nvPr>
        </p:nvGraphicFramePr>
        <p:xfrm>
          <a:off x="683568" y="5517232"/>
          <a:ext cx="3402013" cy="952500"/>
        </p:xfrm>
        <a:graphic>
          <a:graphicData uri="http://schemas.openxmlformats.org/presentationml/2006/ole">
            <mc:AlternateContent xmlns:mc="http://schemas.openxmlformats.org/markup-compatibility/2006">
              <mc:Choice xmlns:v="urn:schemas-microsoft-com:vml" Requires="v">
                <p:oleObj spid="_x0000_s165017" name="Equation" r:id="rId3" imgW="1587240" imgH="444240" progId="Equation.DSMT4">
                  <p:embed/>
                </p:oleObj>
              </mc:Choice>
              <mc:Fallback>
                <p:oleObj name="Equation" r:id="rId3" imgW="1587240" imgH="444240" progId="Equation.DSMT4">
                  <p:embed/>
                  <p:pic>
                    <p:nvPicPr>
                      <p:cNvPr id="128009" name="Object 2"/>
                      <p:cNvPicPr>
                        <a:picLocks noChangeAspect="1" noChangeArrowheads="1"/>
                      </p:cNvPicPr>
                      <p:nvPr/>
                    </p:nvPicPr>
                    <p:blipFill>
                      <a:blip r:embed="rId4"/>
                      <a:srcRect/>
                      <a:stretch>
                        <a:fillRect/>
                      </a:stretch>
                    </p:blipFill>
                    <p:spPr bwMode="auto">
                      <a:xfrm>
                        <a:off x="683568" y="5517232"/>
                        <a:ext cx="3402013"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0">
            <a:extLst>
              <a:ext uri="{FF2B5EF4-FFF2-40B4-BE49-F238E27FC236}">
                <a16:creationId xmlns:a16="http://schemas.microsoft.com/office/drawing/2014/main" id="{FCA7CC61-21B4-4BA4-A4A5-6E7AD9A4E866}"/>
              </a:ext>
            </a:extLst>
          </p:cNvPr>
          <p:cNvSpPr>
            <a:spLocks noChangeArrowheads="1"/>
          </p:cNvSpPr>
          <p:nvPr/>
        </p:nvSpPr>
        <p:spPr bwMode="auto">
          <a:xfrm>
            <a:off x="4273256" y="5622339"/>
            <a:ext cx="4619224" cy="830997"/>
          </a:xfrm>
          <a:prstGeom prst="rect">
            <a:avLst/>
          </a:prstGeom>
          <a:noFill/>
          <a:ln w="9525">
            <a:noFill/>
            <a:miter lim="800000"/>
            <a:headEnd/>
            <a:tailEnd/>
          </a:ln>
        </p:spPr>
        <p:txBody>
          <a:bodyPr wrap="square">
            <a:spAutoFit/>
          </a:bodyPr>
          <a:lstStyle/>
          <a:p>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平衡常数中有单位量纲出现，使用不便，后面提出标准平衡常数</a:t>
            </a:r>
          </a:p>
        </p:txBody>
      </p:sp>
    </p:spTree>
  </p:cSld>
  <p:clrMapOvr>
    <a:masterClrMapping/>
  </p:clrMapOvr>
  <p:transition advClick="0"/>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3.5.1.1  </a:t>
            </a:r>
            <a:r>
              <a:rPr lang="zh-CN" altLang="en-US" sz="3200" dirty="0">
                <a:latin typeface="Times New Roman" pitchFamily="18" charset="0"/>
                <a:cs typeface="Times New Roman" pitchFamily="18" charset="0"/>
              </a:rPr>
              <a:t>化学平衡常数</a:t>
            </a:r>
            <a:endParaRPr lang="zh-CN" altLang="en-US" sz="3200" dirty="0">
              <a:latin typeface="黑体" pitchFamily="2" charset="-122"/>
              <a:cs typeface="Times New Roman" pitchFamily="18" charset="0"/>
            </a:endParaRPr>
          </a:p>
        </p:txBody>
      </p:sp>
      <p:sp>
        <p:nvSpPr>
          <p:cNvPr id="45063" name="Rectangle 3"/>
          <p:cNvSpPr>
            <a:spLocks noGrp="1" noChangeArrowheads="1"/>
          </p:cNvSpPr>
          <p:nvPr>
            <p:ph idx="1"/>
          </p:nvPr>
        </p:nvSpPr>
        <p:spPr>
          <a:xfrm>
            <a:off x="251520" y="1015430"/>
            <a:ext cx="8640960" cy="2917626"/>
          </a:xfrm>
        </p:spPr>
        <p:txBody>
          <a:bodyPr/>
          <a:lstStyle/>
          <a:p>
            <a:pPr eaLnBrk="1" hangingPunct="1">
              <a:lnSpc>
                <a:spcPct val="90000"/>
              </a:lnSpc>
              <a:buFont typeface="Wingdings" pitchFamily="2" charset="2"/>
              <a:buNone/>
              <a:defRPr/>
            </a:pPr>
            <a:r>
              <a:rPr lang="en-US" altLang="zh-CN" dirty="0">
                <a:solidFill>
                  <a:srgbClr val="FF0000"/>
                </a:solidFill>
                <a:effectLst/>
                <a:latin typeface="+mj-ea"/>
                <a:ea typeface="+mj-ea"/>
              </a:rPr>
              <a:t>2</a:t>
            </a:r>
            <a:r>
              <a:rPr lang="zh-CN" altLang="en-US" dirty="0">
                <a:solidFill>
                  <a:srgbClr val="FF0000"/>
                </a:solidFill>
                <a:effectLst/>
                <a:latin typeface="+mj-ea"/>
                <a:ea typeface="+mj-ea"/>
              </a:rPr>
              <a:t>）标准平衡常数</a:t>
            </a:r>
            <a:r>
              <a:rPr lang="en-US" altLang="zh-CN" i="1" dirty="0">
                <a:solidFill>
                  <a:srgbClr val="FF0000"/>
                </a:solidFill>
                <a:effectLst/>
                <a:latin typeface="Times New Roman" pitchFamily="18" charset="0"/>
                <a:ea typeface="+mj-ea"/>
                <a:cs typeface="Times New Roman" pitchFamily="18" charset="0"/>
              </a:rPr>
              <a:t>K</a:t>
            </a:r>
            <a:r>
              <a:rPr lang="en-US" altLang="zh-CN" baseline="30000" dirty="0">
                <a:solidFill>
                  <a:srgbClr val="FF0000"/>
                </a:solidFill>
                <a:effectLst/>
                <a:latin typeface="Times New Roman" pitchFamily="18" charset="0"/>
                <a:ea typeface="+mj-ea"/>
                <a:cs typeface="Times New Roman" pitchFamily="18" charset="0"/>
                <a:sym typeface="Euclid Math One" pitchFamily="18" charset="2"/>
              </a:rPr>
              <a:t></a:t>
            </a:r>
            <a:endParaRPr lang="en-US" altLang="zh-CN" dirty="0">
              <a:solidFill>
                <a:srgbClr val="FF0000"/>
              </a:solidFill>
              <a:effectLst/>
              <a:latin typeface="Times New Roman" pitchFamily="18" charset="0"/>
              <a:ea typeface="+mj-ea"/>
              <a:cs typeface="Times New Roman" pitchFamily="18" charset="0"/>
            </a:endParaRPr>
          </a:p>
          <a:p>
            <a:pPr eaLnBrk="1" hangingPunct="1">
              <a:lnSpc>
                <a:spcPct val="90000"/>
              </a:lnSpc>
              <a:buFontTx/>
              <a:buNone/>
              <a:defRPr/>
            </a:pPr>
            <a:r>
              <a:rPr lang="zh-CN" altLang="en-US" dirty="0">
                <a:effectLst/>
                <a:latin typeface="Times New Roman" pitchFamily="18" charset="0"/>
                <a:cs typeface="Times New Roman" pitchFamily="18" charset="0"/>
              </a:rPr>
              <a:t>1. 对于可逆反应</a:t>
            </a:r>
          </a:p>
          <a:p>
            <a:pPr eaLnBrk="1" hangingPunct="1">
              <a:lnSpc>
                <a:spcPct val="90000"/>
              </a:lnSpc>
              <a:buFontTx/>
              <a:buNone/>
              <a:defRPr/>
            </a:pPr>
            <a:r>
              <a:rPr lang="zh-CN" altLang="en-US" dirty="0">
                <a:effectLst/>
                <a:latin typeface="Times New Roman" pitchFamily="18" charset="0"/>
                <a:cs typeface="Times New Roman" pitchFamily="18" charset="0"/>
              </a:rPr>
              <a:t>        </a:t>
            </a:r>
            <a:r>
              <a:rPr lang="en-US" altLang="zh-CN" dirty="0" err="1">
                <a:effectLst/>
                <a:latin typeface="Times New Roman" pitchFamily="18" charset="0"/>
                <a:cs typeface="Times New Roman" pitchFamily="18" charset="0"/>
              </a:rPr>
              <a:t>aA</a:t>
            </a:r>
            <a:r>
              <a:rPr lang="en-US" altLang="zh-CN" dirty="0">
                <a:effectLst/>
                <a:latin typeface="Times New Roman" pitchFamily="18" charset="0"/>
                <a:cs typeface="Times New Roman" pitchFamily="18" charset="0"/>
              </a:rPr>
              <a:t>(l) + </a:t>
            </a:r>
            <a:r>
              <a:rPr lang="en-US" altLang="zh-CN" dirty="0" err="1">
                <a:effectLst/>
                <a:latin typeface="Times New Roman" pitchFamily="18" charset="0"/>
                <a:cs typeface="Times New Roman" pitchFamily="18" charset="0"/>
              </a:rPr>
              <a:t>bB</a:t>
            </a:r>
            <a:r>
              <a:rPr lang="en-US" altLang="zh-CN" dirty="0">
                <a:effectLst/>
                <a:latin typeface="Times New Roman" pitchFamily="18" charset="0"/>
                <a:cs typeface="Times New Roman" pitchFamily="18" charset="0"/>
              </a:rPr>
              <a:t>(l)        </a:t>
            </a:r>
            <a:r>
              <a:rPr lang="en-US" altLang="zh-CN" dirty="0" err="1">
                <a:effectLst/>
                <a:latin typeface="Times New Roman" pitchFamily="18" charset="0"/>
                <a:cs typeface="Times New Roman" pitchFamily="18" charset="0"/>
              </a:rPr>
              <a:t>gG</a:t>
            </a:r>
            <a:r>
              <a:rPr lang="en-US" altLang="zh-CN" dirty="0">
                <a:effectLst/>
                <a:latin typeface="Times New Roman" pitchFamily="18" charset="0"/>
                <a:cs typeface="Times New Roman" pitchFamily="18" charset="0"/>
              </a:rPr>
              <a:t>(l) + </a:t>
            </a:r>
            <a:r>
              <a:rPr lang="en-US" altLang="zh-CN" dirty="0" err="1">
                <a:effectLst/>
                <a:latin typeface="Times New Roman" pitchFamily="18" charset="0"/>
                <a:cs typeface="Times New Roman" pitchFamily="18" charset="0"/>
              </a:rPr>
              <a:t>dD</a:t>
            </a:r>
            <a:r>
              <a:rPr lang="en-US" altLang="zh-CN" dirty="0">
                <a:effectLst/>
                <a:latin typeface="Times New Roman" pitchFamily="18" charset="0"/>
                <a:cs typeface="Times New Roman" pitchFamily="18" charset="0"/>
              </a:rPr>
              <a:t>(l)</a:t>
            </a:r>
          </a:p>
          <a:p>
            <a:pPr eaLnBrk="1" hangingPunct="1">
              <a:lnSpc>
                <a:spcPct val="90000"/>
              </a:lnSpc>
              <a:buFontTx/>
              <a:buNone/>
              <a:defRPr/>
            </a:pPr>
            <a:r>
              <a:rPr lang="en-US" altLang="zh-CN" dirty="0">
                <a:effectLst/>
                <a:latin typeface="Times New Roman" pitchFamily="18" charset="0"/>
                <a:cs typeface="Times New Roman" pitchFamily="18" charset="0"/>
              </a:rPr>
              <a:t>2. </a:t>
            </a:r>
            <a:r>
              <a:rPr lang="zh-CN" altLang="en-US" dirty="0">
                <a:effectLst/>
                <a:latin typeface="Times New Roman" pitchFamily="18" charset="0"/>
                <a:cs typeface="Times New Roman" pitchFamily="18" charset="0"/>
              </a:rPr>
              <a:t>平衡时各物质的相对浓度分别表示为                      </a:t>
            </a:r>
          </a:p>
          <a:p>
            <a:pPr eaLnBrk="1" hangingPunct="1">
              <a:lnSpc>
                <a:spcPct val="90000"/>
              </a:lnSpc>
              <a:buFontTx/>
              <a:buNone/>
              <a:defRPr/>
            </a:pPr>
            <a:endParaRPr lang="en-US" altLang="zh-CN" dirty="0">
              <a:effectLst/>
            </a:endParaRPr>
          </a:p>
          <a:p>
            <a:pPr eaLnBrk="1" hangingPunct="1">
              <a:lnSpc>
                <a:spcPct val="90000"/>
              </a:lnSpc>
              <a:buFontTx/>
              <a:buNone/>
              <a:defRPr/>
            </a:pPr>
            <a:endParaRPr lang="en-US" altLang="zh-CN" dirty="0">
              <a:effectLst/>
            </a:endParaRPr>
          </a:p>
          <a:p>
            <a:pPr eaLnBrk="1" hangingPunct="1">
              <a:lnSpc>
                <a:spcPct val="90000"/>
              </a:lnSpc>
              <a:buFontTx/>
              <a:buNone/>
              <a:defRPr/>
            </a:pPr>
            <a:r>
              <a:rPr lang="zh-CN" altLang="en-US" dirty="0">
                <a:effectLst/>
              </a:rPr>
              <a:t>则反应的平衡常数可表示为:</a:t>
            </a:r>
          </a:p>
        </p:txBody>
      </p:sp>
      <p:graphicFrame>
        <p:nvGraphicFramePr>
          <p:cNvPr id="130052" name="Object 4"/>
          <p:cNvGraphicFramePr>
            <a:graphicFrameLocks noChangeAspect="1"/>
          </p:cNvGraphicFramePr>
          <p:nvPr>
            <p:extLst>
              <p:ext uri="{D42A27DB-BD31-4B8C-83A1-F6EECF244321}">
                <p14:modId xmlns:p14="http://schemas.microsoft.com/office/powerpoint/2010/main" val="2793969677"/>
              </p:ext>
            </p:extLst>
          </p:nvPr>
        </p:nvGraphicFramePr>
        <p:xfrm>
          <a:off x="2987824" y="2105422"/>
          <a:ext cx="676275" cy="171450"/>
        </p:xfrm>
        <a:graphic>
          <a:graphicData uri="http://schemas.openxmlformats.org/presentationml/2006/ole">
            <mc:AlternateContent xmlns:mc="http://schemas.openxmlformats.org/markup-compatibility/2006">
              <mc:Choice xmlns:v="urn:schemas-microsoft-com:vml" Requires="v">
                <p:oleObj spid="_x0000_s174815" name="Document" r:id="rId4" imgW="676275" imgH="171450" progId="">
                  <p:embed/>
                </p:oleObj>
              </mc:Choice>
              <mc:Fallback>
                <p:oleObj name="Document" r:id="rId4" imgW="676275" imgH="17145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2105422"/>
                        <a:ext cx="6762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53" name="Object 5"/>
          <p:cNvGraphicFramePr>
            <a:graphicFrameLocks noChangeAspect="1"/>
          </p:cNvGraphicFramePr>
          <p:nvPr>
            <p:extLst>
              <p:ext uri="{D42A27DB-BD31-4B8C-83A1-F6EECF244321}">
                <p14:modId xmlns:p14="http://schemas.microsoft.com/office/powerpoint/2010/main" val="89800332"/>
              </p:ext>
            </p:extLst>
          </p:nvPr>
        </p:nvGraphicFramePr>
        <p:xfrm>
          <a:off x="1300163" y="4464050"/>
          <a:ext cx="2871787" cy="2100263"/>
        </p:xfrm>
        <a:graphic>
          <a:graphicData uri="http://schemas.openxmlformats.org/presentationml/2006/ole">
            <mc:AlternateContent xmlns:mc="http://schemas.openxmlformats.org/markup-compatibility/2006">
              <mc:Choice xmlns:v="urn:schemas-microsoft-com:vml" Requires="v">
                <p:oleObj spid="_x0000_s174816" name="Equation" r:id="rId6" imgW="1955520" imgH="1244520" progId="Equation.DSMT4">
                  <p:embed/>
                </p:oleObj>
              </mc:Choice>
              <mc:Fallback>
                <p:oleObj name="Equation" r:id="rId6" imgW="1955520" imgH="1244520" progId="Equation.DSMT4">
                  <p:embed/>
                  <p:pic>
                    <p:nvPicPr>
                      <p:cNvPr id="0" name="Object 5"/>
                      <p:cNvPicPr>
                        <a:picLocks noChangeAspect="1" noChangeArrowheads="1"/>
                      </p:cNvPicPr>
                      <p:nvPr/>
                    </p:nvPicPr>
                    <p:blipFill>
                      <a:blip r:embed="rId7"/>
                      <a:srcRect/>
                      <a:stretch>
                        <a:fillRect/>
                      </a:stretch>
                    </p:blipFill>
                    <p:spPr bwMode="auto">
                      <a:xfrm>
                        <a:off x="1300163" y="4464050"/>
                        <a:ext cx="2871787"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54" name="Object 6"/>
          <p:cNvGraphicFramePr>
            <a:graphicFrameLocks noChangeAspect="1"/>
          </p:cNvGraphicFramePr>
          <p:nvPr>
            <p:extLst>
              <p:ext uri="{D42A27DB-BD31-4B8C-83A1-F6EECF244321}">
                <p14:modId xmlns:p14="http://schemas.microsoft.com/office/powerpoint/2010/main" val="3240242984"/>
              </p:ext>
            </p:extLst>
          </p:nvPr>
        </p:nvGraphicFramePr>
        <p:xfrm>
          <a:off x="5630863" y="4405313"/>
          <a:ext cx="3281362" cy="2228850"/>
        </p:xfrm>
        <a:graphic>
          <a:graphicData uri="http://schemas.openxmlformats.org/presentationml/2006/ole">
            <mc:AlternateContent xmlns:mc="http://schemas.openxmlformats.org/markup-compatibility/2006">
              <mc:Choice xmlns:v="urn:schemas-microsoft-com:vml" Requires="v">
                <p:oleObj spid="_x0000_s174817" name="Equation" r:id="rId8" imgW="2019240" imgH="1371600" progId="Equation.DSMT4">
                  <p:embed/>
                </p:oleObj>
              </mc:Choice>
              <mc:Fallback>
                <p:oleObj name="Equation" r:id="rId8" imgW="2019240" imgH="1371600" progId="Equation.DSMT4">
                  <p:embed/>
                  <p:pic>
                    <p:nvPicPr>
                      <p:cNvPr id="0" name="Object 6"/>
                      <p:cNvPicPr>
                        <a:picLocks noChangeAspect="1" noChangeArrowheads="1"/>
                      </p:cNvPicPr>
                      <p:nvPr/>
                    </p:nvPicPr>
                    <p:blipFill>
                      <a:blip r:embed="rId9"/>
                      <a:srcRect/>
                      <a:stretch>
                        <a:fillRect/>
                      </a:stretch>
                    </p:blipFill>
                    <p:spPr bwMode="auto">
                      <a:xfrm>
                        <a:off x="5630863" y="4405313"/>
                        <a:ext cx="3281362" cy="2228850"/>
                      </a:xfrm>
                      <a:prstGeom prst="rect">
                        <a:avLst/>
                      </a:prstGeom>
                      <a:noFill/>
                      <a:ln>
                        <a:noFill/>
                      </a:ln>
                      <a:effectLst/>
                    </p:spPr>
                  </p:pic>
                </p:oleObj>
              </mc:Fallback>
            </mc:AlternateContent>
          </a:graphicData>
        </a:graphic>
      </p:graphicFrame>
      <p:sp>
        <p:nvSpPr>
          <p:cNvPr id="130056" name="Rectangle 8"/>
          <p:cNvSpPr>
            <a:spLocks noChangeArrowheads="1"/>
          </p:cNvSpPr>
          <p:nvPr/>
        </p:nvSpPr>
        <p:spPr bwMode="auto">
          <a:xfrm>
            <a:off x="4831953" y="5256000"/>
            <a:ext cx="892175" cy="523875"/>
          </a:xfrm>
          <a:prstGeom prst="rect">
            <a:avLst/>
          </a:prstGeom>
          <a:noFill/>
          <a:ln w="9525" cap="rnd">
            <a:noFill/>
            <a:prstDash val="sysDot"/>
            <a:miter lim="800000"/>
            <a:headEnd/>
            <a:tailEnd/>
          </a:ln>
        </p:spPr>
        <p:txBody>
          <a:bodyPr wrap="none">
            <a:spAutoFit/>
          </a:bodyPr>
          <a:lstStyle/>
          <a:p>
            <a:r>
              <a:rPr lang="en-US" altLang="zh-CN" sz="2800" i="1" dirty="0">
                <a:solidFill>
                  <a:schemeClr val="tx1"/>
                </a:solidFill>
                <a:latin typeface="Times New Roman" pitchFamily="18" charset="0"/>
              </a:rPr>
              <a:t>K</a:t>
            </a:r>
            <a:r>
              <a:rPr lang="en-US" altLang="zh-CN" sz="2800" baseline="30000" dirty="0">
                <a:solidFill>
                  <a:schemeClr val="tx1"/>
                </a:solidFill>
                <a:latin typeface="Times New Roman" pitchFamily="18" charset="0"/>
                <a:ea typeface="黑体" pitchFamily="2" charset="-122"/>
                <a:sym typeface="Euclid Math One" pitchFamily="18" charset="2"/>
              </a:rPr>
              <a:t> </a:t>
            </a:r>
            <a:r>
              <a:rPr lang="en-US" altLang="zh-CN" sz="2800" dirty="0">
                <a:solidFill>
                  <a:schemeClr val="tx1"/>
                </a:solidFill>
                <a:latin typeface="Times New Roman" pitchFamily="18" charset="0"/>
              </a:rPr>
              <a:t>=</a:t>
            </a:r>
          </a:p>
        </p:txBody>
      </p:sp>
      <p:grpSp>
        <p:nvGrpSpPr>
          <p:cNvPr id="10" name="组合 9">
            <a:extLst>
              <a:ext uri="{FF2B5EF4-FFF2-40B4-BE49-F238E27FC236}">
                <a16:creationId xmlns:a16="http://schemas.microsoft.com/office/drawing/2014/main" id="{E2677B4A-0EB0-40A9-BE7E-066403E65107}"/>
              </a:ext>
            </a:extLst>
          </p:cNvPr>
          <p:cNvGrpSpPr/>
          <p:nvPr/>
        </p:nvGrpSpPr>
        <p:grpSpPr>
          <a:xfrm>
            <a:off x="7145040" y="1574086"/>
            <a:ext cx="1480145" cy="1480145"/>
            <a:chOff x="6516216" y="5084763"/>
            <a:chExt cx="1480145" cy="1480145"/>
          </a:xfrm>
        </p:grpSpPr>
        <p:sp>
          <p:nvSpPr>
            <p:cNvPr id="11" name="爆炸形: 8 pt  10">
              <a:extLst>
                <a:ext uri="{FF2B5EF4-FFF2-40B4-BE49-F238E27FC236}">
                  <a16:creationId xmlns:a16="http://schemas.microsoft.com/office/drawing/2014/main" id="{38CF84C6-9706-4E8F-8B3A-6636BE2BD38A}"/>
                </a:ext>
              </a:extLst>
            </p:cNvPr>
            <p:cNvSpPr/>
            <p:nvPr/>
          </p:nvSpPr>
          <p:spPr bwMode="auto">
            <a:xfrm>
              <a:off x="6516216" y="5084763"/>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2" name="矩形 11">
              <a:extLst>
                <a:ext uri="{FF2B5EF4-FFF2-40B4-BE49-F238E27FC236}">
                  <a16:creationId xmlns:a16="http://schemas.microsoft.com/office/drawing/2014/main" id="{8FC21C83-8C73-4C5E-99C6-28505D0A9DE9}"/>
                </a:ext>
              </a:extLst>
            </p:cNvPr>
            <p:cNvSpPr/>
            <p:nvPr/>
          </p:nvSpPr>
          <p:spPr>
            <a:xfrm>
              <a:off x="6765533" y="5517232"/>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
        <p:nvSpPr>
          <p:cNvPr id="2" name="矩形 1">
            <a:extLst>
              <a:ext uri="{FF2B5EF4-FFF2-40B4-BE49-F238E27FC236}">
                <a16:creationId xmlns:a16="http://schemas.microsoft.com/office/drawing/2014/main" id="{FD8C86D3-8603-4568-AC71-13DB135D4F42}"/>
              </a:ext>
            </a:extLst>
          </p:cNvPr>
          <p:cNvSpPr/>
          <p:nvPr/>
        </p:nvSpPr>
        <p:spPr bwMode="auto">
          <a:xfrm>
            <a:off x="564162" y="4538663"/>
            <a:ext cx="3631012" cy="205868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4" name="矩形 13">
            <a:extLst>
              <a:ext uri="{FF2B5EF4-FFF2-40B4-BE49-F238E27FC236}">
                <a16:creationId xmlns:a16="http://schemas.microsoft.com/office/drawing/2014/main" id="{53224E56-67A3-4616-A602-34914356D209}"/>
              </a:ext>
            </a:extLst>
          </p:cNvPr>
          <p:cNvSpPr/>
          <p:nvPr/>
        </p:nvSpPr>
        <p:spPr bwMode="auto">
          <a:xfrm>
            <a:off x="4831953" y="4538663"/>
            <a:ext cx="4132535" cy="205868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3" name="矩形 2">
            <a:extLst>
              <a:ext uri="{FF2B5EF4-FFF2-40B4-BE49-F238E27FC236}">
                <a16:creationId xmlns:a16="http://schemas.microsoft.com/office/drawing/2014/main" id="{C69B51AA-8AC3-4D97-B68D-6EC201750FF5}"/>
              </a:ext>
            </a:extLst>
          </p:cNvPr>
          <p:cNvSpPr/>
          <p:nvPr/>
        </p:nvSpPr>
        <p:spPr>
          <a:xfrm>
            <a:off x="4845653" y="4187802"/>
            <a:ext cx="4132534" cy="369332"/>
          </a:xfrm>
          <a:prstGeom prst="rect">
            <a:avLst/>
          </a:prstGeom>
        </p:spPr>
        <p:txBody>
          <a:bodyPr wrap="square">
            <a:spAutoFit/>
          </a:bodyPr>
          <a:lstStyle/>
          <a:p>
            <a:pPr algn="ctr" eaLnBrk="1" hangingPunct="1">
              <a:lnSpc>
                <a:spcPct val="90000"/>
              </a:lnSpc>
              <a:buFontTx/>
              <a:buNone/>
              <a:defRPr/>
            </a:pPr>
            <a:r>
              <a:rPr lang="zh-CN" altLang="en-US" dirty="0">
                <a:solidFill>
                  <a:srgbClr val="FF0000"/>
                </a:solidFill>
                <a:latin typeface="Times New Roman" pitchFamily="18" charset="0"/>
                <a:cs typeface="Times New Roman" pitchFamily="18" charset="0"/>
              </a:rPr>
              <a:t>若反应物和产物都为气体</a:t>
            </a:r>
          </a:p>
        </p:txBody>
      </p:sp>
      <p:graphicFrame>
        <p:nvGraphicFramePr>
          <p:cNvPr id="16" name="Object 5">
            <a:extLst>
              <a:ext uri="{FF2B5EF4-FFF2-40B4-BE49-F238E27FC236}">
                <a16:creationId xmlns:a16="http://schemas.microsoft.com/office/drawing/2014/main" id="{260732E6-3B67-43FE-AD5C-50279EA6CFB0}"/>
              </a:ext>
            </a:extLst>
          </p:cNvPr>
          <p:cNvGraphicFramePr>
            <a:graphicFrameLocks noChangeAspect="1"/>
          </p:cNvGraphicFramePr>
          <p:nvPr>
            <p:extLst>
              <p:ext uri="{D42A27DB-BD31-4B8C-83A1-F6EECF244321}">
                <p14:modId xmlns:p14="http://schemas.microsoft.com/office/powerpoint/2010/main" val="3014043357"/>
              </p:ext>
            </p:extLst>
          </p:nvPr>
        </p:nvGraphicFramePr>
        <p:xfrm>
          <a:off x="908840" y="2834939"/>
          <a:ext cx="1017587" cy="1014413"/>
        </p:xfrm>
        <a:graphic>
          <a:graphicData uri="http://schemas.openxmlformats.org/presentationml/2006/ole">
            <mc:AlternateContent xmlns:mc="http://schemas.openxmlformats.org/markup-compatibility/2006">
              <mc:Choice xmlns:v="urn:schemas-microsoft-com:vml" Requires="v">
                <p:oleObj spid="_x0000_s174818" name="Equation" r:id="rId10" imgW="482400" imgH="419040" progId="Equation.DSMT4">
                  <p:embed/>
                </p:oleObj>
              </mc:Choice>
              <mc:Fallback>
                <p:oleObj name="Equation" r:id="rId10" imgW="482400" imgH="419040" progId="Equation.DSMT4">
                  <p:embed/>
                  <p:pic>
                    <p:nvPicPr>
                      <p:cNvPr id="4" name="Object 5">
                        <a:extLst>
                          <a:ext uri="{FF2B5EF4-FFF2-40B4-BE49-F238E27FC236}">
                            <a16:creationId xmlns:a16="http://schemas.microsoft.com/office/drawing/2014/main" id="{E3B75BE6-91B4-4362-B7F3-1973E26C0045}"/>
                          </a:ext>
                        </a:extLst>
                      </p:cNvPr>
                      <p:cNvPicPr>
                        <a:picLocks noChangeAspect="1" noChangeArrowheads="1"/>
                      </p:cNvPicPr>
                      <p:nvPr/>
                    </p:nvPicPr>
                    <p:blipFill>
                      <a:blip r:embed="rId11"/>
                      <a:srcRect/>
                      <a:stretch>
                        <a:fillRect/>
                      </a:stretch>
                    </p:blipFill>
                    <p:spPr bwMode="auto">
                      <a:xfrm>
                        <a:off x="908840" y="2834939"/>
                        <a:ext cx="1017587" cy="1014413"/>
                      </a:xfrm>
                      <a:prstGeom prst="rect">
                        <a:avLst/>
                      </a:prstGeom>
                      <a:noFill/>
                      <a:ln>
                        <a:noFill/>
                      </a:ln>
                      <a:effectLst/>
                    </p:spPr>
                  </p:pic>
                </p:oleObj>
              </mc:Fallback>
            </mc:AlternateContent>
          </a:graphicData>
        </a:graphic>
      </p:graphicFrame>
      <p:graphicFrame>
        <p:nvGraphicFramePr>
          <p:cNvPr id="17" name="Object 5">
            <a:extLst>
              <a:ext uri="{FF2B5EF4-FFF2-40B4-BE49-F238E27FC236}">
                <a16:creationId xmlns:a16="http://schemas.microsoft.com/office/drawing/2014/main" id="{71027AEC-57AA-4433-8857-DD8E03299A42}"/>
              </a:ext>
            </a:extLst>
          </p:cNvPr>
          <p:cNvGraphicFramePr>
            <a:graphicFrameLocks noChangeAspect="1"/>
          </p:cNvGraphicFramePr>
          <p:nvPr>
            <p:extLst>
              <p:ext uri="{D42A27DB-BD31-4B8C-83A1-F6EECF244321}">
                <p14:modId xmlns:p14="http://schemas.microsoft.com/office/powerpoint/2010/main" val="601904428"/>
              </p:ext>
            </p:extLst>
          </p:nvPr>
        </p:nvGraphicFramePr>
        <p:xfrm>
          <a:off x="2399829" y="2835523"/>
          <a:ext cx="990600" cy="1014412"/>
        </p:xfrm>
        <a:graphic>
          <a:graphicData uri="http://schemas.openxmlformats.org/presentationml/2006/ole">
            <mc:AlternateContent xmlns:mc="http://schemas.openxmlformats.org/markup-compatibility/2006">
              <mc:Choice xmlns:v="urn:schemas-microsoft-com:vml" Requires="v">
                <p:oleObj spid="_x0000_s174819" name="Equation" r:id="rId12" imgW="469800" imgH="419040" progId="Equation.DSMT4">
                  <p:embed/>
                </p:oleObj>
              </mc:Choice>
              <mc:Fallback>
                <p:oleObj name="Equation" r:id="rId12" imgW="469800" imgH="419040" progId="Equation.DSMT4">
                  <p:embed/>
                  <p:pic>
                    <p:nvPicPr>
                      <p:cNvPr id="16" name="Object 5">
                        <a:extLst>
                          <a:ext uri="{FF2B5EF4-FFF2-40B4-BE49-F238E27FC236}">
                            <a16:creationId xmlns:a16="http://schemas.microsoft.com/office/drawing/2014/main" id="{260732E6-3B67-43FE-AD5C-50279EA6CFB0}"/>
                          </a:ext>
                        </a:extLst>
                      </p:cNvPr>
                      <p:cNvPicPr>
                        <a:picLocks noChangeAspect="1" noChangeArrowheads="1"/>
                      </p:cNvPicPr>
                      <p:nvPr/>
                    </p:nvPicPr>
                    <p:blipFill>
                      <a:blip r:embed="rId13"/>
                      <a:srcRect/>
                      <a:stretch>
                        <a:fillRect/>
                      </a:stretch>
                    </p:blipFill>
                    <p:spPr bwMode="auto">
                      <a:xfrm>
                        <a:off x="2399829" y="2835523"/>
                        <a:ext cx="990600" cy="1014412"/>
                      </a:xfrm>
                      <a:prstGeom prst="rect">
                        <a:avLst/>
                      </a:prstGeom>
                      <a:noFill/>
                      <a:ln>
                        <a:noFill/>
                      </a:ln>
                      <a:effectLst/>
                    </p:spPr>
                  </p:pic>
                </p:oleObj>
              </mc:Fallback>
            </mc:AlternateContent>
          </a:graphicData>
        </a:graphic>
      </p:graphicFrame>
      <p:graphicFrame>
        <p:nvGraphicFramePr>
          <p:cNvPr id="18" name="Object 5">
            <a:extLst>
              <a:ext uri="{FF2B5EF4-FFF2-40B4-BE49-F238E27FC236}">
                <a16:creationId xmlns:a16="http://schemas.microsoft.com/office/drawing/2014/main" id="{2FF67E05-DC1D-47EB-B552-A68D7382CB0A}"/>
              </a:ext>
            </a:extLst>
          </p:cNvPr>
          <p:cNvGraphicFramePr>
            <a:graphicFrameLocks noChangeAspect="1"/>
          </p:cNvGraphicFramePr>
          <p:nvPr>
            <p:extLst>
              <p:ext uri="{D42A27DB-BD31-4B8C-83A1-F6EECF244321}">
                <p14:modId xmlns:p14="http://schemas.microsoft.com/office/powerpoint/2010/main" val="1822877112"/>
              </p:ext>
            </p:extLst>
          </p:nvPr>
        </p:nvGraphicFramePr>
        <p:xfrm>
          <a:off x="3947311" y="2834939"/>
          <a:ext cx="1017587" cy="1014413"/>
        </p:xfrm>
        <a:graphic>
          <a:graphicData uri="http://schemas.openxmlformats.org/presentationml/2006/ole">
            <mc:AlternateContent xmlns:mc="http://schemas.openxmlformats.org/markup-compatibility/2006">
              <mc:Choice xmlns:v="urn:schemas-microsoft-com:vml" Requires="v">
                <p:oleObj spid="_x0000_s174820" name="Equation" r:id="rId14" imgW="482400" imgH="419040" progId="Equation.DSMT4">
                  <p:embed/>
                </p:oleObj>
              </mc:Choice>
              <mc:Fallback>
                <p:oleObj name="Equation" r:id="rId14" imgW="482400" imgH="419040" progId="Equation.DSMT4">
                  <p:embed/>
                  <p:pic>
                    <p:nvPicPr>
                      <p:cNvPr id="17" name="Object 5">
                        <a:extLst>
                          <a:ext uri="{FF2B5EF4-FFF2-40B4-BE49-F238E27FC236}">
                            <a16:creationId xmlns:a16="http://schemas.microsoft.com/office/drawing/2014/main" id="{71027AEC-57AA-4433-8857-DD8E03299A42}"/>
                          </a:ext>
                        </a:extLst>
                      </p:cNvPr>
                      <p:cNvPicPr>
                        <a:picLocks noChangeAspect="1" noChangeArrowheads="1"/>
                      </p:cNvPicPr>
                      <p:nvPr/>
                    </p:nvPicPr>
                    <p:blipFill>
                      <a:blip r:embed="rId15"/>
                      <a:srcRect/>
                      <a:stretch>
                        <a:fillRect/>
                      </a:stretch>
                    </p:blipFill>
                    <p:spPr bwMode="auto">
                      <a:xfrm>
                        <a:off x="3947311" y="2834939"/>
                        <a:ext cx="1017587" cy="1014413"/>
                      </a:xfrm>
                      <a:prstGeom prst="rect">
                        <a:avLst/>
                      </a:prstGeom>
                      <a:noFill/>
                      <a:ln>
                        <a:noFill/>
                      </a:ln>
                      <a:effectLst/>
                    </p:spPr>
                  </p:pic>
                </p:oleObj>
              </mc:Fallback>
            </mc:AlternateContent>
          </a:graphicData>
        </a:graphic>
      </p:graphicFrame>
      <p:graphicFrame>
        <p:nvGraphicFramePr>
          <p:cNvPr id="19" name="Object 5">
            <a:extLst>
              <a:ext uri="{FF2B5EF4-FFF2-40B4-BE49-F238E27FC236}">
                <a16:creationId xmlns:a16="http://schemas.microsoft.com/office/drawing/2014/main" id="{33A36325-6CCD-497D-831F-BA8A1583F575}"/>
              </a:ext>
            </a:extLst>
          </p:cNvPr>
          <p:cNvGraphicFramePr>
            <a:graphicFrameLocks noChangeAspect="1"/>
          </p:cNvGraphicFramePr>
          <p:nvPr>
            <p:extLst>
              <p:ext uri="{D42A27DB-BD31-4B8C-83A1-F6EECF244321}">
                <p14:modId xmlns:p14="http://schemas.microsoft.com/office/powerpoint/2010/main" val="270665998"/>
              </p:ext>
            </p:extLst>
          </p:nvPr>
        </p:nvGraphicFramePr>
        <p:xfrm>
          <a:off x="5498629" y="2846635"/>
          <a:ext cx="1017587" cy="1014413"/>
        </p:xfrm>
        <a:graphic>
          <a:graphicData uri="http://schemas.openxmlformats.org/presentationml/2006/ole">
            <mc:AlternateContent xmlns:mc="http://schemas.openxmlformats.org/markup-compatibility/2006">
              <mc:Choice xmlns:v="urn:schemas-microsoft-com:vml" Requires="v">
                <p:oleObj spid="_x0000_s174821" name="Equation" r:id="rId16" imgW="482400" imgH="419040" progId="Equation.DSMT4">
                  <p:embed/>
                </p:oleObj>
              </mc:Choice>
              <mc:Fallback>
                <p:oleObj name="Equation" r:id="rId16" imgW="482400" imgH="419040" progId="Equation.DSMT4">
                  <p:embed/>
                  <p:pic>
                    <p:nvPicPr>
                      <p:cNvPr id="18" name="Object 5">
                        <a:extLst>
                          <a:ext uri="{FF2B5EF4-FFF2-40B4-BE49-F238E27FC236}">
                            <a16:creationId xmlns:a16="http://schemas.microsoft.com/office/drawing/2014/main" id="{2FF67E05-DC1D-47EB-B552-A68D7382CB0A}"/>
                          </a:ext>
                        </a:extLst>
                      </p:cNvPr>
                      <p:cNvPicPr>
                        <a:picLocks noChangeAspect="1" noChangeArrowheads="1"/>
                      </p:cNvPicPr>
                      <p:nvPr/>
                    </p:nvPicPr>
                    <p:blipFill>
                      <a:blip r:embed="rId17"/>
                      <a:srcRect/>
                      <a:stretch>
                        <a:fillRect/>
                      </a:stretch>
                    </p:blipFill>
                    <p:spPr bwMode="auto">
                      <a:xfrm>
                        <a:off x="5498629" y="2846635"/>
                        <a:ext cx="1017587" cy="1014413"/>
                      </a:xfrm>
                      <a:prstGeom prst="rect">
                        <a:avLst/>
                      </a:prstGeom>
                      <a:noFill/>
                      <a:ln>
                        <a:noFill/>
                      </a:ln>
                      <a:effectLst/>
                    </p:spPr>
                  </p:pic>
                </p:oleObj>
              </mc:Fallback>
            </mc:AlternateContent>
          </a:graphicData>
        </a:graphic>
      </p:graphicFrame>
      <p:sp>
        <p:nvSpPr>
          <p:cNvPr id="20" name="Rectangle 8">
            <a:extLst>
              <a:ext uri="{FF2B5EF4-FFF2-40B4-BE49-F238E27FC236}">
                <a16:creationId xmlns:a16="http://schemas.microsoft.com/office/drawing/2014/main" id="{CCDC2E95-49AD-4D93-A630-48654A60B386}"/>
              </a:ext>
            </a:extLst>
          </p:cNvPr>
          <p:cNvSpPr>
            <a:spLocks noChangeArrowheads="1"/>
          </p:cNvSpPr>
          <p:nvPr/>
        </p:nvSpPr>
        <p:spPr bwMode="auto">
          <a:xfrm>
            <a:off x="529408" y="5256000"/>
            <a:ext cx="892175" cy="523875"/>
          </a:xfrm>
          <a:prstGeom prst="rect">
            <a:avLst/>
          </a:prstGeom>
          <a:noFill/>
          <a:ln w="9525" cap="rnd">
            <a:noFill/>
            <a:prstDash val="sysDot"/>
            <a:miter lim="800000"/>
            <a:headEnd/>
            <a:tailEnd/>
          </a:ln>
        </p:spPr>
        <p:txBody>
          <a:bodyPr wrap="none">
            <a:spAutoFit/>
          </a:bodyPr>
          <a:lstStyle/>
          <a:p>
            <a:r>
              <a:rPr lang="en-US" altLang="zh-CN" sz="2800" i="1" dirty="0">
                <a:solidFill>
                  <a:schemeClr val="tx1"/>
                </a:solidFill>
                <a:latin typeface="Times New Roman" pitchFamily="18" charset="0"/>
              </a:rPr>
              <a:t>K</a:t>
            </a:r>
            <a:r>
              <a:rPr lang="en-US" altLang="zh-CN" sz="2800" baseline="30000" dirty="0">
                <a:solidFill>
                  <a:schemeClr val="tx1"/>
                </a:solidFill>
                <a:latin typeface="Times New Roman" pitchFamily="18" charset="0"/>
                <a:ea typeface="黑体" pitchFamily="2" charset="-122"/>
                <a:sym typeface="Euclid Math One" pitchFamily="18" charset="2"/>
              </a:rPr>
              <a:t> </a:t>
            </a:r>
            <a:r>
              <a:rPr lang="en-US" altLang="zh-CN" sz="2800" dirty="0">
                <a:solidFill>
                  <a:schemeClr val="tx1"/>
                </a:solidFill>
                <a:latin typeface="Times New Roman" pitchFamily="18" charset="0"/>
              </a:rPr>
              <a:t>=</a:t>
            </a:r>
          </a:p>
        </p:txBody>
      </p:sp>
    </p:spTree>
  </p:cSld>
  <p:clrMapOvr>
    <a:masterClrMapping/>
  </p:clrMapOvr>
  <p:transition advClick="0"/>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Grp="1" noChangeArrowheads="1"/>
          </p:cNvSpPr>
          <p:nvPr>
            <p:ph type="title"/>
          </p:nvPr>
        </p:nvSpPr>
        <p:spPr>
          <a:xfrm>
            <a:off x="251520" y="461045"/>
            <a:ext cx="4733230" cy="447675"/>
          </a:xfrm>
        </p:spPr>
        <p:txBody>
          <a:bodyPr/>
          <a:lstStyle/>
          <a:p>
            <a:pPr eaLnBrk="1" hangingPunct="1"/>
            <a:r>
              <a:rPr lang="en-US" altLang="zh-CN" sz="3200" dirty="0">
                <a:latin typeface="Arial" panose="020B0604020202020204" pitchFamily="34" charset="0"/>
                <a:cs typeface="Arial" panose="020B0604020202020204" pitchFamily="34" charset="0"/>
              </a:rPr>
              <a:t>3.5.1.1  </a:t>
            </a:r>
            <a:r>
              <a:rPr lang="zh-CN" altLang="en-US" sz="3200" dirty="0">
                <a:latin typeface="Times New Roman" pitchFamily="18" charset="0"/>
                <a:cs typeface="Times New Roman" pitchFamily="18" charset="0"/>
              </a:rPr>
              <a:t>化学平衡常数</a:t>
            </a:r>
            <a:endParaRPr lang="zh-CN" altLang="en-US" sz="3200" dirty="0">
              <a:cs typeface="Times New Roman" pitchFamily="18" charset="0"/>
            </a:endParaRPr>
          </a:p>
        </p:txBody>
      </p:sp>
      <p:sp>
        <p:nvSpPr>
          <p:cNvPr id="129027" name="Rectangle 2"/>
          <p:cNvSpPr>
            <a:spLocks noGrp="1" noChangeArrowheads="1"/>
          </p:cNvSpPr>
          <p:nvPr>
            <p:ph idx="1"/>
          </p:nvPr>
        </p:nvSpPr>
        <p:spPr>
          <a:xfrm>
            <a:off x="251520" y="980728"/>
            <a:ext cx="8640960" cy="5472385"/>
          </a:xfrm>
        </p:spPr>
        <p:txBody>
          <a:bodyPr/>
          <a:lstStyle/>
          <a:p>
            <a:pPr eaLnBrk="1" hangingPunct="1">
              <a:lnSpc>
                <a:spcPct val="125000"/>
              </a:lnSpc>
              <a:spcBef>
                <a:spcPts val="0"/>
              </a:spcBef>
              <a:buFont typeface="Wingdings" pitchFamily="2" charset="2"/>
              <a:buNone/>
              <a:defRPr/>
            </a:pPr>
            <a:r>
              <a:rPr lang="en-US" altLang="zh-CN" dirty="0">
                <a:solidFill>
                  <a:srgbClr val="FF0000"/>
                </a:solidFill>
                <a:effectLst/>
                <a:latin typeface="Arial" panose="020B0604020202020204" pitchFamily="34" charset="0"/>
                <a:ea typeface="+mj-ea"/>
                <a:cs typeface="Arial" panose="020B0604020202020204" pitchFamily="34" charset="0"/>
              </a:rPr>
              <a:t>3</a:t>
            </a:r>
            <a:r>
              <a:rPr lang="zh-CN" altLang="en-US" dirty="0">
                <a:solidFill>
                  <a:srgbClr val="FF0000"/>
                </a:solidFill>
                <a:effectLst/>
                <a:latin typeface="Times New Roman" panose="02020603050405020304" pitchFamily="18" charset="0"/>
                <a:ea typeface="+mj-ea"/>
                <a:cs typeface="Times New Roman" panose="02020603050405020304" pitchFamily="18" charset="0"/>
              </a:rPr>
              <a:t>）标准平衡常数的意义</a:t>
            </a:r>
            <a:endParaRPr lang="en-US" altLang="zh-CN" dirty="0">
              <a:solidFill>
                <a:srgbClr val="FF0000"/>
              </a:solidFill>
              <a:effectLst/>
              <a:latin typeface="Times New Roman" panose="02020603050405020304" pitchFamily="18" charset="0"/>
              <a:ea typeface="+mj-ea"/>
              <a:cs typeface="Times New Roman" panose="02020603050405020304" pitchFamily="18" charset="0"/>
            </a:endParaRPr>
          </a:p>
          <a:p>
            <a:pPr eaLnBrk="1" hangingPunct="1">
              <a:lnSpc>
                <a:spcPct val="125000"/>
              </a:lnSpc>
              <a:spcBef>
                <a:spcPts val="0"/>
              </a:spcBef>
              <a:buClrTx/>
              <a:defRPr/>
            </a:pPr>
            <a:r>
              <a:rPr lang="zh-CN" altLang="en-US" dirty="0">
                <a:effectLst/>
                <a:latin typeface="Times New Roman" panose="02020603050405020304" pitchFamily="18" charset="0"/>
                <a:cs typeface="Times New Roman" panose="02020603050405020304" pitchFamily="18" charset="0"/>
              </a:rPr>
              <a:t>相对于平衡常数来说，标准平衡常数有如下特点：</a:t>
            </a:r>
          </a:p>
          <a:p>
            <a:pPr marL="0" indent="0" eaLnBrk="1" hangingPunct="1">
              <a:lnSpc>
                <a:spcPct val="125000"/>
              </a:lnSpc>
              <a:spcBef>
                <a:spcPts val="0"/>
              </a:spcBef>
              <a:buClrTx/>
              <a:buNone/>
              <a:defRPr/>
            </a:pPr>
            <a:r>
              <a:rPr lang="zh-CN" altLang="en-US" dirty="0">
                <a:solidFill>
                  <a:srgbClr val="0000FF"/>
                </a:solidFill>
                <a:effectLst/>
                <a:latin typeface="Times New Roman" panose="02020603050405020304" pitchFamily="18" charset="0"/>
                <a:cs typeface="Times New Roman" panose="02020603050405020304" pitchFamily="18" charset="0"/>
              </a:rPr>
              <a:t>    引入了相对浓度和相对压力的概念。</a:t>
            </a:r>
            <a:endParaRPr lang="en-US" altLang="zh-CN" dirty="0">
              <a:solidFill>
                <a:srgbClr val="0000FF"/>
              </a:solidFill>
              <a:effectLst/>
              <a:latin typeface="Times New Roman" panose="02020603050405020304" pitchFamily="18" charset="0"/>
              <a:cs typeface="Times New Roman" panose="02020603050405020304" pitchFamily="18" charset="0"/>
            </a:endParaRPr>
          </a:p>
          <a:p>
            <a:pPr marL="0" indent="0" eaLnBrk="1" hangingPunct="1">
              <a:lnSpc>
                <a:spcPct val="125000"/>
              </a:lnSpc>
              <a:spcBef>
                <a:spcPts val="0"/>
              </a:spcBef>
              <a:buClrTx/>
              <a:buNone/>
              <a:defRPr/>
            </a:pPr>
            <a:r>
              <a:rPr lang="zh-CN" altLang="en-US" dirty="0">
                <a:solidFill>
                  <a:srgbClr val="0000FF"/>
                </a:solidFill>
                <a:effectLst/>
                <a:latin typeface="Times New Roman" panose="02020603050405020304" pitchFamily="18" charset="0"/>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引入了标准态，   </a:t>
            </a:r>
            <a:r>
              <a:rPr lang="en-US" altLang="zh-CN" dirty="0">
                <a:effectLst/>
                <a:latin typeface="Times New Roman" panose="02020603050405020304" pitchFamily="18" charset="0"/>
                <a:cs typeface="Times New Roman" panose="02020603050405020304" pitchFamily="18" charset="0"/>
              </a:rPr>
              <a:t>= 1 mol/L</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 100 kPa</a:t>
            </a:r>
            <a:r>
              <a:rPr lang="zh-CN" altLang="en-US" dirty="0">
                <a:effectLst/>
                <a:latin typeface="Times New Roman" panose="02020603050405020304" pitchFamily="18" charset="0"/>
                <a:cs typeface="Times New Roman" panose="02020603050405020304" pitchFamily="18" charset="0"/>
              </a:rPr>
              <a:t>。</a:t>
            </a:r>
          </a:p>
          <a:p>
            <a:pPr eaLnBrk="1" hangingPunct="1">
              <a:lnSpc>
                <a:spcPct val="125000"/>
              </a:lnSpc>
              <a:spcBef>
                <a:spcPts val="0"/>
              </a:spcBef>
              <a:buClrTx/>
              <a:defRPr/>
            </a:pPr>
            <a:r>
              <a:rPr lang="zh-CN" altLang="en-US" dirty="0">
                <a:solidFill>
                  <a:srgbClr val="FF0000"/>
                </a:solidFill>
                <a:effectLst/>
                <a:latin typeface="Times New Roman" panose="02020603050405020304" pitchFamily="18" charset="0"/>
                <a:cs typeface="Times New Roman" panose="02020603050405020304" pitchFamily="18" charset="0"/>
              </a:rPr>
              <a:t> </a:t>
            </a:r>
            <a:r>
              <a:rPr lang="en-US" altLang="zh-CN" i="1" dirty="0">
                <a:solidFill>
                  <a:srgbClr val="FF0000"/>
                </a:solidFill>
                <a:effectLst/>
                <a:latin typeface="Times New Roman" panose="02020603050405020304" pitchFamily="18" charset="0"/>
                <a:cs typeface="Times New Roman" panose="02020603050405020304" pitchFamily="18" charset="0"/>
              </a:rPr>
              <a:t>K</a:t>
            </a:r>
            <a:r>
              <a:rPr lang="en-US" altLang="zh-CN" baseline="30000" dirty="0">
                <a:solidFill>
                  <a:srgbClr val="FF0000"/>
                </a:solidFill>
                <a:effectLst/>
                <a:latin typeface="Times New Roman" panose="02020603050405020304" pitchFamily="18" charset="0"/>
                <a:cs typeface="Times New Roman" panose="02020603050405020304" pitchFamily="18" charset="0"/>
                <a:sym typeface="Euclid Math One"/>
              </a:rPr>
              <a:t></a:t>
            </a:r>
            <a:r>
              <a:rPr lang="zh-CN" altLang="en-US" dirty="0">
                <a:solidFill>
                  <a:srgbClr val="FF0000"/>
                </a:solidFill>
                <a:effectLst/>
                <a:latin typeface="Times New Roman" panose="02020603050405020304" pitchFamily="18" charset="0"/>
                <a:cs typeface="Times New Roman" panose="02020603050405020304" pitchFamily="18" charset="0"/>
              </a:rPr>
              <a:t>的特点：</a:t>
            </a:r>
          </a:p>
          <a:p>
            <a:pPr eaLnBrk="1" hangingPunct="1">
              <a:lnSpc>
                <a:spcPct val="125000"/>
              </a:lnSpc>
              <a:spcBef>
                <a:spcPts val="0"/>
              </a:spcBef>
              <a:buFontTx/>
              <a:buNone/>
              <a:defRPr/>
            </a:pPr>
            <a:r>
              <a:rPr lang="zh-CN" altLang="en-US" dirty="0">
                <a:solidFill>
                  <a:srgbClr val="0000FF"/>
                </a:solidFill>
                <a:effectLst/>
                <a:latin typeface="Times New Roman" panose="02020603050405020304" pitchFamily="18" charset="0"/>
                <a:cs typeface="Times New Roman" panose="02020603050405020304" pitchFamily="18" charset="0"/>
              </a:rPr>
              <a:t>     无量纲，可直接由反应方程式写出。</a:t>
            </a:r>
            <a:endParaRPr lang="en-US" altLang="zh-CN" dirty="0">
              <a:solidFill>
                <a:srgbClr val="0000FF"/>
              </a:solidFill>
              <a:effectLst/>
              <a:latin typeface="Times New Roman" panose="02020603050405020304" pitchFamily="18" charset="0"/>
              <a:cs typeface="Times New Roman" panose="02020603050405020304" pitchFamily="18" charset="0"/>
            </a:endParaRPr>
          </a:p>
          <a:p>
            <a:pPr eaLnBrk="1" hangingPunct="1">
              <a:lnSpc>
                <a:spcPct val="125000"/>
              </a:lnSpc>
              <a:spcBef>
                <a:spcPts val="0"/>
              </a:spcBef>
              <a:buFont typeface="Wingdings" pitchFamily="2" charset="2"/>
              <a:buNone/>
              <a:defRPr/>
            </a:pPr>
            <a:r>
              <a:rPr lang="en-US" altLang="zh-CN" dirty="0">
                <a:solidFill>
                  <a:srgbClr val="0000FF"/>
                </a:solidFill>
                <a:effectLst/>
                <a:latin typeface="Times New Roman" panose="02020603050405020304" pitchFamily="18" charset="0"/>
                <a:cs typeface="Times New Roman" panose="02020603050405020304" pitchFamily="18" charset="0"/>
              </a:rPr>
              <a:t>     </a:t>
            </a:r>
            <a:r>
              <a:rPr lang="zh-CN" altLang="en-US" dirty="0">
                <a:solidFill>
                  <a:srgbClr val="0000FF"/>
                </a:solidFill>
                <a:effectLst/>
                <a:latin typeface="Times New Roman" panose="02020603050405020304" pitchFamily="18" charset="0"/>
                <a:cs typeface="Times New Roman" panose="02020603050405020304" pitchFamily="18" charset="0"/>
              </a:rPr>
              <a:t>表达式和取值与方程式书写方式有关。</a:t>
            </a:r>
          </a:p>
          <a:p>
            <a:pPr eaLnBrk="1" hangingPunct="1">
              <a:lnSpc>
                <a:spcPct val="125000"/>
              </a:lnSpc>
              <a:spcBef>
                <a:spcPts val="0"/>
              </a:spcBef>
              <a:buFontTx/>
              <a:buNone/>
              <a:defRPr/>
            </a:pPr>
            <a:r>
              <a:rPr lang="zh-CN" altLang="en-US" dirty="0">
                <a:solidFill>
                  <a:srgbClr val="0000FF"/>
                </a:solidFill>
                <a:effectLst/>
                <a:latin typeface="Times New Roman" panose="02020603050405020304" pitchFamily="18" charset="0"/>
                <a:cs typeface="Times New Roman" panose="02020603050405020304" pitchFamily="18" charset="0"/>
              </a:rPr>
              <a:t>     固体和纯液体不出现在平衡常数表达式中。</a:t>
            </a:r>
            <a:endParaRPr lang="en-US" altLang="zh-CN" dirty="0">
              <a:solidFill>
                <a:srgbClr val="0000FF"/>
              </a:solidFill>
              <a:effectLst/>
              <a:latin typeface="Times New Roman" panose="02020603050405020304" pitchFamily="18" charset="0"/>
              <a:cs typeface="Times New Roman" panose="02020603050405020304" pitchFamily="18" charset="0"/>
            </a:endParaRPr>
          </a:p>
          <a:p>
            <a:pPr eaLnBrk="1" hangingPunct="1">
              <a:lnSpc>
                <a:spcPct val="125000"/>
              </a:lnSpc>
              <a:spcBef>
                <a:spcPts val="0"/>
              </a:spcBef>
              <a:buFontTx/>
              <a:buNone/>
              <a:defRPr/>
            </a:pPr>
            <a:r>
              <a:rPr lang="en-US" altLang="zh-CN" dirty="0">
                <a:solidFill>
                  <a:srgbClr val="0000FF"/>
                </a:solidFill>
                <a:effectLst/>
                <a:latin typeface="Times New Roman" panose="02020603050405020304" pitchFamily="18" charset="0"/>
                <a:cs typeface="Times New Roman" panose="02020603050405020304" pitchFamily="18" charset="0"/>
              </a:rPr>
              <a:t>     </a:t>
            </a:r>
            <a:r>
              <a:rPr lang="zh-CN" altLang="en-US" dirty="0">
                <a:solidFill>
                  <a:srgbClr val="0000FF"/>
                </a:solidFill>
                <a:effectLst/>
                <a:latin typeface="Times New Roman" panose="02020603050405020304" pitchFamily="18" charset="0"/>
                <a:cs typeface="Times New Roman" panose="02020603050405020304" pitchFamily="18" charset="0"/>
              </a:rPr>
              <a:t>适用于各种化学可逆反应和其他可逆过程。</a:t>
            </a:r>
            <a:endParaRPr lang="en-US" altLang="zh-CN" dirty="0">
              <a:solidFill>
                <a:srgbClr val="C00000"/>
              </a:solidFill>
              <a:effectLst/>
              <a:latin typeface="Times New Roman" panose="02020603050405020304" pitchFamily="18" charset="0"/>
              <a:cs typeface="Times New Roman" panose="02020603050405020304" pitchFamily="18" charset="0"/>
            </a:endParaRPr>
          </a:p>
          <a:p>
            <a:pPr eaLnBrk="1" hangingPunct="1">
              <a:lnSpc>
                <a:spcPct val="125000"/>
              </a:lnSpc>
              <a:spcBef>
                <a:spcPts val="0"/>
              </a:spcBef>
              <a:buFont typeface="Wingdings" pitchFamily="2" charset="2"/>
              <a:buNone/>
              <a:defRPr/>
            </a:pPr>
            <a:r>
              <a:rPr lang="zh-CN" altLang="en-US" dirty="0">
                <a:solidFill>
                  <a:srgbClr val="FF0000"/>
                </a:solidFill>
                <a:effectLst/>
                <a:latin typeface="+mj-ea"/>
                <a:ea typeface="+mj-ea"/>
                <a:cs typeface="Times New Roman" panose="02020603050405020304" pitchFamily="18" charset="0"/>
              </a:rPr>
              <a:t>注意：</a:t>
            </a:r>
            <a:r>
              <a:rPr lang="zh-CN" altLang="en-US" u="sng" dirty="0">
                <a:solidFill>
                  <a:srgbClr val="FF0000"/>
                </a:solidFill>
                <a:effectLst/>
                <a:latin typeface="+mj-ea"/>
                <a:ea typeface="+mj-ea"/>
                <a:cs typeface="Times New Roman" panose="02020603050405020304" pitchFamily="18" charset="0"/>
              </a:rPr>
              <a:t>标准平衡常数不是标准状态下的平衡常数！</a:t>
            </a:r>
          </a:p>
          <a:p>
            <a:pPr eaLnBrk="1" hangingPunct="1">
              <a:lnSpc>
                <a:spcPct val="125000"/>
              </a:lnSpc>
              <a:spcBef>
                <a:spcPts val="0"/>
              </a:spcBef>
              <a:buFontTx/>
              <a:buNone/>
              <a:defRPr/>
            </a:pPr>
            <a:r>
              <a:rPr lang="zh-CN" altLang="en-US" dirty="0">
                <a:solidFill>
                  <a:srgbClr val="FF0000"/>
                </a:solidFill>
                <a:effectLst/>
                <a:latin typeface="Times New Roman" panose="02020603050405020304" pitchFamily="18" charset="0"/>
                <a:cs typeface="Times New Roman" panose="02020603050405020304" pitchFamily="18" charset="0"/>
              </a:rPr>
              <a:t>  </a:t>
            </a:r>
          </a:p>
        </p:txBody>
      </p:sp>
      <p:graphicFrame>
        <p:nvGraphicFramePr>
          <p:cNvPr id="4" name="Object 5">
            <a:extLst>
              <a:ext uri="{FF2B5EF4-FFF2-40B4-BE49-F238E27FC236}">
                <a16:creationId xmlns:a16="http://schemas.microsoft.com/office/drawing/2014/main" id="{E3B75BE6-91B4-4362-B7F3-1973E26C0045}"/>
              </a:ext>
            </a:extLst>
          </p:cNvPr>
          <p:cNvGraphicFramePr>
            <a:graphicFrameLocks noChangeAspect="1"/>
          </p:cNvGraphicFramePr>
          <p:nvPr>
            <p:extLst>
              <p:ext uri="{D42A27DB-BD31-4B8C-83A1-F6EECF244321}">
                <p14:modId xmlns:p14="http://schemas.microsoft.com/office/powerpoint/2010/main" val="3924234259"/>
              </p:ext>
            </p:extLst>
          </p:nvPr>
        </p:nvGraphicFramePr>
        <p:xfrm>
          <a:off x="3017069" y="2644359"/>
          <a:ext cx="402803" cy="491555"/>
        </p:xfrm>
        <a:graphic>
          <a:graphicData uri="http://schemas.openxmlformats.org/presentationml/2006/ole">
            <mc:AlternateContent xmlns:mc="http://schemas.openxmlformats.org/markup-compatibility/2006">
              <mc:Choice xmlns:v="urn:schemas-microsoft-com:vml" Requires="v">
                <p:oleObj spid="_x0000_s166192" name="Equation" r:id="rId4" imgW="190440" imgH="203040" progId="Equation.DSMT4">
                  <p:embed/>
                </p:oleObj>
              </mc:Choice>
              <mc:Fallback>
                <p:oleObj name="Equation" r:id="rId4" imgW="190440" imgH="203040" progId="Equation.DSMT4">
                  <p:embed/>
                  <p:pic>
                    <p:nvPicPr>
                      <p:cNvPr id="130053" name="Object 5"/>
                      <p:cNvPicPr>
                        <a:picLocks noChangeAspect="1" noChangeArrowheads="1"/>
                      </p:cNvPicPr>
                      <p:nvPr/>
                    </p:nvPicPr>
                    <p:blipFill>
                      <a:blip r:embed="rId5"/>
                      <a:srcRect/>
                      <a:stretch>
                        <a:fillRect/>
                      </a:stretch>
                    </p:blipFill>
                    <p:spPr bwMode="auto">
                      <a:xfrm>
                        <a:off x="3017069" y="2644359"/>
                        <a:ext cx="402803" cy="491555"/>
                      </a:xfrm>
                      <a:prstGeom prst="rect">
                        <a:avLst/>
                      </a:prstGeom>
                      <a:noFill/>
                      <a:ln>
                        <a:noFill/>
                      </a:ln>
                      <a:effectLst/>
                    </p:spPr>
                  </p:pic>
                </p:oleObj>
              </mc:Fallback>
            </mc:AlternateContent>
          </a:graphicData>
        </a:graphic>
      </p:graphicFrame>
      <p:graphicFrame>
        <p:nvGraphicFramePr>
          <p:cNvPr id="5" name="Object 6">
            <a:extLst>
              <a:ext uri="{FF2B5EF4-FFF2-40B4-BE49-F238E27FC236}">
                <a16:creationId xmlns:a16="http://schemas.microsoft.com/office/drawing/2014/main" id="{B33A8B60-2320-4044-B1F2-721D8BEE8E75}"/>
              </a:ext>
            </a:extLst>
          </p:cNvPr>
          <p:cNvGraphicFramePr>
            <a:graphicFrameLocks noChangeAspect="1"/>
          </p:cNvGraphicFramePr>
          <p:nvPr>
            <p:extLst>
              <p:ext uri="{D42A27DB-BD31-4B8C-83A1-F6EECF244321}">
                <p14:modId xmlns:p14="http://schemas.microsoft.com/office/powerpoint/2010/main" val="440882462"/>
              </p:ext>
            </p:extLst>
          </p:nvPr>
        </p:nvGraphicFramePr>
        <p:xfrm>
          <a:off x="5105301" y="2708920"/>
          <a:ext cx="402803" cy="355415"/>
        </p:xfrm>
        <a:graphic>
          <a:graphicData uri="http://schemas.openxmlformats.org/presentationml/2006/ole">
            <mc:AlternateContent xmlns:mc="http://schemas.openxmlformats.org/markup-compatibility/2006">
              <mc:Choice xmlns:v="urn:schemas-microsoft-com:vml" Requires="v">
                <p:oleObj spid="_x0000_s166193" name="Equation" r:id="rId6" imgW="215640" imgH="190440" progId="Equation.DSMT4">
                  <p:embed/>
                </p:oleObj>
              </mc:Choice>
              <mc:Fallback>
                <p:oleObj name="Equation" r:id="rId6" imgW="215640" imgH="190440" progId="Equation.DSMT4">
                  <p:embed/>
                  <p:pic>
                    <p:nvPicPr>
                      <p:cNvPr id="130054" name="Object 6"/>
                      <p:cNvPicPr>
                        <a:picLocks noChangeAspect="1" noChangeArrowheads="1"/>
                      </p:cNvPicPr>
                      <p:nvPr/>
                    </p:nvPicPr>
                    <p:blipFill>
                      <a:blip r:embed="rId7"/>
                      <a:srcRect/>
                      <a:stretch>
                        <a:fillRect/>
                      </a:stretch>
                    </p:blipFill>
                    <p:spPr bwMode="auto">
                      <a:xfrm>
                        <a:off x="5105301" y="2708920"/>
                        <a:ext cx="402803" cy="355415"/>
                      </a:xfrm>
                      <a:prstGeom prst="rect">
                        <a:avLst/>
                      </a:prstGeom>
                      <a:noFill/>
                      <a:ln>
                        <a:noFill/>
                      </a:ln>
                      <a:effectLst/>
                    </p:spPr>
                  </p:pic>
                </p:oleObj>
              </mc:Fallback>
            </mc:AlternateContent>
          </a:graphicData>
        </a:graphic>
      </p:graphicFrame>
    </p:spTree>
  </p:cSld>
  <p:clrMapOvr>
    <a:masterClrMapping/>
  </p:clrMapOvr>
  <p:transition advClick="0"/>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3.5.1.1  </a:t>
            </a:r>
            <a:r>
              <a:rPr lang="zh-CN" altLang="en-US" dirty="0">
                <a:latin typeface="Times New Roman" pitchFamily="18" charset="0"/>
                <a:cs typeface="Times New Roman" pitchFamily="18" charset="0"/>
              </a:rPr>
              <a:t>化学平衡常数</a:t>
            </a:r>
            <a:endParaRPr lang="zh-CN" altLang="en-US" dirty="0">
              <a:latin typeface="黑体" pitchFamily="2" charset="-122"/>
              <a:cs typeface="Times New Roman" pitchFamily="18" charset="0"/>
            </a:endParaRPr>
          </a:p>
        </p:txBody>
      </p:sp>
      <p:sp>
        <p:nvSpPr>
          <p:cNvPr id="533507" name="Text Box 3"/>
          <p:cNvSpPr txBox="1">
            <a:spLocks noChangeArrowheads="1"/>
          </p:cNvSpPr>
          <p:nvPr/>
        </p:nvSpPr>
        <p:spPr bwMode="auto">
          <a:xfrm>
            <a:off x="251520" y="980728"/>
            <a:ext cx="8640959" cy="3878262"/>
          </a:xfrm>
          <a:prstGeom prst="rect">
            <a:avLst/>
          </a:prstGeom>
          <a:noFill/>
          <a:ln w="12700" cap="sq">
            <a:noFill/>
            <a:miter lim="800000"/>
            <a:headEnd/>
            <a:tailEnd/>
          </a:ln>
        </p:spPr>
        <p:txBody>
          <a:bodyPr wrap="square" tIns="0" bIns="0">
            <a:spAutoFit/>
          </a:bodyPr>
          <a:lstStyle/>
          <a:p>
            <a:pPr algn="just">
              <a:lnSpc>
                <a:spcPct val="150000"/>
              </a:lnSpc>
              <a:defRPr/>
            </a:pPr>
            <a:r>
              <a:rPr lang="en-US" altLang="zh-CN" sz="2800" b="1" dirty="0">
                <a:solidFill>
                  <a:srgbClr val="FF0000"/>
                </a:solidFill>
                <a:latin typeface="Arial" panose="020B0604020202020204" pitchFamily="34" charset="0"/>
                <a:ea typeface="+mj-ea"/>
                <a:cs typeface="Arial" panose="020B0604020202020204" pitchFamily="34" charset="0"/>
              </a:rPr>
              <a:t>4</a:t>
            </a:r>
            <a:r>
              <a:rPr lang="zh-CN" altLang="en-US" sz="2800" b="1" dirty="0">
                <a:solidFill>
                  <a:srgbClr val="FF0000"/>
                </a:solidFill>
                <a:latin typeface="Times New Roman" panose="02020603050405020304" pitchFamily="18" charset="0"/>
                <a:ea typeface="+mj-ea"/>
                <a:cs typeface="Times New Roman" panose="02020603050405020304" pitchFamily="18" charset="0"/>
              </a:rPr>
              <a:t>）为什么化学反应通常不能进行到底？</a:t>
            </a:r>
            <a:endParaRPr lang="en-US" altLang="zh-CN" sz="2800" b="1" dirty="0">
              <a:solidFill>
                <a:srgbClr val="FF0000"/>
              </a:solidFill>
              <a:latin typeface="Times New Roman" panose="02020603050405020304" pitchFamily="18" charset="0"/>
              <a:ea typeface="+mj-ea"/>
              <a:cs typeface="Times New Roman" panose="02020603050405020304" pitchFamily="18" charset="0"/>
            </a:endParaRPr>
          </a:p>
          <a:p>
            <a:pPr indent="457200" algn="just">
              <a:lnSpc>
                <a:spcPct val="150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严格讲，反应物与产物处于同一体系的反应都是可逆的，不能进行到底。</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indent="457200" algn="just">
              <a:lnSpc>
                <a:spcPct val="150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只有逆反应与正反应相比小到可以忽略不计的反应，可以粗略地认为可以进行到底。这主要是由于存在</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混合吉布斯函数变</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sym typeface="Symbol"/>
              </a:rPr>
              <a:t></a:t>
            </a:r>
            <a:r>
              <a:rPr lang="en-US" altLang="zh-CN" sz="2800" b="1" i="1" dirty="0">
                <a:solidFill>
                  <a:srgbClr val="FF0000"/>
                </a:solidFill>
                <a:latin typeface="Times New Roman" panose="02020603050405020304" pitchFamily="18" charset="0"/>
                <a:ea typeface="仿宋" pitchFamily="49" charset="-122"/>
                <a:cs typeface="Times New Roman" panose="02020603050405020304" pitchFamily="18" charset="0"/>
                <a:sym typeface="Symbol"/>
              </a:rPr>
              <a:t>G</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的缘故。  </a:t>
            </a:r>
          </a:p>
        </p:txBody>
      </p:sp>
    </p:spTree>
  </p:cSld>
  <p:clrMapOvr>
    <a:masterClrMapping/>
  </p:clrMapOvr>
  <p:transition advClick="0"/>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4"/>
          <p:cNvSpPr>
            <a:spLocks noGrp="1" noChangeArrowheads="1"/>
          </p:cNvSpPr>
          <p:nvPr>
            <p:ph type="title"/>
          </p:nvPr>
        </p:nvSpPr>
        <p:spPr>
          <a:xfrm>
            <a:off x="251520" y="333375"/>
            <a:ext cx="7056784" cy="676275"/>
          </a:xfrm>
        </p:spPr>
        <p:txBody>
          <a:bodyPr/>
          <a:lstStyle/>
          <a:p>
            <a:pPr eaLnBrk="1" hangingPunct="1"/>
            <a:r>
              <a:rPr lang="en-US" altLang="zh-CN" sz="3200" dirty="0">
                <a:latin typeface="Arial" panose="020B0604020202020204" pitchFamily="34" charset="0"/>
                <a:cs typeface="Arial" panose="020B0604020202020204" pitchFamily="34" charset="0"/>
              </a:rPr>
              <a:t>3.5.1.2 </a:t>
            </a:r>
            <a:r>
              <a:rPr lang="zh-CN" altLang="en-US" sz="3200" dirty="0">
                <a:latin typeface="Times New Roman" pitchFamily="18" charset="0"/>
                <a:cs typeface="Times New Roman" pitchFamily="18" charset="0"/>
              </a:rPr>
              <a:t>标准</a:t>
            </a:r>
            <a:r>
              <a:rPr lang="en-US" altLang="zh-CN" sz="3200" dirty="0">
                <a:latin typeface="Times New Roman" pitchFamily="18" charset="0"/>
                <a:cs typeface="Times New Roman" pitchFamily="18" charset="0"/>
              </a:rPr>
              <a:t>Gibbs</a:t>
            </a:r>
            <a:r>
              <a:rPr lang="zh-CN" altLang="en-US" sz="3200" dirty="0">
                <a:latin typeface="Times New Roman" pitchFamily="18" charset="0"/>
                <a:cs typeface="Times New Roman" pitchFamily="18" charset="0"/>
              </a:rPr>
              <a:t>函数变与平衡常数</a:t>
            </a:r>
            <a:endParaRPr lang="zh-CN" altLang="en-US" sz="3200" dirty="0">
              <a:latin typeface="黑体" pitchFamily="2" charset="-122"/>
              <a:cs typeface="Times New Roman" pitchFamily="18" charset="0"/>
            </a:endParaRPr>
          </a:p>
        </p:txBody>
      </p:sp>
      <p:sp>
        <p:nvSpPr>
          <p:cNvPr id="47113" name="Rectangle 5"/>
          <p:cNvSpPr>
            <a:spLocks noGrp="1" noChangeArrowheads="1"/>
          </p:cNvSpPr>
          <p:nvPr>
            <p:ph idx="1"/>
          </p:nvPr>
        </p:nvSpPr>
        <p:spPr>
          <a:xfrm>
            <a:off x="251520" y="980728"/>
            <a:ext cx="8626350" cy="1466850"/>
          </a:xfrm>
        </p:spPr>
        <p:txBody>
          <a:bodyPr/>
          <a:lstStyle/>
          <a:p>
            <a:pPr eaLnBrk="1" hangingPunct="1">
              <a:buClrTx/>
              <a:defRPr/>
            </a:pPr>
            <a:r>
              <a:rPr lang="zh-CN" altLang="en-US" dirty="0">
                <a:effectLst/>
              </a:rPr>
              <a:t>对于一般反应来说，当反应的</a:t>
            </a:r>
            <a:r>
              <a:rPr lang="zh-CN" altLang="en-US" dirty="0">
                <a:effectLst/>
                <a:latin typeface="Times New Roman" panose="02020603050405020304" pitchFamily="18" charset="0"/>
                <a:cs typeface="Times New Roman" panose="02020603050405020304" pitchFamily="18" charset="0"/>
              </a:rPr>
              <a:t>△</a:t>
            </a:r>
            <a:r>
              <a:rPr lang="en-US" altLang="zh-CN" i="1" dirty="0">
                <a:effectLst/>
                <a:latin typeface="Times New Roman" panose="02020603050405020304" pitchFamily="18" charset="0"/>
                <a:cs typeface="Times New Roman" panose="02020603050405020304" pitchFamily="18" charset="0"/>
              </a:rPr>
              <a:t>G</a:t>
            </a:r>
            <a:r>
              <a:rPr lang="en-US" altLang="zh-CN" dirty="0">
                <a:effectLst/>
                <a:latin typeface="Times New Roman" panose="02020603050405020304" pitchFamily="18" charset="0"/>
                <a:cs typeface="Times New Roman" panose="02020603050405020304" pitchFamily="18" charset="0"/>
              </a:rPr>
              <a:t> ＝ 0</a:t>
            </a:r>
            <a:r>
              <a:rPr lang="zh-CN" altLang="en-US" dirty="0">
                <a:effectLst/>
                <a:latin typeface="Times New Roman" panose="02020603050405020304" pitchFamily="18" charset="0"/>
                <a:cs typeface="Times New Roman" panose="02020603050405020304" pitchFamily="18" charset="0"/>
              </a:rPr>
              <a:t>时</a:t>
            </a:r>
            <a:r>
              <a:rPr lang="zh-CN" altLang="en-US" dirty="0">
                <a:effectLst/>
              </a:rPr>
              <a:t>。</a:t>
            </a:r>
            <a:r>
              <a:rPr lang="zh-CN" altLang="en-US" dirty="0">
                <a:solidFill>
                  <a:srgbClr val="FF0000"/>
                </a:solidFill>
                <a:effectLst/>
                <a:latin typeface="+mj-ea"/>
                <a:ea typeface="+mj-ea"/>
              </a:rPr>
              <a:t>反应即达到平衡</a:t>
            </a:r>
            <a:r>
              <a:rPr lang="zh-CN" altLang="en-US" dirty="0">
                <a:effectLst/>
              </a:rPr>
              <a:t>，根据</a:t>
            </a:r>
            <a:r>
              <a:rPr lang="zh-CN" altLang="en-US" dirty="0">
                <a:solidFill>
                  <a:srgbClr val="FF0000"/>
                </a:solidFill>
                <a:effectLst/>
              </a:rPr>
              <a:t>化学反应等温方程式</a:t>
            </a:r>
            <a:r>
              <a:rPr lang="zh-CN" altLang="en-US" dirty="0">
                <a:effectLst/>
              </a:rPr>
              <a:t>，此时化学反应的吉布斯函数变</a:t>
            </a:r>
          </a:p>
        </p:txBody>
      </p:sp>
      <p:sp>
        <p:nvSpPr>
          <p:cNvPr id="47111" name="Text Box 2"/>
          <p:cNvSpPr txBox="1">
            <a:spLocks noChangeArrowheads="1"/>
          </p:cNvSpPr>
          <p:nvPr/>
        </p:nvSpPr>
        <p:spPr bwMode="auto">
          <a:xfrm>
            <a:off x="1083245" y="5878433"/>
            <a:ext cx="6801123" cy="430887"/>
          </a:xfrm>
          <a:prstGeom prst="rect">
            <a:avLst/>
          </a:prstGeom>
          <a:noFill/>
          <a:ln w="12700" cap="sq">
            <a:noFill/>
            <a:miter lim="800000"/>
            <a:headEnd/>
            <a:tailEnd/>
          </a:ln>
        </p:spPr>
        <p:txBody>
          <a:bodyPr wrap="square" tIns="0" bIns="0">
            <a:spAutoFit/>
          </a:bodyPr>
          <a:lstStyle/>
          <a:p>
            <a:pPr>
              <a:defRPr/>
            </a:pPr>
            <a:r>
              <a:rPr lang="zh-CN" altLang="en-US" sz="2800" b="1" dirty="0">
                <a:latin typeface="+mj-ea"/>
                <a:ea typeface="+mj-ea"/>
              </a:rPr>
              <a:t>   即为标准</a:t>
            </a:r>
            <a:r>
              <a:rPr lang="zh-CN" altLang="en-US" sz="2800" b="1" u="sng" dirty="0">
                <a:latin typeface="+mj-ea"/>
                <a:ea typeface="+mj-ea"/>
              </a:rPr>
              <a:t>平衡</a:t>
            </a:r>
            <a:r>
              <a:rPr lang="zh-CN" altLang="en-US" sz="2800" b="1" dirty="0">
                <a:latin typeface="+mj-ea"/>
                <a:ea typeface="+mj-ea"/>
              </a:rPr>
              <a:t>常数，它仅是温度的函数。</a:t>
            </a:r>
          </a:p>
        </p:txBody>
      </p:sp>
      <p:graphicFrame>
        <p:nvGraphicFramePr>
          <p:cNvPr id="133125" name="Object 3"/>
          <p:cNvGraphicFramePr>
            <a:graphicFrameLocks noChangeAspect="1"/>
          </p:cNvGraphicFramePr>
          <p:nvPr>
            <p:extLst>
              <p:ext uri="{D42A27DB-BD31-4B8C-83A1-F6EECF244321}">
                <p14:modId xmlns:p14="http://schemas.microsoft.com/office/powerpoint/2010/main" val="242843561"/>
              </p:ext>
            </p:extLst>
          </p:nvPr>
        </p:nvGraphicFramePr>
        <p:xfrm>
          <a:off x="1030288" y="5826720"/>
          <a:ext cx="508000" cy="482600"/>
        </p:xfrm>
        <a:graphic>
          <a:graphicData uri="http://schemas.openxmlformats.org/presentationml/2006/ole">
            <mc:AlternateContent xmlns:mc="http://schemas.openxmlformats.org/markup-compatibility/2006">
              <mc:Choice xmlns:v="urn:schemas-microsoft-com:vml" Requires="v">
                <p:oleObj spid="_x0000_s172571" name="Equation" r:id="rId3" imgW="291960" imgH="279360" progId="Equation.DSMT4">
                  <p:embed/>
                </p:oleObj>
              </mc:Choice>
              <mc:Fallback>
                <p:oleObj name="Equation" r:id="rId3" imgW="291960" imgH="279360" progId="Equation.DSMT4">
                  <p:embed/>
                  <p:pic>
                    <p:nvPicPr>
                      <p:cNvPr id="0" name="Object 3"/>
                      <p:cNvPicPr>
                        <a:picLocks noChangeAspect="1" noChangeArrowheads="1"/>
                      </p:cNvPicPr>
                      <p:nvPr/>
                    </p:nvPicPr>
                    <p:blipFill>
                      <a:blip r:embed="rId4"/>
                      <a:srcRect/>
                      <a:stretch>
                        <a:fillRect/>
                      </a:stretch>
                    </p:blipFill>
                    <p:spPr bwMode="auto">
                      <a:xfrm>
                        <a:off x="1030288" y="5826720"/>
                        <a:ext cx="508000" cy="4826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29" name="Object 7"/>
          <p:cNvGraphicFramePr>
            <a:graphicFrameLocks noChangeAspect="1"/>
          </p:cNvGraphicFramePr>
          <p:nvPr>
            <p:extLst>
              <p:ext uri="{D42A27DB-BD31-4B8C-83A1-F6EECF244321}">
                <p14:modId xmlns:p14="http://schemas.microsoft.com/office/powerpoint/2010/main" val="3977011700"/>
              </p:ext>
            </p:extLst>
          </p:nvPr>
        </p:nvGraphicFramePr>
        <p:xfrm>
          <a:off x="1341710" y="3709988"/>
          <a:ext cx="6470650" cy="925512"/>
        </p:xfrm>
        <a:graphic>
          <a:graphicData uri="http://schemas.openxmlformats.org/presentationml/2006/ole">
            <mc:AlternateContent xmlns:mc="http://schemas.openxmlformats.org/markup-compatibility/2006">
              <mc:Choice xmlns:v="urn:schemas-microsoft-com:vml" Requires="v">
                <p:oleObj spid="_x0000_s172572" name="Equation" r:id="rId5" imgW="3720960" imgH="533160" progId="Equation.DSMT4">
                  <p:embed/>
                </p:oleObj>
              </mc:Choice>
              <mc:Fallback>
                <p:oleObj name="Equation" r:id="rId5" imgW="3720960" imgH="533160" progId="Equation.DSMT4">
                  <p:embed/>
                  <p:pic>
                    <p:nvPicPr>
                      <p:cNvPr id="0" name="Object 7"/>
                      <p:cNvPicPr>
                        <a:picLocks noChangeAspect="1" noChangeArrowheads="1"/>
                      </p:cNvPicPr>
                      <p:nvPr/>
                    </p:nvPicPr>
                    <p:blipFill>
                      <a:blip r:embed="rId6"/>
                      <a:srcRect/>
                      <a:stretch>
                        <a:fillRect/>
                      </a:stretch>
                    </p:blipFill>
                    <p:spPr bwMode="auto">
                      <a:xfrm>
                        <a:off x="1341710" y="3709988"/>
                        <a:ext cx="6470650" cy="92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30" name="Object 8"/>
          <p:cNvGraphicFramePr>
            <a:graphicFrameLocks noChangeAspect="1"/>
          </p:cNvGraphicFramePr>
          <p:nvPr>
            <p:extLst>
              <p:ext uri="{D42A27DB-BD31-4B8C-83A1-F6EECF244321}">
                <p14:modId xmlns:p14="http://schemas.microsoft.com/office/powerpoint/2010/main" val="3651328918"/>
              </p:ext>
            </p:extLst>
          </p:nvPr>
        </p:nvGraphicFramePr>
        <p:xfrm>
          <a:off x="1311948" y="4875551"/>
          <a:ext cx="2981325" cy="482600"/>
        </p:xfrm>
        <a:graphic>
          <a:graphicData uri="http://schemas.openxmlformats.org/presentationml/2006/ole">
            <mc:AlternateContent xmlns:mc="http://schemas.openxmlformats.org/markup-compatibility/2006">
              <mc:Choice xmlns:v="urn:schemas-microsoft-com:vml" Requires="v">
                <p:oleObj spid="_x0000_s172573" name="Equation" r:id="rId7" imgW="1714320" imgH="279360" progId="Equation.DSMT4">
                  <p:embed/>
                </p:oleObj>
              </mc:Choice>
              <mc:Fallback>
                <p:oleObj name="Equation" r:id="rId7" imgW="1714320" imgH="279360" progId="Equation.DSMT4">
                  <p:embed/>
                  <p:pic>
                    <p:nvPicPr>
                      <p:cNvPr id="0" name="Object 8"/>
                      <p:cNvPicPr>
                        <a:picLocks noChangeAspect="1" noChangeArrowheads="1"/>
                      </p:cNvPicPr>
                      <p:nvPr/>
                    </p:nvPicPr>
                    <p:blipFill>
                      <a:blip r:embed="rId8"/>
                      <a:srcRect/>
                      <a:stretch>
                        <a:fillRect/>
                      </a:stretch>
                    </p:blipFill>
                    <p:spPr bwMode="auto">
                      <a:xfrm>
                        <a:off x="1311948" y="4875551"/>
                        <a:ext cx="2981325"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5561" name="Object 9"/>
          <p:cNvGraphicFramePr>
            <a:graphicFrameLocks noChangeAspect="1"/>
          </p:cNvGraphicFramePr>
          <p:nvPr>
            <p:extLst>
              <p:ext uri="{D42A27DB-BD31-4B8C-83A1-F6EECF244321}">
                <p14:modId xmlns:p14="http://schemas.microsoft.com/office/powerpoint/2010/main" val="2362660088"/>
              </p:ext>
            </p:extLst>
          </p:nvPr>
        </p:nvGraphicFramePr>
        <p:xfrm>
          <a:off x="227105" y="2279181"/>
          <a:ext cx="8831832" cy="992837"/>
        </p:xfrm>
        <a:graphic>
          <a:graphicData uri="http://schemas.openxmlformats.org/presentationml/2006/ole">
            <mc:AlternateContent xmlns:mc="http://schemas.openxmlformats.org/markup-compatibility/2006">
              <mc:Choice xmlns:v="urn:schemas-microsoft-com:vml" Requires="v">
                <p:oleObj spid="_x0000_s172574" name="Equation" r:id="rId9" imgW="4736880" imgH="533160" progId="Equation.DSMT4">
                  <p:embed/>
                </p:oleObj>
              </mc:Choice>
              <mc:Fallback>
                <p:oleObj name="Equation" r:id="rId9" imgW="4736880" imgH="533160" progId="Equation.DSMT4">
                  <p:embed/>
                  <p:pic>
                    <p:nvPicPr>
                      <p:cNvPr id="0" name="Object 9"/>
                      <p:cNvPicPr>
                        <a:picLocks noChangeAspect="1" noChangeArrowheads="1"/>
                      </p:cNvPicPr>
                      <p:nvPr/>
                    </p:nvPicPr>
                    <p:blipFill>
                      <a:blip r:embed="rId10"/>
                      <a:srcRect/>
                      <a:stretch>
                        <a:fillRect/>
                      </a:stretch>
                    </p:blipFill>
                    <p:spPr bwMode="auto">
                      <a:xfrm>
                        <a:off x="227105" y="2279181"/>
                        <a:ext cx="8831832" cy="992837"/>
                      </a:xfrm>
                      <a:prstGeom prst="rect">
                        <a:avLst/>
                      </a:prstGeom>
                      <a:noFill/>
                      <a:ln>
                        <a:noFill/>
                      </a:ln>
                      <a:effectLst/>
                    </p:spPr>
                  </p:pic>
                </p:oleObj>
              </mc:Fallback>
            </mc:AlternateContent>
          </a:graphicData>
        </a:graphic>
      </p:graphicFrame>
      <p:sp>
        <p:nvSpPr>
          <p:cNvPr id="133128" name="Text Box 10"/>
          <p:cNvSpPr txBox="1">
            <a:spLocks noChangeArrowheads="1"/>
          </p:cNvSpPr>
          <p:nvPr/>
        </p:nvSpPr>
        <p:spPr bwMode="auto">
          <a:xfrm>
            <a:off x="543620" y="3857278"/>
            <a:ext cx="990600" cy="508409"/>
          </a:xfrm>
          <a:prstGeom prst="rect">
            <a:avLst/>
          </a:prstGeom>
          <a:noFill/>
          <a:ln w="9525">
            <a:noFill/>
            <a:miter lim="800000"/>
            <a:headEnd/>
            <a:tailEnd/>
          </a:ln>
        </p:spPr>
        <p:txBody>
          <a:bodyPr>
            <a:spAutoFit/>
          </a:bodyPr>
          <a:lstStyle/>
          <a:p>
            <a:pPr eaLnBrk="0" hangingPunct="0">
              <a:lnSpc>
                <a:spcPct val="110000"/>
              </a:lnSpc>
              <a:spcBef>
                <a:spcPct val="50000"/>
              </a:spcBef>
            </a:pPr>
            <a:r>
              <a:rPr lang="zh-CN" altLang="en-US" sz="2800">
                <a:solidFill>
                  <a:schemeClr val="tx1"/>
                </a:solidFill>
                <a:latin typeface="黑体" pitchFamily="2" charset="-122"/>
                <a:ea typeface="黑体" pitchFamily="2" charset="-122"/>
              </a:rPr>
              <a:t>则有</a:t>
            </a:r>
          </a:p>
        </p:txBody>
      </p:sp>
      <p:sp>
        <p:nvSpPr>
          <p:cNvPr id="11" name="矩形 10">
            <a:extLst>
              <a:ext uri="{FF2B5EF4-FFF2-40B4-BE49-F238E27FC236}">
                <a16:creationId xmlns:a16="http://schemas.microsoft.com/office/drawing/2014/main" id="{007A47D8-57AC-4A22-B4F5-96F93930E35A}"/>
              </a:ext>
            </a:extLst>
          </p:cNvPr>
          <p:cNvSpPr/>
          <p:nvPr/>
        </p:nvSpPr>
        <p:spPr bwMode="auto">
          <a:xfrm>
            <a:off x="1284288" y="4809855"/>
            <a:ext cx="3077247" cy="63684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2" name="矩形 11">
            <a:extLst>
              <a:ext uri="{FF2B5EF4-FFF2-40B4-BE49-F238E27FC236}">
                <a16:creationId xmlns:a16="http://schemas.microsoft.com/office/drawing/2014/main" id="{7CBE5ED2-7DA6-41E8-A309-5B8047B71EE4}"/>
              </a:ext>
            </a:extLst>
          </p:cNvPr>
          <p:cNvSpPr/>
          <p:nvPr/>
        </p:nvSpPr>
        <p:spPr>
          <a:xfrm>
            <a:off x="323528" y="3189918"/>
            <a:ext cx="2659702" cy="461665"/>
          </a:xfrm>
          <a:prstGeom prst="rect">
            <a:avLst/>
          </a:prstGeom>
        </p:spPr>
        <p:txBody>
          <a:bodyPr wrap="none">
            <a:spAutoFit/>
          </a:bodyPr>
          <a:lstStyle/>
          <a:p>
            <a:r>
              <a:rPr lang="zh-CN" altLang="en-US" sz="2400" b="1" dirty="0">
                <a:solidFill>
                  <a:srgbClr val="FF0000"/>
                </a:solidFill>
                <a:latin typeface="Times New Roman" pitchFamily="18" charset="0"/>
                <a:ea typeface="仿宋" pitchFamily="49" charset="-122"/>
                <a:cs typeface="Times New Roman" pitchFamily="18" charset="0"/>
              </a:rPr>
              <a:t>混合吉布斯函数变</a:t>
            </a:r>
            <a:endParaRPr lang="zh-CN" altLang="en-US" sz="1800" dirty="0">
              <a:solidFill>
                <a:srgbClr val="FF0000"/>
              </a:solidFill>
            </a:endParaRPr>
          </a:p>
        </p:txBody>
      </p:sp>
      <p:grpSp>
        <p:nvGrpSpPr>
          <p:cNvPr id="15" name="组合 14">
            <a:extLst>
              <a:ext uri="{FF2B5EF4-FFF2-40B4-BE49-F238E27FC236}">
                <a16:creationId xmlns:a16="http://schemas.microsoft.com/office/drawing/2014/main" id="{FF90C382-C91A-4BFC-B37E-2424E3D89B64}"/>
              </a:ext>
            </a:extLst>
          </p:cNvPr>
          <p:cNvGrpSpPr/>
          <p:nvPr/>
        </p:nvGrpSpPr>
        <p:grpSpPr>
          <a:xfrm>
            <a:off x="7507464" y="4635500"/>
            <a:ext cx="1480145" cy="1480145"/>
            <a:chOff x="6516216" y="5084763"/>
            <a:chExt cx="1480145" cy="1480145"/>
          </a:xfrm>
        </p:grpSpPr>
        <p:sp>
          <p:nvSpPr>
            <p:cNvPr id="16" name="爆炸形: 8 pt  15">
              <a:extLst>
                <a:ext uri="{FF2B5EF4-FFF2-40B4-BE49-F238E27FC236}">
                  <a16:creationId xmlns:a16="http://schemas.microsoft.com/office/drawing/2014/main" id="{46512B70-443E-415B-9EFE-EED10719D5A6}"/>
                </a:ext>
              </a:extLst>
            </p:cNvPr>
            <p:cNvSpPr/>
            <p:nvPr/>
          </p:nvSpPr>
          <p:spPr bwMode="auto">
            <a:xfrm>
              <a:off x="6516216" y="5084763"/>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7" name="矩形 16">
              <a:extLst>
                <a:ext uri="{FF2B5EF4-FFF2-40B4-BE49-F238E27FC236}">
                  <a16:creationId xmlns:a16="http://schemas.microsoft.com/office/drawing/2014/main" id="{832010F2-5AB8-4801-87D6-AB6BCA9DEFE7}"/>
                </a:ext>
              </a:extLst>
            </p:cNvPr>
            <p:cNvSpPr/>
            <p:nvPr/>
          </p:nvSpPr>
          <p:spPr>
            <a:xfrm>
              <a:off x="6765533" y="5517232"/>
              <a:ext cx="902811" cy="523220"/>
            </a:xfrm>
            <a:prstGeom prst="rect">
              <a:avLst/>
            </a:prstGeom>
          </p:spPr>
          <p:txBody>
            <a:bodyPr wrap="none">
              <a:spAutoFit/>
            </a:bodyPr>
            <a:lstStyle/>
            <a:p>
              <a:pPr algn="ctr"/>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Rectangle 3"/>
          <p:cNvSpPr>
            <a:spLocks noGrp="1" noChangeArrowheads="1"/>
          </p:cNvSpPr>
          <p:nvPr>
            <p:ph idx="1"/>
          </p:nvPr>
        </p:nvSpPr>
        <p:spPr>
          <a:xfrm>
            <a:off x="251520" y="980728"/>
            <a:ext cx="8640960" cy="1219200"/>
          </a:xfrm>
        </p:spPr>
        <p:txBody>
          <a:bodyPr/>
          <a:lstStyle/>
          <a:p>
            <a:pPr marL="0" indent="0" eaLnBrk="1" hangingPunct="1">
              <a:lnSpc>
                <a:spcPct val="125000"/>
              </a:lnSpc>
              <a:spcBef>
                <a:spcPts val="600"/>
              </a:spcBef>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化学反应平衡常数      可以由反应的标准</a:t>
            </a:r>
            <a:r>
              <a:rPr lang="en-US" altLang="zh-CN" dirty="0">
                <a:effectLst/>
                <a:latin typeface="Times New Roman" panose="02020603050405020304" pitchFamily="18" charset="0"/>
                <a:cs typeface="Times New Roman" panose="02020603050405020304" pitchFamily="18" charset="0"/>
              </a:rPr>
              <a:t>Gibbs</a:t>
            </a:r>
            <a:r>
              <a:rPr lang="zh-CN" altLang="en-US" dirty="0">
                <a:effectLst/>
                <a:latin typeface="Times New Roman" panose="02020603050405020304" pitchFamily="18" charset="0"/>
                <a:cs typeface="Times New Roman" panose="02020603050405020304" pitchFamily="18" charset="0"/>
              </a:rPr>
              <a:t>函数变来求得，</a:t>
            </a:r>
            <a:r>
              <a:rPr lang="zh-CN" altLang="en-US" dirty="0">
                <a:solidFill>
                  <a:srgbClr val="FF0000"/>
                </a:solidFill>
                <a:effectLst/>
                <a:latin typeface="+mj-ea"/>
                <a:ea typeface="+mj-ea"/>
                <a:cs typeface="Times New Roman" panose="02020603050405020304" pitchFamily="18" charset="0"/>
              </a:rPr>
              <a:t>可见  </a:t>
            </a:r>
            <a:r>
              <a:rPr lang="en-US" altLang="zh-CN" dirty="0">
                <a:solidFill>
                  <a:srgbClr val="FF0000"/>
                </a:solidFill>
                <a:effectLst/>
                <a:latin typeface="+mj-ea"/>
                <a:ea typeface="+mj-ea"/>
                <a:cs typeface="Times New Roman" panose="02020603050405020304" pitchFamily="18" charset="0"/>
              </a:rPr>
              <a:t>     </a:t>
            </a:r>
            <a:r>
              <a:rPr lang="zh-CN" altLang="en-US" dirty="0">
                <a:solidFill>
                  <a:srgbClr val="FF0000"/>
                </a:solidFill>
                <a:effectLst/>
                <a:latin typeface="+mj-ea"/>
                <a:ea typeface="+mj-ea"/>
                <a:cs typeface="Times New Roman" panose="02020603050405020304" pitchFamily="18" charset="0"/>
              </a:rPr>
              <a:t>只是温度的函数</a:t>
            </a:r>
            <a:r>
              <a:rPr lang="zh-CN" altLang="en-US" dirty="0">
                <a:effectLst/>
                <a:latin typeface="Times New Roman" panose="02020603050405020304" pitchFamily="18" charset="0"/>
                <a:cs typeface="Times New Roman" panose="02020603050405020304" pitchFamily="18" charset="0"/>
              </a:rPr>
              <a:t>！</a:t>
            </a:r>
          </a:p>
        </p:txBody>
      </p:sp>
      <p:graphicFrame>
        <p:nvGraphicFramePr>
          <p:cNvPr id="134148" name="Object 4"/>
          <p:cNvGraphicFramePr>
            <a:graphicFrameLocks noChangeAspect="1"/>
          </p:cNvGraphicFramePr>
          <p:nvPr>
            <p:extLst>
              <p:ext uri="{D42A27DB-BD31-4B8C-83A1-F6EECF244321}">
                <p14:modId xmlns:p14="http://schemas.microsoft.com/office/powerpoint/2010/main" val="1954527574"/>
              </p:ext>
            </p:extLst>
          </p:nvPr>
        </p:nvGraphicFramePr>
        <p:xfrm>
          <a:off x="3198813" y="1052736"/>
          <a:ext cx="581025" cy="552450"/>
        </p:xfrm>
        <a:graphic>
          <a:graphicData uri="http://schemas.openxmlformats.org/presentationml/2006/ole">
            <mc:AlternateContent xmlns:mc="http://schemas.openxmlformats.org/markup-compatibility/2006">
              <mc:Choice xmlns:v="urn:schemas-microsoft-com:vml" Requires="v">
                <p:oleObj spid="_x0000_s158592" name="Equation" r:id="rId3" imgW="291960" imgH="279360" progId="Equation.DSMT4">
                  <p:embed/>
                </p:oleObj>
              </mc:Choice>
              <mc:Fallback>
                <p:oleObj name="Equation" r:id="rId3" imgW="291960" imgH="279360" progId="Equation.DSMT4">
                  <p:embed/>
                  <p:pic>
                    <p:nvPicPr>
                      <p:cNvPr id="0" name="Object 4"/>
                      <p:cNvPicPr>
                        <a:picLocks noChangeAspect="1" noChangeArrowheads="1"/>
                      </p:cNvPicPr>
                      <p:nvPr/>
                    </p:nvPicPr>
                    <p:blipFill>
                      <a:blip r:embed="rId4"/>
                      <a:srcRect/>
                      <a:stretch>
                        <a:fillRect/>
                      </a:stretch>
                    </p:blipFill>
                    <p:spPr bwMode="auto">
                      <a:xfrm>
                        <a:off x="3198813" y="1052736"/>
                        <a:ext cx="581025" cy="5524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49" name="Object 5"/>
          <p:cNvGraphicFramePr>
            <a:graphicFrameLocks noChangeAspect="1"/>
          </p:cNvGraphicFramePr>
          <p:nvPr>
            <p:extLst>
              <p:ext uri="{D42A27DB-BD31-4B8C-83A1-F6EECF244321}">
                <p14:modId xmlns:p14="http://schemas.microsoft.com/office/powerpoint/2010/main" val="1518255265"/>
              </p:ext>
            </p:extLst>
          </p:nvPr>
        </p:nvGraphicFramePr>
        <p:xfrm>
          <a:off x="2559050" y="2143125"/>
          <a:ext cx="3495675" cy="1141413"/>
        </p:xfrm>
        <a:graphic>
          <a:graphicData uri="http://schemas.openxmlformats.org/presentationml/2006/ole">
            <mc:AlternateContent xmlns:mc="http://schemas.openxmlformats.org/markup-compatibility/2006">
              <mc:Choice xmlns:v="urn:schemas-microsoft-com:vml" Requires="v">
                <p:oleObj spid="_x0000_s158593" name="Equation" r:id="rId5" imgW="1511280" imgH="495000" progId="Equation.DSMT4">
                  <p:embed/>
                </p:oleObj>
              </mc:Choice>
              <mc:Fallback>
                <p:oleObj name="Equation" r:id="rId5" imgW="1511280" imgH="495000" progId="Equation.DSMT4">
                  <p:embed/>
                  <p:pic>
                    <p:nvPicPr>
                      <p:cNvPr id="0" name="Object 5"/>
                      <p:cNvPicPr>
                        <a:picLocks noChangeAspect="1" noChangeArrowheads="1"/>
                      </p:cNvPicPr>
                      <p:nvPr/>
                    </p:nvPicPr>
                    <p:blipFill>
                      <a:blip r:embed="rId6"/>
                      <a:srcRect/>
                      <a:stretch>
                        <a:fillRect/>
                      </a:stretch>
                    </p:blipFill>
                    <p:spPr bwMode="auto">
                      <a:xfrm>
                        <a:off x="2559050" y="2143125"/>
                        <a:ext cx="3495675"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6" name="Text Box 6"/>
          <p:cNvSpPr txBox="1">
            <a:spLocks noChangeArrowheads="1"/>
          </p:cNvSpPr>
          <p:nvPr/>
        </p:nvSpPr>
        <p:spPr bwMode="auto">
          <a:xfrm>
            <a:off x="240481" y="3140968"/>
            <a:ext cx="8640960" cy="2345770"/>
          </a:xfrm>
          <a:prstGeom prst="rect">
            <a:avLst/>
          </a:prstGeom>
          <a:noFill/>
          <a:ln w="9525">
            <a:noFill/>
            <a:miter lim="800000"/>
            <a:headEnd/>
            <a:tailEnd/>
          </a:ln>
        </p:spPr>
        <p:txBody>
          <a:bodyPr wrap="square">
            <a:spAutoFit/>
          </a:bodyPr>
          <a:lstStyle/>
          <a:p>
            <a:pPr>
              <a:lnSpc>
                <a:spcPct val="125000"/>
              </a:lnSpc>
              <a:spcBef>
                <a:spcPts val="600"/>
              </a:spcBef>
              <a:buFontTx/>
              <a:buChar char="•"/>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 反应物的转换率</a:t>
            </a:r>
          </a:p>
          <a:p>
            <a:pPr>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正反应趋势愈大，反应物的平衡转化率也愈高。</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由 </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K</a:t>
            </a:r>
            <a:r>
              <a:rPr lang="en-US" altLang="zh-CN" sz="2800" b="1" baseline="30000" dirty="0">
                <a:solidFill>
                  <a:schemeClr val="tx1"/>
                </a:solidFill>
                <a:latin typeface="Times New Roman" panose="02020603050405020304" pitchFamily="18" charset="0"/>
                <a:ea typeface="仿宋" pitchFamily="49" charset="-122"/>
                <a:cs typeface="Times New Roman" panose="02020603050405020304" pitchFamily="18" charset="0"/>
                <a:sym typeface="Euclid Math One"/>
              </a:rPr>
              <a:t>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可以计算反应达到平衡时反应物的平衡转化率（指定条件下的最高转化率）以及系统的平衡组成。</a:t>
            </a:r>
          </a:p>
        </p:txBody>
      </p:sp>
      <p:graphicFrame>
        <p:nvGraphicFramePr>
          <p:cNvPr id="134151" name="Object 7"/>
          <p:cNvGraphicFramePr>
            <a:graphicFrameLocks noChangeAspect="1"/>
          </p:cNvGraphicFramePr>
          <p:nvPr/>
        </p:nvGraphicFramePr>
        <p:xfrm>
          <a:off x="247650" y="-1588"/>
          <a:ext cx="419100" cy="203201"/>
        </p:xfrm>
        <a:graphic>
          <a:graphicData uri="http://schemas.openxmlformats.org/presentationml/2006/ole">
            <mc:AlternateContent xmlns:mc="http://schemas.openxmlformats.org/markup-compatibility/2006">
              <mc:Choice xmlns:v="urn:schemas-microsoft-com:vml" Requires="v">
                <p:oleObj spid="_x0000_s158594" name="Equation" r:id="rId7" imgW="418918" imgH="203112" progId="Equation.DSMT4">
                  <p:embed/>
                </p:oleObj>
              </mc:Choice>
              <mc:Fallback>
                <p:oleObj name="Equation" r:id="rId7" imgW="418918" imgH="203112"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650" y="-1588"/>
                        <a:ext cx="419100" cy="203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4152" name="Object 6"/>
          <p:cNvGraphicFramePr>
            <a:graphicFrameLocks noChangeAspect="1"/>
          </p:cNvGraphicFramePr>
          <p:nvPr>
            <p:extLst>
              <p:ext uri="{D42A27DB-BD31-4B8C-83A1-F6EECF244321}">
                <p14:modId xmlns:p14="http://schemas.microsoft.com/office/powerpoint/2010/main" val="4177801213"/>
              </p:ext>
            </p:extLst>
          </p:nvPr>
        </p:nvGraphicFramePr>
        <p:xfrm>
          <a:off x="1836192" y="5550619"/>
          <a:ext cx="5472112" cy="974725"/>
        </p:xfrm>
        <a:graphic>
          <a:graphicData uri="http://schemas.openxmlformats.org/presentationml/2006/ole">
            <mc:AlternateContent xmlns:mc="http://schemas.openxmlformats.org/markup-compatibility/2006">
              <mc:Choice xmlns:v="urn:schemas-microsoft-com:vml" Requires="v">
                <p:oleObj spid="_x0000_s158595" name="Equation" r:id="rId9" imgW="2349500" imgH="419100" progId="Equation.DSMT4">
                  <p:embed/>
                </p:oleObj>
              </mc:Choice>
              <mc:Fallback>
                <p:oleObj name="Equation" r:id="rId9" imgW="2349500" imgH="4191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6192" y="5550619"/>
                        <a:ext cx="5472112"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3" name="Object 8"/>
          <p:cNvGraphicFramePr>
            <a:graphicFrameLocks noChangeAspect="1"/>
          </p:cNvGraphicFramePr>
          <p:nvPr>
            <p:extLst>
              <p:ext uri="{D42A27DB-BD31-4B8C-83A1-F6EECF244321}">
                <p14:modId xmlns:p14="http://schemas.microsoft.com/office/powerpoint/2010/main" val="1250704215"/>
              </p:ext>
            </p:extLst>
          </p:nvPr>
        </p:nvGraphicFramePr>
        <p:xfrm>
          <a:off x="2551113" y="1581150"/>
          <a:ext cx="581025" cy="554038"/>
        </p:xfrm>
        <a:graphic>
          <a:graphicData uri="http://schemas.openxmlformats.org/presentationml/2006/ole">
            <mc:AlternateContent xmlns:mc="http://schemas.openxmlformats.org/markup-compatibility/2006">
              <mc:Choice xmlns:v="urn:schemas-microsoft-com:vml" Requires="v">
                <p:oleObj spid="_x0000_s158596" name="Equation" r:id="rId11" imgW="291960" imgH="279360" progId="Equation.DSMT4">
                  <p:embed/>
                </p:oleObj>
              </mc:Choice>
              <mc:Fallback>
                <p:oleObj name="Equation" r:id="rId11" imgW="291960" imgH="279360" progId="Equation.DSMT4">
                  <p:embed/>
                  <p:pic>
                    <p:nvPicPr>
                      <p:cNvPr id="0" name="Object 8"/>
                      <p:cNvPicPr>
                        <a:picLocks noChangeAspect="1" noChangeArrowheads="1"/>
                      </p:cNvPicPr>
                      <p:nvPr/>
                    </p:nvPicPr>
                    <p:blipFill>
                      <a:blip r:embed="rId12"/>
                      <a:srcRect/>
                      <a:stretch>
                        <a:fillRect/>
                      </a:stretch>
                    </p:blipFill>
                    <p:spPr bwMode="auto">
                      <a:xfrm>
                        <a:off x="2551113" y="1581150"/>
                        <a:ext cx="581025" cy="55403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4">
            <a:extLst>
              <a:ext uri="{FF2B5EF4-FFF2-40B4-BE49-F238E27FC236}">
                <a16:creationId xmlns:a16="http://schemas.microsoft.com/office/drawing/2014/main" id="{374D084B-999C-48D3-BBD8-88E4A68CF1D9}"/>
              </a:ext>
            </a:extLst>
          </p:cNvPr>
          <p:cNvSpPr>
            <a:spLocks noGrp="1" noChangeArrowheads="1"/>
          </p:cNvSpPr>
          <p:nvPr>
            <p:ph type="title"/>
          </p:nvPr>
        </p:nvSpPr>
        <p:spPr>
          <a:xfrm>
            <a:off x="251520" y="333375"/>
            <a:ext cx="7056784" cy="676275"/>
          </a:xfrm>
        </p:spPr>
        <p:txBody>
          <a:bodyPr/>
          <a:lstStyle/>
          <a:p>
            <a:pPr eaLnBrk="1" hangingPunct="1"/>
            <a:r>
              <a:rPr lang="en-US" altLang="zh-CN" sz="3200" dirty="0">
                <a:latin typeface="Arial" panose="020B0604020202020204" pitchFamily="34" charset="0"/>
                <a:cs typeface="Arial" panose="020B0604020202020204" pitchFamily="34" charset="0"/>
              </a:rPr>
              <a:t>3.5.1.2 </a:t>
            </a:r>
            <a:r>
              <a:rPr lang="zh-CN" altLang="en-US" sz="3200" dirty="0">
                <a:latin typeface="Times New Roman" pitchFamily="18" charset="0"/>
                <a:cs typeface="Times New Roman" pitchFamily="18" charset="0"/>
              </a:rPr>
              <a:t>标准</a:t>
            </a:r>
            <a:r>
              <a:rPr lang="en-US" altLang="zh-CN" sz="3200" dirty="0">
                <a:latin typeface="Times New Roman" pitchFamily="18" charset="0"/>
                <a:cs typeface="Times New Roman" pitchFamily="18" charset="0"/>
              </a:rPr>
              <a:t>Gibbs</a:t>
            </a:r>
            <a:r>
              <a:rPr lang="zh-CN" altLang="en-US" sz="3200" dirty="0">
                <a:latin typeface="Times New Roman" pitchFamily="18" charset="0"/>
                <a:cs typeface="Times New Roman" pitchFamily="18" charset="0"/>
              </a:rPr>
              <a:t>函数变与平衡常数</a:t>
            </a:r>
            <a:endParaRPr lang="zh-CN" altLang="en-US" sz="3200" dirty="0">
              <a:latin typeface="黑体" pitchFamily="2" charset="-122"/>
              <a:cs typeface="Times New Roman" pitchFamily="18" charset="0"/>
            </a:endParaRPr>
          </a:p>
        </p:txBody>
      </p:sp>
      <p:grpSp>
        <p:nvGrpSpPr>
          <p:cNvPr id="10" name="组合 9">
            <a:extLst>
              <a:ext uri="{FF2B5EF4-FFF2-40B4-BE49-F238E27FC236}">
                <a16:creationId xmlns:a16="http://schemas.microsoft.com/office/drawing/2014/main" id="{79DEEA7D-EC50-4257-AA6B-D5EB812921E1}"/>
              </a:ext>
            </a:extLst>
          </p:cNvPr>
          <p:cNvGrpSpPr/>
          <p:nvPr/>
        </p:nvGrpSpPr>
        <p:grpSpPr>
          <a:xfrm>
            <a:off x="6908279" y="2020863"/>
            <a:ext cx="1480145" cy="1480145"/>
            <a:chOff x="6516216" y="5084763"/>
            <a:chExt cx="1480145" cy="1480145"/>
          </a:xfrm>
        </p:grpSpPr>
        <p:sp>
          <p:nvSpPr>
            <p:cNvPr id="11" name="爆炸形: 8 pt  10">
              <a:extLst>
                <a:ext uri="{FF2B5EF4-FFF2-40B4-BE49-F238E27FC236}">
                  <a16:creationId xmlns:a16="http://schemas.microsoft.com/office/drawing/2014/main" id="{58B3EDA3-3547-4A6B-B54F-357E529F4880}"/>
                </a:ext>
              </a:extLst>
            </p:cNvPr>
            <p:cNvSpPr/>
            <p:nvPr/>
          </p:nvSpPr>
          <p:spPr bwMode="auto">
            <a:xfrm>
              <a:off x="6516216" y="5084763"/>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3" name="矩形 12">
              <a:extLst>
                <a:ext uri="{FF2B5EF4-FFF2-40B4-BE49-F238E27FC236}">
                  <a16:creationId xmlns:a16="http://schemas.microsoft.com/office/drawing/2014/main" id="{F8347982-D92B-48D8-AB2D-91628F8F4A34}"/>
                </a:ext>
              </a:extLst>
            </p:cNvPr>
            <p:cNvSpPr/>
            <p:nvPr/>
          </p:nvSpPr>
          <p:spPr>
            <a:xfrm>
              <a:off x="6765533" y="5517232"/>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251520" y="333375"/>
            <a:ext cx="6192688" cy="676275"/>
          </a:xfrm>
        </p:spPr>
        <p:txBody>
          <a:bodyPr/>
          <a:lstStyle/>
          <a:p>
            <a:pPr eaLnBrk="1" hangingPunct="1"/>
            <a:r>
              <a:rPr lang="en-US" altLang="zh-CN" sz="3200" dirty="0">
                <a:latin typeface="Arial" panose="020B0604020202020204" pitchFamily="34" charset="0"/>
                <a:cs typeface="Arial" panose="020B0604020202020204" pitchFamily="34" charset="0"/>
              </a:rPr>
              <a:t>3.5.1.3  </a:t>
            </a:r>
            <a:r>
              <a:rPr lang="zh-CN" altLang="en-US" sz="3200" dirty="0"/>
              <a:t>化学平衡的计算</a:t>
            </a:r>
            <a:endParaRPr lang="zh-CN" altLang="en-US" sz="3200" dirty="0">
              <a:latin typeface="Times New Roman" pitchFamily="18" charset="0"/>
              <a:ea typeface="楷体_GB2312" pitchFamily="49" charset="-122"/>
            </a:endParaRPr>
          </a:p>
        </p:txBody>
      </p:sp>
      <p:sp>
        <p:nvSpPr>
          <p:cNvPr id="402435" name="Rectangle 3"/>
          <p:cNvSpPr>
            <a:spLocks noGrp="1" noChangeArrowheads="1"/>
          </p:cNvSpPr>
          <p:nvPr>
            <p:ph type="body" idx="1"/>
          </p:nvPr>
        </p:nvSpPr>
        <p:spPr>
          <a:xfrm>
            <a:off x="251520" y="1052736"/>
            <a:ext cx="8640960" cy="3599979"/>
          </a:xfrm>
        </p:spPr>
        <p:txBody>
          <a:bodyPr/>
          <a:lstStyle/>
          <a:p>
            <a:pPr eaLnBrk="1" hangingPunct="1">
              <a:lnSpc>
                <a:spcPct val="150000"/>
              </a:lnSpc>
              <a:spcBef>
                <a:spcPts val="600"/>
              </a:spcBef>
              <a:buClrTx/>
              <a:buSzTx/>
              <a:buFont typeface="Wingdings" pitchFamily="2" charset="2"/>
              <a:buNone/>
              <a:defRPr/>
            </a:pPr>
            <a:r>
              <a:rPr lang="zh-CN" altLang="en-US" dirty="0">
                <a:solidFill>
                  <a:srgbClr val="FF0000"/>
                </a:solidFill>
                <a:effectLst/>
                <a:latin typeface="Times New Roman" panose="02020603050405020304" pitchFamily="18" charset="0"/>
                <a:ea typeface="+mj-ea"/>
                <a:cs typeface="Times New Roman" panose="02020603050405020304" pitchFamily="18" charset="0"/>
              </a:rPr>
              <a:t>计算中的注意事项</a:t>
            </a:r>
            <a:endParaRPr lang="en-US" altLang="zh-CN" dirty="0">
              <a:solidFill>
                <a:srgbClr val="FF0000"/>
              </a:solidFill>
              <a:effectLst/>
              <a:latin typeface="Times New Roman" panose="02020603050405020304" pitchFamily="18" charset="0"/>
              <a:ea typeface="+mj-ea"/>
              <a:cs typeface="Times New Roman" panose="02020603050405020304" pitchFamily="18" charset="0"/>
            </a:endParaRPr>
          </a:p>
          <a:p>
            <a:pPr marL="514350" indent="-514350" eaLnBrk="1" hangingPunct="1">
              <a:lnSpc>
                <a:spcPct val="150000"/>
              </a:lnSpc>
              <a:spcBef>
                <a:spcPts val="600"/>
              </a:spcBef>
              <a:buClrTx/>
              <a:buSzTx/>
              <a:buFont typeface="+mj-lt"/>
              <a:buAutoNum type="arabicPeriod"/>
              <a:defRPr/>
            </a:pPr>
            <a:r>
              <a:rPr lang="zh-CN" altLang="en-US" dirty="0">
                <a:effectLst/>
                <a:cs typeface="Times New Roman" panose="02020603050405020304" pitchFamily="18" charset="0"/>
              </a:rPr>
              <a:t>写出配平的方程式，并注明物质的聚集态（注意晶型）。</a:t>
            </a:r>
          </a:p>
          <a:p>
            <a:pPr marL="514350" indent="-514350" eaLnBrk="1" hangingPunct="1">
              <a:lnSpc>
                <a:spcPct val="150000"/>
              </a:lnSpc>
              <a:spcBef>
                <a:spcPts val="600"/>
              </a:spcBef>
              <a:buClrTx/>
              <a:buSzTx/>
              <a:buFont typeface="+mj-lt"/>
              <a:buAutoNum type="arabicPeriod"/>
              <a:defRPr/>
            </a:pPr>
            <a:r>
              <a:rPr lang="zh-CN" altLang="en-US" dirty="0">
                <a:effectLst/>
                <a:cs typeface="Times New Roman" panose="02020603050405020304" pitchFamily="18" charset="0"/>
              </a:rPr>
              <a:t>弄清各反应物质的初始量、变化量</a:t>
            </a:r>
            <a:r>
              <a:rPr lang="zh-CN" altLang="en-US" u="sng" dirty="0">
                <a:effectLst/>
                <a:cs typeface="Times New Roman" panose="02020603050405020304" pitchFamily="18" charset="0"/>
              </a:rPr>
              <a:t>和平衡量</a:t>
            </a:r>
            <a:r>
              <a:rPr lang="zh-CN" altLang="en-US" dirty="0">
                <a:effectLst/>
                <a:cs typeface="Times New Roman" panose="02020603050405020304" pitchFamily="18" charset="0"/>
              </a:rPr>
              <a:t>。</a:t>
            </a:r>
          </a:p>
          <a:p>
            <a:pPr marL="514350" indent="-514350" eaLnBrk="1" hangingPunct="1">
              <a:lnSpc>
                <a:spcPct val="150000"/>
              </a:lnSpc>
              <a:spcBef>
                <a:spcPts val="600"/>
              </a:spcBef>
              <a:buClrTx/>
              <a:buSzTx/>
              <a:buFont typeface="+mj-lt"/>
              <a:buAutoNum type="arabicPeriod"/>
              <a:defRPr/>
            </a:pPr>
            <a:r>
              <a:rPr lang="zh-CN" altLang="en-US" dirty="0">
                <a:effectLst/>
                <a:cs typeface="Times New Roman" panose="02020603050405020304" pitchFamily="18" charset="0"/>
              </a:rPr>
              <a:t>弄清各物质变化量与其化学计量数之间的关系。</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9"/>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3.5.1.3  </a:t>
            </a:r>
            <a:r>
              <a:rPr lang="zh-CN" altLang="en-US" sz="3200" dirty="0"/>
              <a:t>化学平衡的计算</a:t>
            </a:r>
          </a:p>
        </p:txBody>
      </p:sp>
      <p:sp>
        <p:nvSpPr>
          <p:cNvPr id="81923" name="Rectangle 3"/>
          <p:cNvSpPr>
            <a:spLocks noGrp="1" noChangeArrowheads="1"/>
          </p:cNvSpPr>
          <p:nvPr>
            <p:ph idx="1"/>
          </p:nvPr>
        </p:nvSpPr>
        <p:spPr>
          <a:xfrm>
            <a:off x="251521" y="1052514"/>
            <a:ext cx="8640960" cy="3816646"/>
          </a:xfrm>
        </p:spPr>
        <p:txBody>
          <a:bodyPr/>
          <a:lstStyle/>
          <a:p>
            <a:pPr marL="0" indent="0" eaLnBrk="1" hangingPunct="1">
              <a:lnSpc>
                <a:spcPct val="120000"/>
              </a:lnSpc>
              <a:buFont typeface="Wingdings" pitchFamily="2" charset="2"/>
              <a:buNone/>
              <a:defRPr/>
            </a:pPr>
            <a:r>
              <a:rPr lang="zh-CN" altLang="en-US" dirty="0">
                <a:solidFill>
                  <a:srgbClr val="0000FF"/>
                </a:solidFill>
                <a:effectLst/>
                <a:latin typeface="Times New Roman" panose="02020603050405020304" pitchFamily="18" charset="0"/>
                <a:cs typeface="Times New Roman" panose="02020603050405020304" pitchFamily="18" charset="0"/>
              </a:rPr>
              <a:t>例</a:t>
            </a:r>
            <a:r>
              <a:rPr lang="en-US" altLang="zh-CN" dirty="0">
                <a:solidFill>
                  <a:srgbClr val="0000FF"/>
                </a:solidFill>
                <a:effectLst/>
                <a:latin typeface="Times New Roman" panose="02020603050405020304" pitchFamily="18" charset="0"/>
                <a:cs typeface="Times New Roman" panose="02020603050405020304" pitchFamily="18" charset="0"/>
              </a:rPr>
              <a:t>11 </a:t>
            </a:r>
            <a:r>
              <a:rPr lang="zh-CN" altLang="en-US" dirty="0">
                <a:effectLst/>
                <a:latin typeface="Times New Roman" panose="02020603050405020304" pitchFamily="18" charset="0"/>
                <a:cs typeface="Times New Roman" panose="02020603050405020304" pitchFamily="18" charset="0"/>
              </a:rPr>
              <a:t>利用下表数据，计算钢铁脱碳反应：</a:t>
            </a:r>
          </a:p>
          <a:p>
            <a:pPr marL="0" indent="0" algn="ctr" eaLnBrk="1" hangingPunct="1">
              <a:lnSpc>
                <a:spcPct val="120000"/>
              </a:lnSpc>
              <a:buFontTx/>
              <a:buNone/>
              <a:defRPr/>
            </a:pPr>
            <a:r>
              <a:rPr lang="en-US" altLang="zh-CN" dirty="0">
                <a:effectLst/>
                <a:latin typeface="Times New Roman" panose="02020603050405020304" pitchFamily="18" charset="0"/>
                <a:cs typeface="Times New Roman" panose="02020603050405020304" pitchFamily="18" charset="0"/>
              </a:rPr>
              <a:t>                    C(</a:t>
            </a:r>
            <a:r>
              <a:rPr lang="zh-CN" altLang="en-US" dirty="0">
                <a:effectLst/>
                <a:latin typeface="Times New Roman" panose="02020603050405020304" pitchFamily="18" charset="0"/>
                <a:cs typeface="Times New Roman" panose="02020603050405020304" pitchFamily="18" charset="0"/>
              </a:rPr>
              <a:t>石墨</a:t>
            </a:r>
            <a:r>
              <a:rPr lang="en-US" altLang="zh-CN" dirty="0">
                <a:effectLst/>
                <a:latin typeface="Times New Roman" panose="02020603050405020304" pitchFamily="18" charset="0"/>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CO</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(g)     2CO(g)</a:t>
            </a:r>
          </a:p>
          <a:p>
            <a:pPr marL="0" indent="0" eaLnBrk="1" hangingPunct="1">
              <a:lnSpc>
                <a:spcPct val="120000"/>
              </a:lnSpc>
              <a:buFontTx/>
              <a:buNone/>
              <a:defRPr/>
            </a:pPr>
            <a:r>
              <a:rPr lang="zh-CN" altLang="en-US" dirty="0">
                <a:effectLst/>
                <a:latin typeface="Times New Roman" panose="02020603050405020304" pitchFamily="18" charset="0"/>
                <a:cs typeface="Times New Roman" panose="02020603050405020304" pitchFamily="18" charset="0"/>
              </a:rPr>
              <a:t>在</a:t>
            </a:r>
            <a:r>
              <a:rPr lang="en-US" altLang="zh-CN" dirty="0">
                <a:effectLst/>
                <a:latin typeface="Times New Roman" panose="02020603050405020304" pitchFamily="18" charset="0"/>
                <a:cs typeface="Times New Roman" panose="02020603050405020304" pitchFamily="18" charset="0"/>
              </a:rPr>
              <a:t>298.15</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K</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1173 K</a:t>
            </a:r>
            <a:r>
              <a:rPr lang="zh-CN" altLang="en-US" dirty="0">
                <a:effectLst/>
                <a:latin typeface="Times New Roman" panose="02020603050405020304" pitchFamily="18" charset="0"/>
                <a:cs typeface="Times New Roman" panose="02020603050405020304" pitchFamily="18" charset="0"/>
              </a:rPr>
              <a:t>时的平衡常数。</a:t>
            </a:r>
          </a:p>
          <a:p>
            <a:pPr marL="0" indent="0" eaLnBrk="1" hangingPunct="1">
              <a:lnSpc>
                <a:spcPct val="120000"/>
              </a:lnSpc>
              <a:buFontTx/>
              <a:buNone/>
              <a:defRPr/>
            </a:pP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C(</a:t>
            </a:r>
            <a:r>
              <a:rPr lang="zh-CN" altLang="en-US" dirty="0">
                <a:effectLst/>
                <a:latin typeface="Times New Roman" panose="02020603050405020304" pitchFamily="18" charset="0"/>
                <a:cs typeface="Times New Roman" panose="02020603050405020304" pitchFamily="18" charset="0"/>
              </a:rPr>
              <a:t>石墨</a:t>
            </a:r>
            <a:r>
              <a:rPr lang="en-US" altLang="zh-CN" dirty="0">
                <a:effectLst/>
                <a:latin typeface="Times New Roman" panose="02020603050405020304" pitchFamily="18" charset="0"/>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CO</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(g)     2CO(g)</a:t>
            </a:r>
          </a:p>
          <a:p>
            <a:pPr marL="0" indent="0" eaLnBrk="1" hangingPunct="1">
              <a:lnSpc>
                <a:spcPct val="120000"/>
              </a:lnSpc>
              <a:buFontTx/>
              <a:buNone/>
              <a:defRPr/>
            </a:pPr>
            <a:r>
              <a:rPr lang="en-US" altLang="zh-CN" dirty="0">
                <a:effectLst/>
                <a:latin typeface="Times New Roman" panose="02020603050405020304" pitchFamily="18" charset="0"/>
                <a:cs typeface="Times New Roman" panose="02020603050405020304" pitchFamily="18" charset="0"/>
              </a:rPr>
              <a:t>                     </a:t>
            </a:r>
            <a:r>
              <a:rPr lang="en-US" altLang="zh-CN" b="0" dirty="0">
                <a:effectLst/>
                <a:latin typeface="Times New Roman" panose="02020603050405020304" pitchFamily="18" charset="0"/>
                <a:cs typeface="Times New Roman" panose="02020603050405020304" pitchFamily="18" charset="0"/>
              </a:rPr>
              <a:t>/kJ·mol</a:t>
            </a:r>
            <a:r>
              <a:rPr lang="en-US" altLang="zh-CN" b="0" baseline="30000" dirty="0">
                <a:effectLst/>
                <a:latin typeface="Times New Roman" panose="02020603050405020304" pitchFamily="18" charset="0"/>
                <a:cs typeface="Times New Roman" panose="02020603050405020304" pitchFamily="18" charset="0"/>
              </a:rPr>
              <a:t>-1</a:t>
            </a:r>
            <a:r>
              <a:rPr lang="en-US" altLang="zh-CN" b="0" dirty="0">
                <a:effectLst/>
                <a:latin typeface="Times New Roman" panose="02020603050405020304" pitchFamily="18" charset="0"/>
                <a:cs typeface="Times New Roman" panose="02020603050405020304" pitchFamily="18" charset="0"/>
              </a:rPr>
              <a:t>     0           -393.5         -110.5</a:t>
            </a:r>
          </a:p>
          <a:p>
            <a:pPr marL="0" indent="0" eaLnBrk="1" hangingPunct="1">
              <a:lnSpc>
                <a:spcPct val="120000"/>
              </a:lnSpc>
              <a:buFontTx/>
              <a:buNone/>
              <a:defRPr/>
            </a:pPr>
            <a:r>
              <a:rPr lang="en-US" altLang="zh-CN" b="0" dirty="0">
                <a:effectLst/>
                <a:latin typeface="Times New Roman" panose="02020603050405020304" pitchFamily="18" charset="0"/>
                <a:cs typeface="Times New Roman" panose="02020603050405020304" pitchFamily="18" charset="0"/>
              </a:rPr>
              <a:t>                  /J·K</a:t>
            </a:r>
            <a:r>
              <a:rPr lang="en-US" altLang="zh-CN" b="0" baseline="30000" dirty="0">
                <a:effectLst/>
                <a:latin typeface="Times New Roman" panose="02020603050405020304" pitchFamily="18" charset="0"/>
                <a:cs typeface="Times New Roman" panose="02020603050405020304" pitchFamily="18" charset="0"/>
              </a:rPr>
              <a:t>-1</a:t>
            </a:r>
            <a:r>
              <a:rPr lang="en-US" altLang="zh-CN" b="0" dirty="0">
                <a:effectLst/>
                <a:latin typeface="Times New Roman" panose="02020603050405020304" pitchFamily="18" charset="0"/>
                <a:cs typeface="Times New Roman" panose="02020603050405020304" pitchFamily="18" charset="0"/>
              </a:rPr>
              <a:t>·mol</a:t>
            </a:r>
            <a:r>
              <a:rPr lang="en-US" altLang="zh-CN" b="0" baseline="30000" dirty="0">
                <a:effectLst/>
                <a:latin typeface="Times New Roman" panose="02020603050405020304" pitchFamily="18" charset="0"/>
                <a:cs typeface="Times New Roman" panose="02020603050405020304" pitchFamily="18" charset="0"/>
              </a:rPr>
              <a:t>-1</a:t>
            </a:r>
            <a:r>
              <a:rPr lang="en-US" altLang="zh-CN" b="0" dirty="0">
                <a:effectLst/>
                <a:latin typeface="Times New Roman" panose="02020603050405020304" pitchFamily="18" charset="0"/>
                <a:cs typeface="Times New Roman" panose="02020603050405020304" pitchFamily="18" charset="0"/>
              </a:rPr>
              <a:t>   5.7          213.6          197.6  </a:t>
            </a:r>
          </a:p>
        </p:txBody>
      </p:sp>
      <p:sp>
        <p:nvSpPr>
          <p:cNvPr id="136196" name="Rectangle 5"/>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136197" name="Rectangle 7"/>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136198" name="Rectangle 9"/>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136199" name="Rectangle 11"/>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136200" name="Rectangle 13"/>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136201" name="Rectangle 15"/>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136202" name="Rectangle 17"/>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136203" name="Rectangle 19"/>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136204" name="Rectangle 21"/>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136205" name="Rectangle 23"/>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sp>
        <p:nvSpPr>
          <p:cNvPr id="136206" name="Rectangle 25"/>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36208" name="Object 4"/>
          <p:cNvGraphicFramePr>
            <a:graphicFrameLocks noChangeAspect="1"/>
          </p:cNvGraphicFramePr>
          <p:nvPr>
            <p:extLst>
              <p:ext uri="{D42A27DB-BD31-4B8C-83A1-F6EECF244321}">
                <p14:modId xmlns:p14="http://schemas.microsoft.com/office/powerpoint/2010/main" val="4246520306"/>
              </p:ext>
            </p:extLst>
          </p:nvPr>
        </p:nvGraphicFramePr>
        <p:xfrm>
          <a:off x="249238" y="3573463"/>
          <a:ext cx="1916112" cy="427037"/>
        </p:xfrm>
        <a:graphic>
          <a:graphicData uri="http://schemas.openxmlformats.org/presentationml/2006/ole">
            <mc:AlternateContent xmlns:mc="http://schemas.openxmlformats.org/markup-compatibility/2006">
              <mc:Choice xmlns:v="urn:schemas-microsoft-com:vml" Requires="v">
                <p:oleObj spid="_x0000_s137000" name="Equation" r:id="rId4" imgW="1168200" imgH="241200" progId="Equation.DSMT4">
                  <p:embed/>
                </p:oleObj>
              </mc:Choice>
              <mc:Fallback>
                <p:oleObj name="Equation" r:id="rId4" imgW="1168200" imgH="241200" progId="Equation.DSMT4">
                  <p:embed/>
                  <p:pic>
                    <p:nvPicPr>
                      <p:cNvPr id="0" name="Object 4"/>
                      <p:cNvPicPr>
                        <a:picLocks noChangeAspect="1" noChangeArrowheads="1"/>
                      </p:cNvPicPr>
                      <p:nvPr/>
                    </p:nvPicPr>
                    <p:blipFill>
                      <a:blip r:embed="rId5"/>
                      <a:srcRect/>
                      <a:stretch>
                        <a:fillRect/>
                      </a:stretch>
                    </p:blipFill>
                    <p:spPr bwMode="auto">
                      <a:xfrm>
                        <a:off x="249238" y="3573463"/>
                        <a:ext cx="1916112" cy="427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6209" name="Object 5"/>
          <p:cNvGraphicFramePr>
            <a:graphicFrameLocks noChangeAspect="1"/>
          </p:cNvGraphicFramePr>
          <p:nvPr>
            <p:extLst>
              <p:ext uri="{D42A27DB-BD31-4B8C-83A1-F6EECF244321}">
                <p14:modId xmlns:p14="http://schemas.microsoft.com/office/powerpoint/2010/main" val="330442283"/>
              </p:ext>
            </p:extLst>
          </p:nvPr>
        </p:nvGraphicFramePr>
        <p:xfrm>
          <a:off x="227013" y="4149725"/>
          <a:ext cx="1747837" cy="428625"/>
        </p:xfrm>
        <a:graphic>
          <a:graphicData uri="http://schemas.openxmlformats.org/presentationml/2006/ole">
            <mc:AlternateContent xmlns:mc="http://schemas.openxmlformats.org/markup-compatibility/2006">
              <mc:Choice xmlns:v="urn:schemas-microsoft-com:vml" Requires="v">
                <p:oleObj spid="_x0000_s137001" name="Equation" r:id="rId6" imgW="914400" imgH="241200" progId="Equation.DSMT4">
                  <p:embed/>
                </p:oleObj>
              </mc:Choice>
              <mc:Fallback>
                <p:oleObj name="Equation" r:id="rId6" imgW="914400" imgH="241200" progId="Equation.DSMT4">
                  <p:embed/>
                  <p:pic>
                    <p:nvPicPr>
                      <p:cNvPr id="0" name="Object 5"/>
                      <p:cNvPicPr>
                        <a:picLocks noChangeAspect="1" noChangeArrowheads="1"/>
                      </p:cNvPicPr>
                      <p:nvPr/>
                    </p:nvPicPr>
                    <p:blipFill>
                      <a:blip r:embed="rId7"/>
                      <a:srcRect/>
                      <a:stretch>
                        <a:fillRect/>
                      </a:stretch>
                    </p:blipFill>
                    <p:spPr bwMode="auto">
                      <a:xfrm>
                        <a:off x="227013" y="4149725"/>
                        <a:ext cx="1747837"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EE39B6F6-12D1-4A68-9B16-549FA3D1EDFE}"/>
                  </a:ext>
                </a:extLst>
              </p:cNvPr>
              <p:cNvSpPr/>
              <p:nvPr/>
            </p:nvSpPr>
            <p:spPr>
              <a:xfrm>
                <a:off x="6012160" y="1764446"/>
                <a:ext cx="52770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EE39B6F6-12D1-4A68-9B16-549FA3D1EDFE}"/>
                  </a:ext>
                </a:extLst>
              </p:cNvPr>
              <p:cNvSpPr>
                <a:spLocks noRot="1" noChangeAspect="1" noMove="1" noResize="1" noEditPoints="1" noAdjustHandles="1" noChangeArrowheads="1" noChangeShapeType="1" noTextEdit="1"/>
              </p:cNvSpPr>
              <p:nvPr/>
            </p:nvSpPr>
            <p:spPr>
              <a:xfrm>
                <a:off x="6012160" y="1764446"/>
                <a:ext cx="527709"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292EA0E6-7168-43F0-A28F-B756545B2096}"/>
                  </a:ext>
                </a:extLst>
              </p:cNvPr>
              <p:cNvSpPr/>
              <p:nvPr/>
            </p:nvSpPr>
            <p:spPr>
              <a:xfrm>
                <a:off x="6132523" y="2960837"/>
                <a:ext cx="52770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9" name="矩形 18">
                <a:extLst>
                  <a:ext uri="{FF2B5EF4-FFF2-40B4-BE49-F238E27FC236}">
                    <a16:creationId xmlns:a16="http://schemas.microsoft.com/office/drawing/2014/main" id="{292EA0E6-7168-43F0-A28F-B756545B2096}"/>
                  </a:ext>
                </a:extLst>
              </p:cNvPr>
              <p:cNvSpPr>
                <a:spLocks noRot="1" noChangeAspect="1" noMove="1" noResize="1" noEditPoints="1" noAdjustHandles="1" noChangeArrowheads="1" noChangeShapeType="1" noTextEdit="1"/>
              </p:cNvSpPr>
              <p:nvPr/>
            </p:nvSpPr>
            <p:spPr>
              <a:xfrm>
                <a:off x="6132523" y="2960837"/>
                <a:ext cx="527709" cy="400110"/>
              </a:xfrm>
              <a:prstGeom prst="rect">
                <a:avLst/>
              </a:prstGeom>
              <a:blipFill>
                <a:blip r:embed="rId9"/>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F69FE741-F2B7-43C1-B509-9050A9CC3653}"/>
              </a:ext>
            </a:extLst>
          </p:cNvPr>
          <p:cNvGrpSpPr/>
          <p:nvPr/>
        </p:nvGrpSpPr>
        <p:grpSpPr>
          <a:xfrm>
            <a:off x="749877" y="4837904"/>
            <a:ext cx="7613650" cy="1681954"/>
            <a:chOff x="749877" y="4837904"/>
            <a:chExt cx="7613650" cy="1681954"/>
          </a:xfrm>
        </p:grpSpPr>
        <p:graphicFrame>
          <p:nvGraphicFramePr>
            <p:cNvPr id="2" name="Object 5">
              <a:extLst>
                <a:ext uri="{FF2B5EF4-FFF2-40B4-BE49-F238E27FC236}">
                  <a16:creationId xmlns:a16="http://schemas.microsoft.com/office/drawing/2014/main" id="{45C5DC65-8A49-4DEA-9D35-478A44DAB749}"/>
                </a:ext>
              </a:extLst>
            </p:cNvPr>
            <p:cNvGraphicFramePr>
              <a:graphicFrameLocks noChangeAspect="1"/>
            </p:cNvGraphicFramePr>
            <p:nvPr>
              <p:extLst>
                <p:ext uri="{D42A27DB-BD31-4B8C-83A1-F6EECF244321}">
                  <p14:modId xmlns:p14="http://schemas.microsoft.com/office/powerpoint/2010/main" val="1371809934"/>
                </p:ext>
              </p:extLst>
            </p:nvPr>
          </p:nvGraphicFramePr>
          <p:xfrm>
            <a:off x="749877" y="4837904"/>
            <a:ext cx="3495675" cy="1141413"/>
          </p:xfrm>
          <a:graphic>
            <a:graphicData uri="http://schemas.openxmlformats.org/presentationml/2006/ole">
              <mc:AlternateContent xmlns:mc="http://schemas.openxmlformats.org/markup-compatibility/2006">
                <mc:Choice xmlns:v="urn:schemas-microsoft-com:vml" Requires="v">
                  <p:oleObj spid="_x0000_s137002" name="Equation" r:id="rId10" imgW="1511280" imgH="495000" progId="Equation.DSMT4">
                    <p:embed/>
                  </p:oleObj>
                </mc:Choice>
                <mc:Fallback>
                  <p:oleObj name="Equation" r:id="rId10" imgW="1511280" imgH="495000" progId="Equation.DSMT4">
                    <p:embed/>
                    <p:pic>
                      <p:nvPicPr>
                        <p:cNvPr id="134149" name="Object 5"/>
                        <p:cNvPicPr>
                          <a:picLocks noChangeAspect="1" noChangeArrowheads="1"/>
                        </p:cNvPicPr>
                        <p:nvPr/>
                      </p:nvPicPr>
                      <p:blipFill>
                        <a:blip r:embed="rId11"/>
                        <a:srcRect/>
                        <a:stretch>
                          <a:fillRect/>
                        </a:stretch>
                      </p:blipFill>
                      <p:spPr bwMode="auto">
                        <a:xfrm>
                          <a:off x="749877" y="4837904"/>
                          <a:ext cx="3495675"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5">
              <a:extLst>
                <a:ext uri="{FF2B5EF4-FFF2-40B4-BE49-F238E27FC236}">
                  <a16:creationId xmlns:a16="http://schemas.microsoft.com/office/drawing/2014/main" id="{2B52B6CD-3C85-4280-9816-71861A14AC64}"/>
                </a:ext>
              </a:extLst>
            </p:cNvPr>
            <p:cNvGraphicFramePr>
              <a:graphicFrameLocks noChangeAspect="1"/>
            </p:cNvGraphicFramePr>
            <p:nvPr>
              <p:extLst>
                <p:ext uri="{D42A27DB-BD31-4B8C-83A1-F6EECF244321}">
                  <p14:modId xmlns:p14="http://schemas.microsoft.com/office/powerpoint/2010/main" val="2761311863"/>
                </p:ext>
              </p:extLst>
            </p:nvPr>
          </p:nvGraphicFramePr>
          <p:xfrm>
            <a:off x="749877" y="5957883"/>
            <a:ext cx="7613650" cy="561975"/>
          </p:xfrm>
          <a:graphic>
            <a:graphicData uri="http://schemas.openxmlformats.org/presentationml/2006/ole">
              <mc:AlternateContent xmlns:mc="http://schemas.openxmlformats.org/markup-compatibility/2006">
                <mc:Choice xmlns:v="urn:schemas-microsoft-com:vml" Requires="v">
                  <p:oleObj spid="_x0000_s137003" name="Equation" r:id="rId12" imgW="3670200" imgH="279360" progId="Equation.DSMT4">
                    <p:embed/>
                  </p:oleObj>
                </mc:Choice>
                <mc:Fallback>
                  <p:oleObj name="Equation" r:id="rId12" imgW="3670200" imgH="279360" progId="Equation.DSMT4">
                    <p:embed/>
                    <p:pic>
                      <p:nvPicPr>
                        <p:cNvPr id="107528" name="Object 5"/>
                        <p:cNvPicPr>
                          <a:picLocks noChangeAspect="1" noChangeArrowheads="1"/>
                        </p:cNvPicPr>
                        <p:nvPr/>
                      </p:nvPicPr>
                      <p:blipFill>
                        <a:blip r:embed="rId13"/>
                        <a:srcRect/>
                        <a:stretch>
                          <a:fillRect/>
                        </a:stretch>
                      </p:blipFill>
                      <p:spPr bwMode="auto">
                        <a:xfrm>
                          <a:off x="749877" y="5957883"/>
                          <a:ext cx="76136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Text Box 3"/>
          <p:cNvSpPr txBox="1">
            <a:spLocks noChangeArrowheads="1"/>
          </p:cNvSpPr>
          <p:nvPr/>
        </p:nvSpPr>
        <p:spPr bwMode="auto">
          <a:xfrm>
            <a:off x="251520" y="980728"/>
            <a:ext cx="8640960" cy="4462760"/>
          </a:xfrm>
          <a:prstGeom prst="rect">
            <a:avLst/>
          </a:prstGeom>
          <a:noFill/>
          <a:ln w="12700" cap="sq">
            <a:noFill/>
            <a:miter lim="800000"/>
            <a:headEnd/>
            <a:tailEnd/>
          </a:ln>
        </p:spPr>
        <p:txBody>
          <a:bodyPr wrap="square" tIns="0" bIns="0">
            <a:spAutoFit/>
          </a:bodyPr>
          <a:lstStyle/>
          <a:p>
            <a:pPr fontAlgn="t">
              <a:lnSpc>
                <a:spcPct val="125000"/>
              </a:lnSpc>
              <a:spcBef>
                <a:spcPts val="600"/>
              </a:spcBef>
              <a:defRPr/>
            </a:pPr>
            <a:r>
              <a:rPr lang="zh-CN" altLang="en-US" sz="2800" b="1" dirty="0">
                <a:solidFill>
                  <a:srgbClr val="FF0000"/>
                </a:solidFill>
                <a:latin typeface="Times New Roman" panose="02020603050405020304" pitchFamily="18" charset="0"/>
                <a:ea typeface="+mj-ea"/>
                <a:cs typeface="Times New Roman" panose="02020603050405020304" pitchFamily="18" charset="0"/>
              </a:rPr>
              <a:t>（</a:t>
            </a:r>
            <a:r>
              <a:rPr lang="en-US" altLang="zh-CN" sz="2800" b="1" dirty="0">
                <a:solidFill>
                  <a:srgbClr val="FF0000"/>
                </a:solidFill>
                <a:latin typeface="+mj-ea"/>
                <a:ea typeface="+mj-ea"/>
                <a:cs typeface="Times New Roman" panose="02020603050405020304" pitchFamily="18" charset="0"/>
              </a:rPr>
              <a:t>2</a:t>
            </a:r>
            <a:r>
              <a:rPr lang="zh-CN" altLang="en-US" sz="2800" b="1" dirty="0">
                <a:solidFill>
                  <a:srgbClr val="FF0000"/>
                </a:solidFill>
                <a:latin typeface="Times New Roman" panose="02020603050405020304" pitchFamily="18" charset="0"/>
                <a:ea typeface="+mj-ea"/>
                <a:cs typeface="Times New Roman" panose="02020603050405020304" pitchFamily="18" charset="0"/>
              </a:rPr>
              <a:t>）状态函数    </a:t>
            </a:r>
            <a:endParaRPr lang="en-US" altLang="zh-CN" sz="2800" b="1" dirty="0">
              <a:solidFill>
                <a:srgbClr val="FF0000"/>
              </a:solidFill>
              <a:latin typeface="Times New Roman" panose="02020603050405020304" pitchFamily="18" charset="0"/>
              <a:ea typeface="+mj-ea"/>
              <a:cs typeface="Times New Roman" panose="02020603050405020304" pitchFamily="18" charset="0"/>
            </a:endParaRPr>
          </a:p>
          <a:p>
            <a:pPr fontAlgn="t">
              <a:lnSpc>
                <a:spcPct val="125000"/>
              </a:lnSpc>
              <a:spcBef>
                <a:spcPts val="600"/>
              </a:spcBef>
              <a:defRPr/>
            </a:pPr>
            <a:r>
              <a:rPr lang="zh-CN" altLang="en-US" sz="2800" b="1" dirty="0">
                <a:latin typeface="Times New Roman" panose="02020603050405020304" pitchFamily="18" charset="0"/>
                <a:ea typeface="华文仿宋" pitchFamily="2" charset="-122"/>
                <a:cs typeface="Times New Roman" panose="02020603050405020304" pitchFamily="18" charset="0"/>
              </a:rPr>
              <a:t>体系的一些性质，其数值仅取决于体系所处的状态，而与体系的历史无关。它的变化值仅取决于体系的始态和终态，而与变化的途径无关</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。就如物理学中的势能一样。</a:t>
            </a:r>
            <a:r>
              <a:rPr lang="zh-CN" altLang="en-US" sz="2800" b="1" dirty="0">
                <a:latin typeface="Times New Roman" panose="02020603050405020304" pitchFamily="18" charset="0"/>
                <a:ea typeface="华文仿宋" pitchFamily="2" charset="-122"/>
                <a:cs typeface="Times New Roman" panose="02020603050405020304" pitchFamily="18" charset="0"/>
              </a:rPr>
              <a:t>具有这种特性的物理量称为</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状态函数</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state function）。</a:t>
            </a:r>
          </a:p>
          <a:p>
            <a:pPr fontAlgn="t">
              <a:lnSpc>
                <a:spcPct val="125000"/>
              </a:lnSpc>
              <a:spcBef>
                <a:spcPts val="600"/>
              </a:spcBef>
              <a:defRPr/>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状态函数的特性可描述为：</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异途同归，值变相等；周而复始，数值还原。</a:t>
            </a:r>
          </a:p>
        </p:txBody>
      </p:sp>
      <p:sp>
        <p:nvSpPr>
          <p:cNvPr id="7" name="Rectangle 2">
            <a:extLst>
              <a:ext uri="{FF2B5EF4-FFF2-40B4-BE49-F238E27FC236}">
                <a16:creationId xmlns:a16="http://schemas.microsoft.com/office/drawing/2014/main" id="{4EABBC60-F3C8-40C0-972C-43984218E651}"/>
              </a:ext>
            </a:extLst>
          </p:cNvPr>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3.1.3  </a:t>
            </a:r>
            <a:r>
              <a:rPr lang="zh-CN" altLang="en-US" sz="3200" dirty="0">
                <a:latin typeface="Times New Roman" pitchFamily="18" charset="0"/>
              </a:rPr>
              <a:t>状态和状态函数</a:t>
            </a:r>
          </a:p>
        </p:txBody>
      </p:sp>
      <p:grpSp>
        <p:nvGrpSpPr>
          <p:cNvPr id="2" name="组合 1">
            <a:extLst>
              <a:ext uri="{FF2B5EF4-FFF2-40B4-BE49-F238E27FC236}">
                <a16:creationId xmlns:a16="http://schemas.microsoft.com/office/drawing/2014/main" id="{AAA2ACE0-9E34-49CF-8BBB-CF3BC3C5BC0C}"/>
              </a:ext>
            </a:extLst>
          </p:cNvPr>
          <p:cNvGrpSpPr/>
          <p:nvPr/>
        </p:nvGrpSpPr>
        <p:grpSpPr>
          <a:xfrm>
            <a:off x="6660232" y="4941168"/>
            <a:ext cx="1480145" cy="1480145"/>
            <a:chOff x="6660232" y="5044480"/>
            <a:chExt cx="1480145" cy="1480145"/>
          </a:xfrm>
        </p:grpSpPr>
        <p:sp>
          <p:nvSpPr>
            <p:cNvPr id="5" name="爆炸形: 8 pt  4">
              <a:extLst>
                <a:ext uri="{FF2B5EF4-FFF2-40B4-BE49-F238E27FC236}">
                  <a16:creationId xmlns:a16="http://schemas.microsoft.com/office/drawing/2014/main" id="{039301D2-B101-4B63-B8BB-CBCA4616FA00}"/>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6" name="矩形 5">
              <a:extLst>
                <a:ext uri="{FF2B5EF4-FFF2-40B4-BE49-F238E27FC236}">
                  <a16:creationId xmlns:a16="http://schemas.microsoft.com/office/drawing/2014/main" id="{0418C52A-1C4C-4D48-AC09-64C1CE131D0C}"/>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30"/>
          <p:cNvSpPr>
            <a:spLocks noGrp="1"/>
          </p:cNvSpPr>
          <p:nvPr>
            <p:ph type="title"/>
          </p:nvPr>
        </p:nvSpPr>
        <p:spPr>
          <a:xfrm>
            <a:off x="222250" y="333375"/>
            <a:ext cx="6581775" cy="676275"/>
          </a:xfrm>
        </p:spPr>
        <p:txBody>
          <a:bodyPr/>
          <a:lstStyle/>
          <a:p>
            <a:pPr eaLnBrk="1" hangingPunct="1"/>
            <a:r>
              <a:rPr lang="en-US" altLang="zh-CN" sz="3200" dirty="0">
                <a:latin typeface="Arial" panose="020B0604020202020204" pitchFamily="34" charset="0"/>
                <a:cs typeface="Arial" panose="020B0604020202020204" pitchFamily="34" charset="0"/>
              </a:rPr>
              <a:t>3.5.1.3  </a:t>
            </a:r>
            <a:r>
              <a:rPr lang="zh-CN" altLang="en-US" sz="3200" dirty="0"/>
              <a:t>平衡常数的计算</a:t>
            </a:r>
          </a:p>
        </p:txBody>
      </p:sp>
      <p:sp>
        <p:nvSpPr>
          <p:cNvPr id="138243" name="Rectangle 3"/>
          <p:cNvSpPr>
            <a:spLocks noGrp="1" noChangeArrowheads="1"/>
          </p:cNvSpPr>
          <p:nvPr>
            <p:ph idx="1"/>
          </p:nvPr>
        </p:nvSpPr>
        <p:spPr>
          <a:xfrm>
            <a:off x="628650" y="1343025"/>
            <a:ext cx="8229600" cy="5181600"/>
          </a:xfrm>
        </p:spPr>
        <p:txBody>
          <a:bodyPr/>
          <a:lstStyle/>
          <a:p>
            <a:pPr marL="0" indent="0" eaLnBrk="1" hangingPunct="1">
              <a:lnSpc>
                <a:spcPct val="120000"/>
              </a:lnSpc>
              <a:buFontTx/>
              <a:buNone/>
              <a:defRPr/>
            </a:pPr>
            <a:r>
              <a:rPr lang="en-US" altLang="zh-CN" sz="2400" dirty="0">
                <a:effectLst/>
                <a:latin typeface="Times New Roman" panose="02020603050405020304" pitchFamily="18" charset="0"/>
                <a:cs typeface="Times New Roman" panose="02020603050405020304" pitchFamily="18" charset="0"/>
              </a:rPr>
              <a:t>                   </a:t>
            </a:r>
            <a:r>
              <a:rPr lang="zh-CN" altLang="en-US" sz="2400" dirty="0">
                <a:effectLst/>
                <a:latin typeface="Times New Roman" panose="02020603050405020304" pitchFamily="18" charset="0"/>
                <a:cs typeface="Times New Roman" panose="02020603050405020304" pitchFamily="18" charset="0"/>
              </a:rPr>
              <a:t>＝ </a:t>
            </a:r>
            <a:r>
              <a:rPr lang="en-US" altLang="zh-CN" sz="2400" dirty="0">
                <a:effectLst/>
                <a:latin typeface="Times New Roman" panose="02020603050405020304" pitchFamily="18" charset="0"/>
                <a:cs typeface="Times New Roman" panose="02020603050405020304" pitchFamily="18" charset="0"/>
              </a:rPr>
              <a:t>2×(</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110.5)</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393.5)</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0)] </a:t>
            </a:r>
            <a:r>
              <a:rPr lang="zh-CN" altLang="en-US" sz="2400" dirty="0">
                <a:effectLst/>
                <a:latin typeface="Times New Roman" panose="02020603050405020304" pitchFamily="18" charset="0"/>
                <a:cs typeface="Times New Roman" panose="02020603050405020304" pitchFamily="18" charset="0"/>
              </a:rPr>
              <a:t>＝ </a:t>
            </a:r>
            <a:r>
              <a:rPr lang="en-US" altLang="zh-CN" sz="2400" dirty="0">
                <a:effectLst/>
                <a:latin typeface="Times New Roman" panose="02020603050405020304" pitchFamily="18" charset="0"/>
                <a:cs typeface="Times New Roman" panose="02020603050405020304" pitchFamily="18" charset="0"/>
              </a:rPr>
              <a:t>172.5 kJ·mol</a:t>
            </a:r>
            <a:r>
              <a:rPr lang="en-US" altLang="zh-CN" sz="2400" baseline="30000" dirty="0">
                <a:effectLst/>
                <a:latin typeface="Times New Roman" panose="02020603050405020304" pitchFamily="18" charset="0"/>
                <a:cs typeface="Times New Roman" panose="02020603050405020304" pitchFamily="18" charset="0"/>
              </a:rPr>
              <a:t>-1</a:t>
            </a:r>
            <a:endParaRPr lang="en-US" altLang="zh-CN" sz="2400" dirty="0">
              <a:effectLst/>
              <a:latin typeface="Times New Roman" panose="02020603050405020304" pitchFamily="18" charset="0"/>
              <a:cs typeface="Times New Roman" panose="02020603050405020304" pitchFamily="18" charset="0"/>
            </a:endParaRPr>
          </a:p>
          <a:p>
            <a:pPr marL="0" indent="0" eaLnBrk="1" hangingPunct="1">
              <a:lnSpc>
                <a:spcPct val="120000"/>
              </a:lnSpc>
              <a:buFontTx/>
              <a:buNone/>
              <a:defRPr/>
            </a:pPr>
            <a:r>
              <a:rPr lang="en-US" altLang="zh-CN" sz="2400" dirty="0">
                <a:effectLst/>
                <a:latin typeface="Times New Roman" panose="02020603050405020304" pitchFamily="18" charset="0"/>
                <a:cs typeface="Times New Roman" panose="02020603050405020304" pitchFamily="18" charset="0"/>
              </a:rPr>
              <a:t>                   </a:t>
            </a:r>
            <a:r>
              <a:rPr lang="zh-CN" altLang="en-US" sz="2400" dirty="0">
                <a:effectLst/>
                <a:latin typeface="Times New Roman" panose="02020603050405020304" pitchFamily="18" charset="0"/>
                <a:cs typeface="Times New Roman" panose="02020603050405020304" pitchFamily="18" charset="0"/>
              </a:rPr>
              <a:t>＝ </a:t>
            </a:r>
            <a:r>
              <a:rPr lang="en-US" altLang="zh-CN" sz="2400" dirty="0">
                <a:effectLst/>
                <a:latin typeface="Times New Roman" panose="02020603050405020304" pitchFamily="18" charset="0"/>
                <a:cs typeface="Times New Roman" panose="02020603050405020304" pitchFamily="18" charset="0"/>
              </a:rPr>
              <a:t>2×197.6</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(213.6</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5.7) </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175.9 J·K</a:t>
            </a:r>
            <a:r>
              <a:rPr lang="en-US" altLang="zh-CN" sz="2400" baseline="30000" dirty="0">
                <a:effectLst/>
                <a:latin typeface="Times New Roman" panose="02020603050405020304" pitchFamily="18" charset="0"/>
                <a:cs typeface="Times New Roman" panose="02020603050405020304" pitchFamily="18" charset="0"/>
              </a:rPr>
              <a:t>-1</a:t>
            </a:r>
            <a:r>
              <a:rPr lang="en-US" altLang="zh-CN" sz="2400" dirty="0">
                <a:effectLst/>
                <a:latin typeface="Times New Roman" panose="02020603050405020304" pitchFamily="18" charset="0"/>
                <a:cs typeface="Times New Roman" panose="02020603050405020304" pitchFamily="18" charset="0"/>
              </a:rPr>
              <a:t>·mol</a:t>
            </a:r>
            <a:r>
              <a:rPr lang="en-US" altLang="zh-CN" sz="2400" baseline="30000" dirty="0">
                <a:effectLst/>
                <a:latin typeface="Times New Roman" panose="02020603050405020304" pitchFamily="18" charset="0"/>
                <a:cs typeface="Times New Roman" panose="02020603050405020304" pitchFamily="18" charset="0"/>
              </a:rPr>
              <a:t>-1</a:t>
            </a:r>
            <a:endParaRPr lang="en-US" altLang="zh-CN" sz="2400" dirty="0">
              <a:effectLst/>
              <a:latin typeface="Times New Roman" panose="02020603050405020304" pitchFamily="18" charset="0"/>
              <a:cs typeface="Times New Roman" panose="02020603050405020304" pitchFamily="18" charset="0"/>
            </a:endParaRPr>
          </a:p>
          <a:p>
            <a:pPr marL="0" indent="0" eaLnBrk="1" hangingPunct="1">
              <a:lnSpc>
                <a:spcPct val="120000"/>
              </a:lnSpc>
              <a:buFontTx/>
              <a:buNone/>
              <a:defRPr/>
            </a:pPr>
            <a:r>
              <a:rPr lang="zh-CN" altLang="en-US" sz="2400" dirty="0">
                <a:effectLst/>
                <a:latin typeface="Times New Roman" panose="02020603050405020304" pitchFamily="18" charset="0"/>
                <a:cs typeface="Times New Roman" panose="02020603050405020304" pitchFamily="18" charset="0"/>
              </a:rPr>
              <a:t>根据公式</a:t>
            </a:r>
            <a:r>
              <a:rPr lang="en-US" altLang="zh-CN" sz="2400" dirty="0">
                <a:effectLst/>
                <a:latin typeface="Times New Roman" panose="02020603050405020304" pitchFamily="18" charset="0"/>
                <a:cs typeface="Times New Roman" panose="02020603050405020304" pitchFamily="18" charset="0"/>
              </a:rPr>
              <a:t>     </a:t>
            </a:r>
          </a:p>
          <a:p>
            <a:pPr marL="0" indent="0" eaLnBrk="1" hangingPunct="1">
              <a:lnSpc>
                <a:spcPct val="120000"/>
              </a:lnSpc>
              <a:buFontTx/>
              <a:buNone/>
              <a:defRPr/>
            </a:pPr>
            <a:r>
              <a:rPr lang="en-US" altLang="zh-CN" sz="2400" dirty="0">
                <a:effectLst/>
                <a:latin typeface="Times New Roman" panose="02020603050405020304" pitchFamily="18" charset="0"/>
                <a:cs typeface="Times New Roman" panose="02020603050405020304" pitchFamily="18" charset="0"/>
              </a:rPr>
              <a:t>            </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172.5</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298.15×175.9×10</a:t>
            </a:r>
            <a:r>
              <a:rPr lang="zh-CN" altLang="en-US" sz="2400" baseline="30000" dirty="0">
                <a:effectLst/>
                <a:latin typeface="Times New Roman" panose="02020603050405020304" pitchFamily="18" charset="0"/>
                <a:cs typeface="Times New Roman" panose="02020603050405020304" pitchFamily="18" charset="0"/>
              </a:rPr>
              <a:t>－</a:t>
            </a:r>
            <a:r>
              <a:rPr lang="en-US" altLang="zh-CN" sz="2400" baseline="30000" dirty="0">
                <a:effectLst/>
                <a:latin typeface="Times New Roman" panose="02020603050405020304" pitchFamily="18" charset="0"/>
                <a:cs typeface="Times New Roman" panose="02020603050405020304" pitchFamily="18" charset="0"/>
              </a:rPr>
              <a:t>3</a:t>
            </a:r>
            <a:r>
              <a:rPr lang="en-US" altLang="zh-CN" sz="2400" dirty="0">
                <a:effectLst/>
                <a:latin typeface="Times New Roman" panose="02020603050405020304" pitchFamily="18" charset="0"/>
                <a:cs typeface="Times New Roman" panose="02020603050405020304" pitchFamily="18" charset="0"/>
              </a:rPr>
              <a:t> </a:t>
            </a:r>
            <a:r>
              <a:rPr lang="zh-CN" altLang="en-US" sz="2400" dirty="0">
                <a:effectLst/>
                <a:latin typeface="Times New Roman" panose="02020603050405020304" pitchFamily="18" charset="0"/>
                <a:cs typeface="Times New Roman" panose="02020603050405020304" pitchFamily="18" charset="0"/>
              </a:rPr>
              <a:t>＝</a:t>
            </a:r>
            <a:r>
              <a:rPr lang="en-US" altLang="zh-CN" sz="2400" dirty="0">
                <a:solidFill>
                  <a:srgbClr val="0000FF"/>
                </a:solidFill>
                <a:effectLst/>
                <a:latin typeface="Times New Roman" panose="02020603050405020304" pitchFamily="18" charset="0"/>
                <a:cs typeface="Times New Roman" panose="02020603050405020304" pitchFamily="18" charset="0"/>
              </a:rPr>
              <a:t>120.1 kJ·mol</a:t>
            </a:r>
            <a:r>
              <a:rPr lang="en-US" altLang="zh-CN" sz="2400" baseline="30000" dirty="0">
                <a:solidFill>
                  <a:srgbClr val="0000FF"/>
                </a:solidFill>
                <a:effectLst/>
                <a:latin typeface="Times New Roman" panose="02020603050405020304" pitchFamily="18" charset="0"/>
                <a:cs typeface="Times New Roman" panose="02020603050405020304" pitchFamily="18" charset="0"/>
              </a:rPr>
              <a:t>-1</a:t>
            </a:r>
            <a:endParaRPr lang="en-US" altLang="zh-CN" sz="2400" dirty="0">
              <a:solidFill>
                <a:srgbClr val="0000FF"/>
              </a:solidFill>
              <a:effectLst/>
              <a:latin typeface="Times New Roman" panose="02020603050405020304" pitchFamily="18" charset="0"/>
              <a:cs typeface="Times New Roman" panose="02020603050405020304" pitchFamily="18" charset="0"/>
            </a:endParaRPr>
          </a:p>
          <a:p>
            <a:pPr marL="0" indent="0" eaLnBrk="1" hangingPunct="1">
              <a:lnSpc>
                <a:spcPct val="120000"/>
              </a:lnSpc>
              <a:buFontTx/>
              <a:buNone/>
              <a:defRPr/>
            </a:pPr>
            <a:r>
              <a:rPr lang="en-US" altLang="zh-CN" sz="2400" dirty="0">
                <a:effectLst/>
                <a:latin typeface="Times New Roman" panose="02020603050405020304" pitchFamily="18" charset="0"/>
                <a:cs typeface="Times New Roman" panose="02020603050405020304" pitchFamily="18" charset="0"/>
              </a:rPr>
              <a:t>  </a:t>
            </a:r>
          </a:p>
          <a:p>
            <a:pPr marL="0" indent="0" eaLnBrk="1" hangingPunct="1">
              <a:lnSpc>
                <a:spcPct val="120000"/>
              </a:lnSpc>
              <a:buFontTx/>
              <a:buNone/>
              <a:defRPr/>
            </a:pPr>
            <a:r>
              <a:rPr lang="en-US" altLang="zh-CN" sz="2400" dirty="0">
                <a:effectLst/>
                <a:latin typeface="Times New Roman" panose="02020603050405020304" pitchFamily="18" charset="0"/>
                <a:cs typeface="Times New Roman" panose="02020603050405020304" pitchFamily="18" charset="0"/>
              </a:rPr>
              <a:t>            </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172.5</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1173×175.9×10</a:t>
            </a:r>
            <a:r>
              <a:rPr lang="zh-CN" altLang="en-US" sz="2400" baseline="30000" dirty="0">
                <a:effectLst/>
                <a:latin typeface="Times New Roman" panose="02020603050405020304" pitchFamily="18" charset="0"/>
                <a:cs typeface="Times New Roman" panose="02020603050405020304" pitchFamily="18" charset="0"/>
              </a:rPr>
              <a:t>－</a:t>
            </a:r>
            <a:r>
              <a:rPr lang="en-US" altLang="zh-CN" sz="2400" baseline="30000" dirty="0">
                <a:effectLst/>
                <a:latin typeface="Times New Roman" panose="02020603050405020304" pitchFamily="18" charset="0"/>
                <a:cs typeface="Times New Roman" panose="02020603050405020304" pitchFamily="18" charset="0"/>
              </a:rPr>
              <a:t>3</a:t>
            </a:r>
            <a:r>
              <a:rPr lang="en-US" altLang="zh-CN" sz="2400" dirty="0">
                <a:effectLst/>
                <a:latin typeface="Times New Roman" panose="02020603050405020304" pitchFamily="18" charset="0"/>
                <a:cs typeface="Times New Roman" panose="02020603050405020304" pitchFamily="18" charset="0"/>
              </a:rPr>
              <a:t> </a:t>
            </a:r>
            <a:r>
              <a:rPr lang="zh-CN" altLang="en-US" sz="2400" dirty="0">
                <a:effectLst/>
                <a:latin typeface="Times New Roman" panose="02020603050405020304" pitchFamily="18" charset="0"/>
                <a:cs typeface="Times New Roman" panose="02020603050405020304" pitchFamily="18" charset="0"/>
              </a:rPr>
              <a:t>＝</a:t>
            </a:r>
            <a:r>
              <a:rPr lang="zh-CN" altLang="en-US" sz="2400" dirty="0">
                <a:solidFill>
                  <a:srgbClr val="0000FF"/>
                </a:solidFill>
                <a:effectLst/>
                <a:latin typeface="Times New Roman" panose="02020603050405020304" pitchFamily="18" charset="0"/>
                <a:cs typeface="Times New Roman" panose="02020603050405020304" pitchFamily="18" charset="0"/>
              </a:rPr>
              <a:t>－</a:t>
            </a:r>
            <a:r>
              <a:rPr lang="en-US" altLang="zh-CN" sz="2400" dirty="0">
                <a:solidFill>
                  <a:srgbClr val="0000FF"/>
                </a:solidFill>
                <a:effectLst/>
                <a:latin typeface="Times New Roman" panose="02020603050405020304" pitchFamily="18" charset="0"/>
                <a:cs typeface="Times New Roman" panose="02020603050405020304" pitchFamily="18" charset="0"/>
              </a:rPr>
              <a:t>33.8 kJ·mol</a:t>
            </a:r>
            <a:r>
              <a:rPr lang="en-US" altLang="zh-CN" sz="2400" baseline="30000" dirty="0">
                <a:solidFill>
                  <a:srgbClr val="0000FF"/>
                </a:solidFill>
                <a:effectLst/>
                <a:latin typeface="Times New Roman" panose="02020603050405020304" pitchFamily="18" charset="0"/>
                <a:cs typeface="Times New Roman" panose="02020603050405020304" pitchFamily="18" charset="0"/>
              </a:rPr>
              <a:t>-1</a:t>
            </a:r>
            <a:endParaRPr lang="en-US" altLang="zh-CN" sz="2400" dirty="0">
              <a:solidFill>
                <a:srgbClr val="0000FF"/>
              </a:solidFill>
              <a:effectLst/>
              <a:latin typeface="Times New Roman" panose="02020603050405020304" pitchFamily="18" charset="0"/>
              <a:cs typeface="Times New Roman" panose="02020603050405020304" pitchFamily="18" charset="0"/>
            </a:endParaRPr>
          </a:p>
          <a:p>
            <a:pPr marL="0" indent="0" eaLnBrk="1" hangingPunct="1">
              <a:lnSpc>
                <a:spcPct val="120000"/>
              </a:lnSpc>
              <a:buFontTx/>
              <a:buNone/>
              <a:defRPr/>
            </a:pPr>
            <a:r>
              <a:rPr lang="en-US" altLang="zh-CN" sz="2400" dirty="0">
                <a:effectLst/>
                <a:latin typeface="Times New Roman" panose="02020603050405020304" pitchFamily="18" charset="0"/>
                <a:cs typeface="Times New Roman" panose="02020603050405020304" pitchFamily="18" charset="0"/>
              </a:rPr>
              <a:t> 298.15 K</a:t>
            </a:r>
            <a:r>
              <a:rPr lang="zh-CN" altLang="en-US" sz="2400" dirty="0">
                <a:effectLst/>
                <a:latin typeface="Times New Roman" panose="02020603050405020304" pitchFamily="18" charset="0"/>
                <a:cs typeface="Times New Roman" panose="02020603050405020304" pitchFamily="18" charset="0"/>
              </a:rPr>
              <a:t>时</a:t>
            </a:r>
            <a:endParaRPr lang="en-US" altLang="zh-CN" sz="2400" dirty="0">
              <a:effectLst/>
              <a:latin typeface="Times New Roman" panose="02020603050405020304" pitchFamily="18" charset="0"/>
              <a:cs typeface="Times New Roman" panose="02020603050405020304" pitchFamily="18" charset="0"/>
            </a:endParaRPr>
          </a:p>
          <a:p>
            <a:pPr marL="0" indent="0" eaLnBrk="1" hangingPunct="1">
              <a:lnSpc>
                <a:spcPct val="120000"/>
              </a:lnSpc>
              <a:buFontTx/>
              <a:buNone/>
              <a:defRPr/>
            </a:pPr>
            <a:r>
              <a:rPr lang="en-US" altLang="zh-CN" sz="2400" dirty="0">
                <a:effectLst/>
                <a:latin typeface="Times New Roman" panose="02020603050405020304" pitchFamily="18" charset="0"/>
                <a:cs typeface="Times New Roman" panose="02020603050405020304" pitchFamily="18" charset="0"/>
              </a:rPr>
              <a:t>      </a:t>
            </a:r>
            <a:r>
              <a:rPr lang="en-US" altLang="zh-CN" sz="2400" i="1" dirty="0">
                <a:solidFill>
                  <a:srgbClr val="0000FF"/>
                </a:solidFill>
                <a:effectLst/>
                <a:latin typeface="Times New Roman" panose="02020603050405020304" pitchFamily="18" charset="0"/>
                <a:cs typeface="Times New Roman" panose="02020603050405020304" pitchFamily="18" charset="0"/>
              </a:rPr>
              <a:t>K</a:t>
            </a:r>
            <a:r>
              <a:rPr lang="en-US" altLang="zh-CN" sz="2400" baseline="30000" dirty="0">
                <a:solidFill>
                  <a:srgbClr val="0000FF"/>
                </a:solidFill>
                <a:effectLst/>
                <a:latin typeface="Times New Roman" panose="02020603050405020304" pitchFamily="18" charset="0"/>
                <a:cs typeface="Times New Roman" panose="02020603050405020304" pitchFamily="18" charset="0"/>
                <a:sym typeface="Euclid Math One"/>
              </a:rPr>
              <a:t></a:t>
            </a:r>
            <a:r>
              <a:rPr lang="en-US" altLang="zh-CN" sz="2400" baseline="30000" dirty="0">
                <a:solidFill>
                  <a:srgbClr val="0000FF"/>
                </a:solidFill>
                <a:effectLst/>
                <a:latin typeface="Times New Roman" panose="02020603050405020304" pitchFamily="18" charset="0"/>
                <a:cs typeface="Times New Roman" panose="02020603050405020304" pitchFamily="18" charset="0"/>
              </a:rPr>
              <a:t> </a:t>
            </a:r>
            <a:r>
              <a:rPr lang="zh-CN" altLang="en-US" sz="2400" dirty="0">
                <a:solidFill>
                  <a:srgbClr val="0000FF"/>
                </a:solidFill>
                <a:effectLst/>
                <a:latin typeface="Times New Roman" panose="02020603050405020304" pitchFamily="18" charset="0"/>
                <a:cs typeface="Times New Roman" panose="02020603050405020304" pitchFamily="18" charset="0"/>
              </a:rPr>
              <a:t>＝ </a:t>
            </a:r>
            <a:r>
              <a:rPr lang="en-US" altLang="zh-CN" sz="2400" dirty="0">
                <a:solidFill>
                  <a:srgbClr val="0000FF"/>
                </a:solidFill>
                <a:effectLst/>
                <a:latin typeface="Times New Roman" panose="02020603050405020304" pitchFamily="18" charset="0"/>
                <a:cs typeface="Times New Roman" panose="02020603050405020304" pitchFamily="18" charset="0"/>
              </a:rPr>
              <a:t>9.1×10</a:t>
            </a:r>
            <a:r>
              <a:rPr lang="en-US" altLang="zh-CN" sz="2400" baseline="30000" dirty="0">
                <a:solidFill>
                  <a:srgbClr val="0000FF"/>
                </a:solidFill>
                <a:effectLst/>
                <a:latin typeface="Times New Roman" panose="02020603050405020304" pitchFamily="18" charset="0"/>
                <a:cs typeface="Times New Roman" panose="02020603050405020304" pitchFamily="18" charset="0"/>
              </a:rPr>
              <a:t>-22</a:t>
            </a:r>
            <a:r>
              <a:rPr lang="en-US" altLang="zh-CN" sz="2400" dirty="0">
                <a:solidFill>
                  <a:srgbClr val="0000FF"/>
                </a:solidFill>
                <a:effectLst/>
                <a:latin typeface="Times New Roman" panose="02020603050405020304" pitchFamily="18" charset="0"/>
                <a:cs typeface="Times New Roman" panose="02020603050405020304" pitchFamily="18" charset="0"/>
              </a:rPr>
              <a:t>                           </a:t>
            </a:r>
          </a:p>
          <a:p>
            <a:pPr marL="0" indent="0" eaLnBrk="1" hangingPunct="1">
              <a:lnSpc>
                <a:spcPct val="120000"/>
              </a:lnSpc>
              <a:buFontTx/>
              <a:buNone/>
              <a:defRPr/>
            </a:pPr>
            <a:r>
              <a:rPr lang="en-US" altLang="zh-CN" sz="2400" dirty="0">
                <a:effectLst/>
                <a:latin typeface="Times New Roman" panose="02020603050405020304" pitchFamily="18" charset="0"/>
                <a:cs typeface="Times New Roman" panose="02020603050405020304" pitchFamily="18" charset="0"/>
              </a:rPr>
              <a:t>  1173 K</a:t>
            </a:r>
            <a:r>
              <a:rPr lang="zh-CN" altLang="en-US" sz="2400" dirty="0">
                <a:effectLst/>
                <a:latin typeface="Times New Roman" panose="02020603050405020304" pitchFamily="18" charset="0"/>
                <a:cs typeface="Times New Roman" panose="02020603050405020304" pitchFamily="18" charset="0"/>
              </a:rPr>
              <a:t>时，                                     ＝</a:t>
            </a:r>
            <a:r>
              <a:rPr lang="en-US" altLang="zh-CN" sz="2400" b="0" dirty="0">
                <a:effectLst/>
                <a:latin typeface="Times New Roman" panose="02020603050405020304" pitchFamily="18" charset="0"/>
                <a:cs typeface="Times New Roman" panose="02020603050405020304" pitchFamily="18" charset="0"/>
              </a:rPr>
              <a:t>3.47</a:t>
            </a:r>
            <a:r>
              <a:rPr lang="zh-CN" altLang="en-US" sz="2400" dirty="0">
                <a:effectLst/>
                <a:latin typeface="Times New Roman" panose="02020603050405020304" pitchFamily="18" charset="0"/>
                <a:cs typeface="Times New Roman" panose="02020603050405020304" pitchFamily="18" charset="0"/>
              </a:rPr>
              <a:t>，</a:t>
            </a:r>
            <a:r>
              <a:rPr lang="en-US" altLang="zh-CN" sz="2400" i="1" dirty="0">
                <a:solidFill>
                  <a:srgbClr val="0000FF"/>
                </a:solidFill>
                <a:effectLst/>
                <a:latin typeface="Times New Roman" panose="02020603050405020304" pitchFamily="18" charset="0"/>
                <a:cs typeface="Times New Roman" panose="02020603050405020304" pitchFamily="18" charset="0"/>
              </a:rPr>
              <a:t>K</a:t>
            </a:r>
            <a:r>
              <a:rPr lang="en-US" altLang="zh-CN" sz="2400" baseline="30000" dirty="0">
                <a:solidFill>
                  <a:srgbClr val="0000FF"/>
                </a:solidFill>
                <a:effectLst/>
                <a:latin typeface="Times New Roman" panose="02020603050405020304" pitchFamily="18" charset="0"/>
                <a:cs typeface="Times New Roman" panose="02020603050405020304" pitchFamily="18" charset="0"/>
                <a:sym typeface="Euclid Math One"/>
              </a:rPr>
              <a:t></a:t>
            </a:r>
            <a:r>
              <a:rPr lang="en-US" altLang="zh-CN" sz="2400" baseline="30000" dirty="0">
                <a:solidFill>
                  <a:srgbClr val="0000FF"/>
                </a:solidFill>
                <a:effectLst/>
                <a:latin typeface="Times New Roman" panose="02020603050405020304" pitchFamily="18" charset="0"/>
                <a:cs typeface="Times New Roman" panose="02020603050405020304" pitchFamily="18" charset="0"/>
              </a:rPr>
              <a:t> </a:t>
            </a:r>
            <a:r>
              <a:rPr lang="zh-CN" altLang="en-US" sz="2400" dirty="0">
                <a:solidFill>
                  <a:srgbClr val="0000FF"/>
                </a:solidFill>
                <a:effectLst/>
                <a:latin typeface="Times New Roman" panose="02020603050405020304" pitchFamily="18" charset="0"/>
                <a:cs typeface="Times New Roman" panose="02020603050405020304" pitchFamily="18" charset="0"/>
              </a:rPr>
              <a:t>＝</a:t>
            </a:r>
            <a:r>
              <a:rPr lang="en-US" altLang="zh-CN" sz="2400" dirty="0">
                <a:solidFill>
                  <a:srgbClr val="0000FF"/>
                </a:solidFill>
                <a:effectLst/>
                <a:latin typeface="Times New Roman" panose="02020603050405020304" pitchFamily="18" charset="0"/>
                <a:cs typeface="Times New Roman" panose="02020603050405020304" pitchFamily="18" charset="0"/>
              </a:rPr>
              <a:t>32</a:t>
            </a:r>
          </a:p>
          <a:p>
            <a:pPr marL="0" indent="0" eaLnBrk="1" hangingPunct="1">
              <a:lnSpc>
                <a:spcPct val="150000"/>
              </a:lnSpc>
              <a:spcBef>
                <a:spcPts val="1200"/>
              </a:spcBef>
              <a:buFontTx/>
              <a:buNone/>
              <a:defRPr/>
            </a:pPr>
            <a:r>
              <a:rPr lang="en-US" altLang="zh-CN" sz="2400" dirty="0">
                <a:solidFill>
                  <a:srgbClr val="FF0000"/>
                </a:solidFill>
                <a:effectLst/>
                <a:latin typeface="Times New Roman" panose="02020603050405020304" pitchFamily="18" charset="0"/>
                <a:cs typeface="Times New Roman" panose="02020603050405020304" pitchFamily="18" charset="0"/>
              </a:rPr>
              <a:t>  </a:t>
            </a:r>
            <a:endParaRPr lang="zh-CN" altLang="en-US" sz="2400" dirty="0">
              <a:solidFill>
                <a:srgbClr val="FF0000"/>
              </a:solidFill>
              <a:effectLst/>
              <a:latin typeface="Times New Roman" panose="02020603050405020304" pitchFamily="18" charset="0"/>
              <a:cs typeface="Times New Roman" panose="02020603050405020304" pitchFamily="18" charset="0"/>
            </a:endParaRPr>
          </a:p>
        </p:txBody>
      </p:sp>
      <p:graphicFrame>
        <p:nvGraphicFramePr>
          <p:cNvPr id="137220" name="Object 4"/>
          <p:cNvGraphicFramePr>
            <a:graphicFrameLocks noChangeAspect="1"/>
          </p:cNvGraphicFramePr>
          <p:nvPr>
            <p:extLst>
              <p:ext uri="{D42A27DB-BD31-4B8C-83A1-F6EECF244321}">
                <p14:modId xmlns:p14="http://schemas.microsoft.com/office/powerpoint/2010/main" val="3137071083"/>
              </p:ext>
            </p:extLst>
          </p:nvPr>
        </p:nvGraphicFramePr>
        <p:xfrm>
          <a:off x="153988" y="1400175"/>
          <a:ext cx="2039937" cy="473075"/>
        </p:xfrm>
        <a:graphic>
          <a:graphicData uri="http://schemas.openxmlformats.org/presentationml/2006/ole">
            <mc:AlternateContent xmlns:mc="http://schemas.openxmlformats.org/markup-compatibility/2006">
              <mc:Choice xmlns:v="urn:schemas-microsoft-com:vml" Requires="v">
                <p:oleObj spid="_x0000_s182534" name="Equation" r:id="rId3" imgW="1066680" imgH="241200" progId="Equation.DSMT4">
                  <p:embed/>
                </p:oleObj>
              </mc:Choice>
              <mc:Fallback>
                <p:oleObj name="Equation" r:id="rId3" imgW="1066680" imgH="241200" progId="Equation.DSMT4">
                  <p:embed/>
                  <p:pic>
                    <p:nvPicPr>
                      <p:cNvPr id="0" name="Object 4"/>
                      <p:cNvPicPr>
                        <a:picLocks noChangeAspect="1" noChangeArrowheads="1"/>
                      </p:cNvPicPr>
                      <p:nvPr/>
                    </p:nvPicPr>
                    <p:blipFill>
                      <a:blip r:embed="rId4">
                        <a:lum bright="-100000"/>
                        <a:grayscl/>
                        <a:biLevel thresh="50000"/>
                      </a:blip>
                      <a:srcRect/>
                      <a:stretch>
                        <a:fillRect/>
                      </a:stretch>
                    </p:blipFill>
                    <p:spPr bwMode="auto">
                      <a:xfrm>
                        <a:off x="153988" y="1400175"/>
                        <a:ext cx="2039937"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21" name="Object 13"/>
          <p:cNvGraphicFramePr>
            <a:graphicFrameLocks noChangeAspect="1"/>
          </p:cNvGraphicFramePr>
          <p:nvPr>
            <p:extLst>
              <p:ext uri="{D42A27DB-BD31-4B8C-83A1-F6EECF244321}">
                <p14:modId xmlns:p14="http://schemas.microsoft.com/office/powerpoint/2010/main" val="2744692944"/>
              </p:ext>
            </p:extLst>
          </p:nvPr>
        </p:nvGraphicFramePr>
        <p:xfrm>
          <a:off x="2411760" y="5301208"/>
          <a:ext cx="2768600" cy="842963"/>
        </p:xfrm>
        <a:graphic>
          <a:graphicData uri="http://schemas.openxmlformats.org/presentationml/2006/ole">
            <mc:AlternateContent xmlns:mc="http://schemas.openxmlformats.org/markup-compatibility/2006">
              <mc:Choice xmlns:v="urn:schemas-microsoft-com:vml" Requires="v">
                <p:oleObj spid="_x0000_s182535" name="Equation" r:id="rId5" imgW="1358640" imgH="419040" progId="Equation.DSMT4">
                  <p:embed/>
                </p:oleObj>
              </mc:Choice>
              <mc:Fallback>
                <p:oleObj name="Equation" r:id="rId5" imgW="1358640" imgH="419040" progId="Equation.DSMT4">
                  <p:embed/>
                  <p:pic>
                    <p:nvPicPr>
                      <p:cNvPr id="0" name="Object 13"/>
                      <p:cNvPicPr>
                        <a:picLocks noChangeAspect="1" noChangeArrowheads="1"/>
                      </p:cNvPicPr>
                      <p:nvPr/>
                    </p:nvPicPr>
                    <p:blipFill>
                      <a:blip r:embed="rId6">
                        <a:lum bright="-100000"/>
                        <a:grayscl/>
                        <a:biLevel thresh="50000"/>
                      </a:blip>
                      <a:srcRect/>
                      <a:stretch>
                        <a:fillRect/>
                      </a:stretch>
                    </p:blipFill>
                    <p:spPr bwMode="auto">
                      <a:xfrm>
                        <a:off x="2411760" y="5301208"/>
                        <a:ext cx="2768600"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7222" name="Rectangle 30"/>
          <p:cNvSpPr>
            <a:spLocks noChangeArrowheads="1"/>
          </p:cNvSpPr>
          <p:nvPr/>
        </p:nvSpPr>
        <p:spPr bwMode="auto">
          <a:xfrm>
            <a:off x="2641600" y="5111750"/>
            <a:ext cx="304800" cy="304800"/>
          </a:xfrm>
          <a:prstGeom prst="rect">
            <a:avLst/>
          </a:prstGeom>
          <a:noFill/>
          <a:ln w="9525">
            <a:noFill/>
            <a:miter lim="800000"/>
            <a:headEnd/>
            <a:tailEnd/>
          </a:ln>
        </p:spPr>
        <p:txBody>
          <a:bodyPr>
            <a:spAutoFit/>
          </a:bodyPr>
          <a:lstStyle/>
          <a:p>
            <a:endParaRPr lang="en-US" altLang="zh-CN" sz="1400">
              <a:latin typeface="Webdings" pitchFamily="18" charset="2"/>
              <a:sym typeface="Webdings" pitchFamily="18" charset="2"/>
            </a:endParaRPr>
          </a:p>
        </p:txBody>
      </p:sp>
      <p:sp>
        <p:nvSpPr>
          <p:cNvPr id="137223" name="Rectangle 32"/>
          <p:cNvSpPr>
            <a:spLocks noChangeArrowheads="1"/>
          </p:cNvSpPr>
          <p:nvPr/>
        </p:nvSpPr>
        <p:spPr bwMode="auto">
          <a:xfrm>
            <a:off x="222250" y="962025"/>
            <a:ext cx="904875" cy="522288"/>
          </a:xfrm>
          <a:prstGeom prst="rect">
            <a:avLst/>
          </a:prstGeom>
          <a:noFill/>
          <a:ln w="9525">
            <a:noFill/>
            <a:miter lim="800000"/>
            <a:headEnd/>
            <a:tailEnd/>
          </a:ln>
        </p:spPr>
        <p:txBody>
          <a:bodyPr wrap="none">
            <a:spAutoFit/>
          </a:bodyPr>
          <a:lstStyle/>
          <a:p>
            <a:r>
              <a:rPr lang="zh-CN" altLang="en-US" sz="2800" b="1" dirty="0"/>
              <a:t>解</a:t>
            </a:r>
            <a:r>
              <a:rPr lang="zh-CN" altLang="en-US" sz="2800" dirty="0"/>
              <a:t>：</a:t>
            </a:r>
          </a:p>
        </p:txBody>
      </p:sp>
      <p:graphicFrame>
        <p:nvGraphicFramePr>
          <p:cNvPr id="137224" name="Object 14"/>
          <p:cNvGraphicFramePr>
            <a:graphicFrameLocks noChangeAspect="1"/>
          </p:cNvGraphicFramePr>
          <p:nvPr>
            <p:extLst>
              <p:ext uri="{D42A27DB-BD31-4B8C-83A1-F6EECF244321}">
                <p14:modId xmlns:p14="http://schemas.microsoft.com/office/powerpoint/2010/main" val="775454630"/>
              </p:ext>
            </p:extLst>
          </p:nvPr>
        </p:nvGraphicFramePr>
        <p:xfrm>
          <a:off x="149225" y="1876425"/>
          <a:ext cx="2022475" cy="473075"/>
        </p:xfrm>
        <a:graphic>
          <a:graphicData uri="http://schemas.openxmlformats.org/presentationml/2006/ole">
            <mc:AlternateContent xmlns:mc="http://schemas.openxmlformats.org/markup-compatibility/2006">
              <mc:Choice xmlns:v="urn:schemas-microsoft-com:vml" Requires="v">
                <p:oleObj spid="_x0000_s182536" name="Equation" r:id="rId7" imgW="1028520" imgH="241200" progId="Equation.DSMT4">
                  <p:embed/>
                </p:oleObj>
              </mc:Choice>
              <mc:Fallback>
                <p:oleObj name="Equation" r:id="rId7" imgW="1028520" imgH="241200" progId="Equation.DSMT4">
                  <p:embed/>
                  <p:pic>
                    <p:nvPicPr>
                      <p:cNvPr id="0" name="Object 14"/>
                      <p:cNvPicPr>
                        <a:picLocks noChangeAspect="1" noChangeArrowheads="1"/>
                      </p:cNvPicPr>
                      <p:nvPr/>
                    </p:nvPicPr>
                    <p:blipFill>
                      <a:blip r:embed="rId8"/>
                      <a:srcRect/>
                      <a:stretch>
                        <a:fillRect/>
                      </a:stretch>
                    </p:blipFill>
                    <p:spPr bwMode="auto">
                      <a:xfrm>
                        <a:off x="149225" y="1876425"/>
                        <a:ext cx="20224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5" name="Object 12"/>
          <p:cNvGraphicFramePr>
            <a:graphicFrameLocks noChangeAspect="1"/>
          </p:cNvGraphicFramePr>
          <p:nvPr>
            <p:extLst>
              <p:ext uri="{D42A27DB-BD31-4B8C-83A1-F6EECF244321}">
                <p14:modId xmlns:p14="http://schemas.microsoft.com/office/powerpoint/2010/main" val="1171569832"/>
              </p:ext>
            </p:extLst>
          </p:nvPr>
        </p:nvGraphicFramePr>
        <p:xfrm>
          <a:off x="1908497" y="2413000"/>
          <a:ext cx="6911975" cy="471488"/>
        </p:xfrm>
        <a:graphic>
          <a:graphicData uri="http://schemas.openxmlformats.org/presentationml/2006/ole">
            <mc:AlternateContent xmlns:mc="http://schemas.openxmlformats.org/markup-compatibility/2006">
              <mc:Choice xmlns:v="urn:schemas-microsoft-com:vml" Requires="v">
                <p:oleObj spid="_x0000_s182537" name="Equation" r:id="rId9" imgW="4622760" imgH="279360" progId="Equation.DSMT4">
                  <p:embed/>
                </p:oleObj>
              </mc:Choice>
              <mc:Fallback>
                <p:oleObj name="Equation" r:id="rId9" imgW="4622760" imgH="279360" progId="Equation.DSMT4">
                  <p:embed/>
                  <p:pic>
                    <p:nvPicPr>
                      <p:cNvPr id="0" name="Object 12"/>
                      <p:cNvPicPr>
                        <a:picLocks noChangeAspect="1" noChangeArrowheads="1"/>
                      </p:cNvPicPr>
                      <p:nvPr/>
                    </p:nvPicPr>
                    <p:blipFill>
                      <a:blip r:embed="rId10"/>
                      <a:srcRect/>
                      <a:stretch>
                        <a:fillRect/>
                      </a:stretch>
                    </p:blipFill>
                    <p:spPr bwMode="auto">
                      <a:xfrm>
                        <a:off x="1908497" y="2413000"/>
                        <a:ext cx="6911975"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6" name="Object 16"/>
          <p:cNvGraphicFramePr>
            <a:graphicFrameLocks noChangeAspect="1"/>
          </p:cNvGraphicFramePr>
          <p:nvPr>
            <p:extLst>
              <p:ext uri="{D42A27DB-BD31-4B8C-83A1-F6EECF244321}">
                <p14:modId xmlns:p14="http://schemas.microsoft.com/office/powerpoint/2010/main" val="1104552558"/>
              </p:ext>
            </p:extLst>
          </p:nvPr>
        </p:nvGraphicFramePr>
        <p:xfrm>
          <a:off x="1893714" y="3414713"/>
          <a:ext cx="6062662" cy="446087"/>
        </p:xfrm>
        <a:graphic>
          <a:graphicData uri="http://schemas.openxmlformats.org/presentationml/2006/ole">
            <mc:AlternateContent xmlns:mc="http://schemas.openxmlformats.org/markup-compatibility/2006">
              <mc:Choice xmlns:v="urn:schemas-microsoft-com:vml" Requires="v">
                <p:oleObj spid="_x0000_s182538" name="Equation" r:id="rId11" imgW="4292280" imgH="279360" progId="Equation.DSMT4">
                  <p:embed/>
                </p:oleObj>
              </mc:Choice>
              <mc:Fallback>
                <p:oleObj name="Equation" r:id="rId11" imgW="4292280" imgH="279360" progId="Equation.DSMT4">
                  <p:embed/>
                  <p:pic>
                    <p:nvPicPr>
                      <p:cNvPr id="0" name="Object 16"/>
                      <p:cNvPicPr>
                        <a:picLocks noChangeAspect="1" noChangeArrowheads="1"/>
                      </p:cNvPicPr>
                      <p:nvPr/>
                    </p:nvPicPr>
                    <p:blipFill>
                      <a:blip r:embed="rId12"/>
                      <a:srcRect/>
                      <a:stretch>
                        <a:fillRect/>
                      </a:stretch>
                    </p:blipFill>
                    <p:spPr bwMode="auto">
                      <a:xfrm>
                        <a:off x="1893714" y="3414713"/>
                        <a:ext cx="6062662"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7" name="Object 17"/>
          <p:cNvGraphicFramePr>
            <a:graphicFrameLocks noChangeAspect="1"/>
          </p:cNvGraphicFramePr>
          <p:nvPr>
            <p:extLst>
              <p:ext uri="{D42A27DB-BD31-4B8C-83A1-F6EECF244321}">
                <p14:modId xmlns:p14="http://schemas.microsoft.com/office/powerpoint/2010/main" val="3891962383"/>
              </p:ext>
            </p:extLst>
          </p:nvPr>
        </p:nvGraphicFramePr>
        <p:xfrm>
          <a:off x="2237234" y="4322763"/>
          <a:ext cx="6799262" cy="792162"/>
        </p:xfrm>
        <a:graphic>
          <a:graphicData uri="http://schemas.openxmlformats.org/presentationml/2006/ole">
            <mc:AlternateContent xmlns:mc="http://schemas.openxmlformats.org/markup-compatibility/2006">
              <mc:Choice xmlns:v="urn:schemas-microsoft-com:vml" Requires="v">
                <p:oleObj spid="_x0000_s182539" name="Equation" r:id="rId13" imgW="3149280" imgH="419040" progId="Equation.DSMT4">
                  <p:embed/>
                </p:oleObj>
              </mc:Choice>
              <mc:Fallback>
                <p:oleObj name="Equation" r:id="rId13" imgW="3149280" imgH="419040" progId="Equation.DSMT4">
                  <p:embed/>
                  <p:pic>
                    <p:nvPicPr>
                      <p:cNvPr id="0" name="Object 17"/>
                      <p:cNvPicPr>
                        <a:picLocks noChangeAspect="1" noChangeArrowheads="1"/>
                      </p:cNvPicPr>
                      <p:nvPr/>
                    </p:nvPicPr>
                    <p:blipFill>
                      <a:blip r:embed="rId14"/>
                      <a:srcRect/>
                      <a:stretch>
                        <a:fillRect/>
                      </a:stretch>
                    </p:blipFill>
                    <p:spPr bwMode="auto">
                      <a:xfrm>
                        <a:off x="2237234" y="4322763"/>
                        <a:ext cx="6799262" cy="792162"/>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784EB62B-0BE4-4BEA-807A-D0FD98CE764A}"/>
              </a:ext>
            </a:extLst>
          </p:cNvPr>
          <p:cNvSpPr/>
          <p:nvPr/>
        </p:nvSpPr>
        <p:spPr>
          <a:xfrm>
            <a:off x="222250" y="6132652"/>
            <a:ext cx="9030270" cy="400110"/>
          </a:xfrm>
          <a:prstGeom prst="rect">
            <a:avLst/>
          </a:prstGeom>
        </p:spPr>
        <p:txBody>
          <a:bodyPr wrap="square">
            <a:spAutoFit/>
          </a:bodyPr>
          <a:lstStyle/>
          <a:p>
            <a:r>
              <a:rPr lang="zh-CN" altLang="en-US" dirty="0">
                <a:solidFill>
                  <a:srgbClr val="FF0000"/>
                </a:solidFill>
                <a:latin typeface="Times New Roman" panose="02020603050405020304" pitchFamily="18" charset="0"/>
                <a:cs typeface="Times New Roman" panose="02020603050405020304" pitchFamily="18" charset="0"/>
              </a:rPr>
              <a:t>可见，高温时钢铁容易脱碳，脱碳钢淬火后表面硬度、疲劳强度及耐磨性降低。</a:t>
            </a:r>
            <a:endParaRPr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4"/>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3.5.2  </a:t>
            </a:r>
            <a:r>
              <a:rPr lang="zh-CN" altLang="en-US" sz="3200" dirty="0">
                <a:latin typeface="黑体" pitchFamily="2" charset="-122"/>
              </a:rPr>
              <a:t>化学平衡的移动</a:t>
            </a:r>
            <a:endParaRPr lang="zh-CN" altLang="en-US" sz="3200" dirty="0"/>
          </a:p>
        </p:txBody>
      </p:sp>
      <p:sp>
        <p:nvSpPr>
          <p:cNvPr id="86019" name="Rectangle 3"/>
          <p:cNvSpPr>
            <a:spLocks noGrp="1" noChangeArrowheads="1"/>
          </p:cNvSpPr>
          <p:nvPr>
            <p:ph idx="1"/>
          </p:nvPr>
        </p:nvSpPr>
        <p:spPr>
          <a:xfrm>
            <a:off x="251520" y="980728"/>
            <a:ext cx="8640960" cy="4680737"/>
          </a:xfrm>
        </p:spPr>
        <p:txBody>
          <a:bodyPr/>
          <a:lstStyle/>
          <a:p>
            <a:pPr marL="0" indent="0" algn="just" eaLnBrk="1" hangingPunct="1">
              <a:lnSpc>
                <a:spcPct val="150000"/>
              </a:lnSpc>
              <a:spcBef>
                <a:spcPts val="0"/>
              </a:spcBef>
              <a:buFontTx/>
              <a:buNone/>
              <a:defRPr/>
            </a:pPr>
            <a:r>
              <a:rPr lang="en-US" altLang="zh-CN" dirty="0">
                <a:effectLst/>
                <a:latin typeface="Times New Roman" pitchFamily="18" charset="0"/>
              </a:rPr>
              <a:t>    </a:t>
            </a:r>
            <a:r>
              <a:rPr lang="zh-CN" altLang="en-US" dirty="0">
                <a:effectLst/>
                <a:latin typeface="Times New Roman" pitchFamily="18" charset="0"/>
              </a:rPr>
              <a:t>了解化学平衡移动的原理，对于工业生产具有较大的意义。在中学里面，我们学过以下知识：</a:t>
            </a:r>
            <a:endParaRPr lang="en-US" altLang="zh-CN" dirty="0">
              <a:effectLst/>
              <a:latin typeface="Times New Roman" pitchFamily="18" charset="0"/>
            </a:endParaRPr>
          </a:p>
          <a:p>
            <a:pPr algn="just" eaLnBrk="1" hangingPunct="1">
              <a:lnSpc>
                <a:spcPct val="150000"/>
              </a:lnSpc>
              <a:spcBef>
                <a:spcPts val="0"/>
              </a:spcBef>
              <a:buClrTx/>
              <a:defRPr/>
            </a:pPr>
            <a:r>
              <a:rPr lang="zh-CN" altLang="en-US" dirty="0">
                <a:effectLst/>
                <a:latin typeface="Times New Roman" pitchFamily="18" charset="0"/>
              </a:rPr>
              <a:t>如对于吸热反应，使反应在较高温度下进行。</a:t>
            </a:r>
            <a:endParaRPr lang="en-US" altLang="zh-CN" dirty="0">
              <a:effectLst/>
              <a:latin typeface="Times New Roman" pitchFamily="18" charset="0"/>
            </a:endParaRPr>
          </a:p>
          <a:p>
            <a:pPr algn="just" eaLnBrk="1" hangingPunct="1">
              <a:lnSpc>
                <a:spcPct val="150000"/>
              </a:lnSpc>
              <a:spcBef>
                <a:spcPts val="0"/>
              </a:spcBef>
              <a:buClrTx/>
              <a:defRPr/>
            </a:pPr>
            <a:r>
              <a:rPr lang="zh-CN" altLang="en-US" dirty="0">
                <a:effectLst/>
                <a:latin typeface="Times New Roman" pitchFamily="18" charset="0"/>
              </a:rPr>
              <a:t>对于气体分子总数减小的反应，使反应在较高压力下进行。</a:t>
            </a:r>
            <a:endParaRPr lang="en-US" altLang="zh-CN" dirty="0">
              <a:effectLst/>
              <a:latin typeface="Times New Roman" pitchFamily="18" charset="0"/>
            </a:endParaRPr>
          </a:p>
          <a:p>
            <a:pPr algn="just" eaLnBrk="1" hangingPunct="1">
              <a:lnSpc>
                <a:spcPct val="150000"/>
              </a:lnSpc>
              <a:spcBef>
                <a:spcPts val="0"/>
              </a:spcBef>
              <a:buClrTx/>
              <a:defRPr/>
            </a:pPr>
            <a:r>
              <a:rPr lang="zh-CN" altLang="en-US" dirty="0">
                <a:effectLst/>
                <a:latin typeface="Times New Roman" pitchFamily="18" charset="0"/>
              </a:rPr>
              <a:t>对于任意反应，及时取走生成物等，都可以使反应物获得较大的转化率。</a:t>
            </a:r>
          </a:p>
        </p:txBody>
      </p:sp>
      <p:sp>
        <p:nvSpPr>
          <p:cNvPr id="139268" name="Rectangle 5"/>
          <p:cNvSpPr>
            <a:spLocks noChangeArrowheads="1"/>
          </p:cNvSpPr>
          <p:nvPr/>
        </p:nvSpPr>
        <p:spPr bwMode="auto">
          <a:xfrm>
            <a:off x="0" y="3319463"/>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251520" y="304800"/>
            <a:ext cx="4690368" cy="747713"/>
          </a:xfrm>
        </p:spPr>
        <p:txBody>
          <a:bodyPr/>
          <a:lstStyle/>
          <a:p>
            <a:pPr eaLnBrk="1" hangingPunct="1"/>
            <a:r>
              <a:rPr lang="en-US" altLang="zh-CN" sz="3200" dirty="0">
                <a:latin typeface="Arial" panose="020B0604020202020204" pitchFamily="34" charset="0"/>
                <a:cs typeface="Arial" panose="020B0604020202020204" pitchFamily="34" charset="0"/>
              </a:rPr>
              <a:t>3.5.2  </a:t>
            </a:r>
            <a:r>
              <a:rPr lang="zh-CN" altLang="en-US" sz="3200" dirty="0">
                <a:latin typeface="黑体" pitchFamily="2" charset="-122"/>
              </a:rPr>
              <a:t>化学平衡的移动</a:t>
            </a:r>
          </a:p>
        </p:txBody>
      </p:sp>
      <p:sp>
        <p:nvSpPr>
          <p:cNvPr id="131076" name="Rectangle 3"/>
          <p:cNvSpPr>
            <a:spLocks noGrp="1" noChangeArrowheads="1"/>
          </p:cNvSpPr>
          <p:nvPr>
            <p:ph idx="1"/>
          </p:nvPr>
        </p:nvSpPr>
        <p:spPr>
          <a:xfrm>
            <a:off x="251521" y="980728"/>
            <a:ext cx="8640959" cy="5500464"/>
          </a:xfrm>
        </p:spPr>
        <p:txBody>
          <a:bodyPr/>
          <a:lstStyle/>
          <a:p>
            <a:pPr marL="0" indent="0" algn="just" eaLnBrk="1" hangingPunct="1">
              <a:lnSpc>
                <a:spcPct val="150000"/>
              </a:lnSpc>
              <a:spcBef>
                <a:spcPts val="600"/>
              </a:spcBef>
              <a:buNone/>
              <a:defRPr/>
            </a:pPr>
            <a:r>
              <a:rPr lang="zh-CN" altLang="en-US" dirty="0">
                <a:effectLst/>
                <a:latin typeface="Times New Roman" panose="02020603050405020304" pitchFamily="18" charset="0"/>
                <a:ea typeface="仿宋" pitchFamily="49" charset="-122"/>
                <a:cs typeface="Times New Roman" panose="02020603050405020304" pitchFamily="18" charset="0"/>
              </a:rPr>
              <a:t>1）一切平衡都是相对的，而不是绝对的，都是暂时的而不是永恒的。化学平衡也不例。</a:t>
            </a:r>
          </a:p>
          <a:p>
            <a:pPr marL="0" indent="0" algn="just" eaLnBrk="1" hangingPunct="1">
              <a:lnSpc>
                <a:spcPct val="150000"/>
              </a:lnSpc>
              <a:spcBef>
                <a:spcPts val="600"/>
              </a:spcBef>
              <a:buNone/>
              <a:defRPr/>
            </a:pPr>
            <a:r>
              <a:rPr lang="zh-CN" altLang="en-US" dirty="0">
                <a:effectLst/>
                <a:latin typeface="Times New Roman" panose="02020603050405020304" pitchFamily="18" charset="0"/>
                <a:ea typeface="仿宋" pitchFamily="49" charset="-122"/>
                <a:cs typeface="Times New Roman" panose="02020603050405020304" pitchFamily="18" charset="0"/>
              </a:rPr>
              <a:t>2）一个处于平衡状态的化学反应，如果它所处的条件发生改变，平衡状态就会被打破。然后，在新的条件下，去建立新的平衡。</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这种由原平衡状态转向新平衡状态的过程，就叫做</a:t>
            </a:r>
            <a:r>
              <a:rPr lang="zh-CN" altLang="en-US" dirty="0">
                <a:solidFill>
                  <a:srgbClr val="FF0000"/>
                </a:solidFill>
                <a:effectLst/>
                <a:latin typeface="+mj-ea"/>
                <a:ea typeface="+mj-ea"/>
                <a:cs typeface="Times New Roman" panose="02020603050405020304" pitchFamily="18" charset="0"/>
              </a:rPr>
              <a:t>化学平衡的移动</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a:t>
            </a:r>
          </a:p>
          <a:p>
            <a:pPr marL="0" indent="0" algn="just" eaLnBrk="1" hangingPunct="1">
              <a:lnSpc>
                <a:spcPct val="150000"/>
              </a:lnSpc>
              <a:spcBef>
                <a:spcPts val="600"/>
              </a:spcBef>
              <a:buNone/>
              <a:defRPr/>
            </a:pPr>
            <a:r>
              <a:rPr lang="zh-CN" altLang="en-US" dirty="0">
                <a:effectLst/>
                <a:latin typeface="Times New Roman" panose="02020603050405020304" pitchFamily="18" charset="0"/>
                <a:ea typeface="仿宋" pitchFamily="49" charset="-122"/>
                <a:cs typeface="Times New Roman" panose="02020603050405020304" pitchFamily="18" charset="0"/>
              </a:rPr>
              <a:t>3）引起化学平衡移动的条件，主要是</a:t>
            </a:r>
            <a:r>
              <a:rPr lang="zh-CN" altLang="en-US" u="sng" dirty="0">
                <a:solidFill>
                  <a:srgbClr val="0000FF"/>
                </a:solidFill>
                <a:effectLst/>
                <a:latin typeface="Times New Roman" panose="02020603050405020304" pitchFamily="18" charset="0"/>
                <a:ea typeface="仿宋" pitchFamily="49" charset="-122"/>
                <a:cs typeface="Times New Roman" panose="02020603050405020304" pitchFamily="18" charset="0"/>
              </a:rPr>
              <a:t>浓度、压力和温度</a:t>
            </a:r>
            <a:r>
              <a:rPr lang="zh-CN" altLang="en-US" dirty="0">
                <a:effectLst/>
                <a:latin typeface="Times New Roman" panose="02020603050405020304" pitchFamily="18" charset="0"/>
                <a:ea typeface="仿宋" pitchFamily="49" charset="-122"/>
                <a:cs typeface="Times New Roman" panose="02020603050405020304" pitchFamily="18" charset="0"/>
              </a:rPr>
              <a:t>。</a:t>
            </a:r>
          </a:p>
        </p:txBody>
      </p:sp>
    </p:spTree>
  </p:cSld>
  <p:clrMapOvr>
    <a:masterClrMapping/>
  </p:clrMapOvr>
  <p:transition advClick="0"/>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3.5.2  </a:t>
            </a:r>
            <a:r>
              <a:rPr lang="zh-CN" altLang="en-US" sz="3200" dirty="0">
                <a:latin typeface="黑体" pitchFamily="2" charset="-122"/>
              </a:rPr>
              <a:t>化学平衡的移动</a:t>
            </a:r>
            <a:endParaRPr lang="zh-CN" altLang="en-US" sz="3200" dirty="0"/>
          </a:p>
        </p:txBody>
      </p:sp>
      <p:sp>
        <p:nvSpPr>
          <p:cNvPr id="539651" name="Rectangle 3"/>
          <p:cNvSpPr>
            <a:spLocks noGrp="1" noChangeArrowheads="1"/>
          </p:cNvSpPr>
          <p:nvPr>
            <p:ph idx="1"/>
          </p:nvPr>
        </p:nvSpPr>
        <p:spPr>
          <a:xfrm>
            <a:off x="251520" y="980728"/>
            <a:ext cx="8640960" cy="1981200"/>
          </a:xfrm>
        </p:spPr>
        <p:txBody>
          <a:bodyPr/>
          <a:lstStyle/>
          <a:p>
            <a:pPr marL="0" indent="0" eaLnBrk="1" hangingPunct="1">
              <a:lnSpc>
                <a:spcPct val="125000"/>
              </a:lnSpc>
              <a:spcBef>
                <a:spcPts val="600"/>
              </a:spcBef>
              <a:buNone/>
              <a:defRPr/>
            </a:pPr>
            <a:r>
              <a:rPr lang="zh-CN" altLang="en-US" dirty="0">
                <a:effectLst/>
                <a:latin typeface="Times New Roman" panose="02020603050405020304" pitchFamily="18" charset="0"/>
                <a:ea typeface="+mj-ea"/>
                <a:cs typeface="Times New Roman" panose="02020603050405020304" pitchFamily="18" charset="0"/>
              </a:rPr>
              <a:t>1．反应商判据</a:t>
            </a:r>
          </a:p>
          <a:p>
            <a:pPr marL="0" indent="0" eaLnBrk="1" hangingPunct="1">
              <a:lnSpc>
                <a:spcPct val="125000"/>
              </a:lnSpc>
              <a:spcBef>
                <a:spcPts val="0"/>
              </a:spcBef>
              <a:buNone/>
              <a:defRPr/>
            </a:pPr>
            <a:r>
              <a:rPr lang="zh-CN" altLang="en-US" dirty="0">
                <a:effectLst/>
                <a:latin typeface="Times New Roman" panose="02020603050405020304" pitchFamily="18" charset="0"/>
                <a:cs typeface="Times New Roman" panose="02020603050405020304" pitchFamily="18" charset="0"/>
              </a:rPr>
              <a:t>为了判断化学平衡移动的方向，我们可以利用前面学习的关于反应商</a:t>
            </a:r>
            <a:r>
              <a:rPr lang="en-US" altLang="zh-CN" i="1" dirty="0">
                <a:effectLst/>
                <a:latin typeface="Times New Roman" panose="02020603050405020304" pitchFamily="18" charset="0"/>
                <a:cs typeface="Times New Roman" panose="02020603050405020304" pitchFamily="18" charset="0"/>
              </a:rPr>
              <a:t>Q</a:t>
            </a:r>
            <a:r>
              <a:rPr lang="zh-CN" altLang="en-US" dirty="0">
                <a:effectLst/>
                <a:latin typeface="Times New Roman" panose="02020603050405020304" pitchFamily="18" charset="0"/>
                <a:cs typeface="Times New Roman" panose="02020603050405020304" pitchFamily="18" charset="0"/>
              </a:rPr>
              <a:t>的概念和化学反应等温式</a:t>
            </a:r>
            <a:r>
              <a:rPr lang="zh-CN" altLang="en-US" sz="2400" dirty="0">
                <a:effectLst/>
                <a:latin typeface="Times New Roman" panose="02020603050405020304" pitchFamily="18" charset="0"/>
                <a:cs typeface="Times New Roman" panose="02020603050405020304" pitchFamily="18" charset="0"/>
              </a:rPr>
              <a:t>：</a:t>
            </a:r>
            <a:endParaRPr lang="en-US" altLang="zh-CN" dirty="0">
              <a:effectLst/>
              <a:latin typeface="Times New Roman" panose="02020603050405020304" pitchFamily="18" charset="0"/>
              <a:cs typeface="Times New Roman" panose="02020603050405020304" pitchFamily="18" charset="0"/>
            </a:endParaRPr>
          </a:p>
        </p:txBody>
      </p:sp>
      <p:graphicFrame>
        <p:nvGraphicFramePr>
          <p:cNvPr id="539652" name="Object 4"/>
          <p:cNvGraphicFramePr>
            <a:graphicFrameLocks noChangeAspect="1"/>
          </p:cNvGraphicFramePr>
          <p:nvPr>
            <p:extLst>
              <p:ext uri="{D42A27DB-BD31-4B8C-83A1-F6EECF244321}">
                <p14:modId xmlns:p14="http://schemas.microsoft.com/office/powerpoint/2010/main" val="3921611652"/>
              </p:ext>
            </p:extLst>
          </p:nvPr>
        </p:nvGraphicFramePr>
        <p:xfrm>
          <a:off x="251520" y="3649836"/>
          <a:ext cx="6597650" cy="1003300"/>
        </p:xfrm>
        <a:graphic>
          <a:graphicData uri="http://schemas.openxmlformats.org/presentationml/2006/ole">
            <mc:AlternateContent xmlns:mc="http://schemas.openxmlformats.org/markup-compatibility/2006">
              <mc:Choice xmlns:v="urn:schemas-microsoft-com:vml" Requires="v">
                <p:oleObj spid="_x0000_s191578" name="Equation" r:id="rId3" imgW="3403440" imgH="520560" progId="Equation.DSMT4">
                  <p:embed/>
                </p:oleObj>
              </mc:Choice>
              <mc:Fallback>
                <p:oleObj name="Equation" r:id="rId3" imgW="3403440" imgH="520560" progId="Equation.DSMT4">
                  <p:embed/>
                  <p:pic>
                    <p:nvPicPr>
                      <p:cNvPr id="0" name="Object 4"/>
                      <p:cNvPicPr>
                        <a:picLocks noChangeAspect="1" noChangeArrowheads="1"/>
                      </p:cNvPicPr>
                      <p:nvPr/>
                    </p:nvPicPr>
                    <p:blipFill>
                      <a:blip r:embed="rId4"/>
                      <a:srcRect/>
                      <a:stretch>
                        <a:fillRect/>
                      </a:stretch>
                    </p:blipFill>
                    <p:spPr bwMode="auto">
                      <a:xfrm>
                        <a:off x="251520" y="3649836"/>
                        <a:ext cx="659765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9653" name="Text Box 5"/>
          <p:cNvSpPr txBox="1">
            <a:spLocks noChangeArrowheads="1"/>
          </p:cNvSpPr>
          <p:nvPr/>
        </p:nvSpPr>
        <p:spPr bwMode="auto">
          <a:xfrm>
            <a:off x="251520" y="4389248"/>
            <a:ext cx="8640960" cy="2197140"/>
          </a:xfrm>
          <a:prstGeom prst="rect">
            <a:avLst/>
          </a:prstGeom>
          <a:noFill/>
          <a:ln w="9525">
            <a:noFill/>
            <a:miter lim="800000"/>
            <a:headEnd/>
            <a:tailEnd/>
          </a:ln>
        </p:spPr>
        <p:txBody>
          <a:bodyPr wrap="square">
            <a:spAutoFit/>
          </a:bodyPr>
          <a:lstStyle/>
          <a:p>
            <a:pPr>
              <a:lnSpc>
                <a:spcPct val="125000"/>
              </a:lnSpc>
              <a:spcBef>
                <a:spcPts val="0"/>
              </a:spcBef>
              <a:buClr>
                <a:schemeClr val="hlink"/>
              </a:buClr>
            </a:pPr>
            <a:r>
              <a:rPr lang="zh-CN" altLang="en-US" sz="2800" b="1" dirty="0">
                <a:solidFill>
                  <a:schemeClr val="tx1"/>
                </a:solidFill>
                <a:latin typeface="Times New Roman" pitchFamily="18" charset="0"/>
                <a:ea typeface="仿宋" pitchFamily="49" charset="-122"/>
                <a:cs typeface="Times New Roman" pitchFamily="18" charset="0"/>
              </a:rPr>
              <a:t>作为平衡移动方向的判据</a:t>
            </a:r>
          </a:p>
          <a:p>
            <a:pPr>
              <a:lnSpc>
                <a:spcPct val="125000"/>
              </a:lnSpc>
              <a:spcBef>
                <a:spcPts val="0"/>
              </a:spcBef>
              <a:buClr>
                <a:schemeClr val="hlink"/>
              </a:buClr>
            </a:pPr>
            <a:r>
              <a:rPr lang="zh-CN" altLang="en-US" sz="2800" b="1" dirty="0">
                <a:solidFill>
                  <a:schemeClr val="tx1"/>
                </a:solidFill>
                <a:latin typeface="Times New Roman" pitchFamily="18" charset="0"/>
                <a:ea typeface="仿宋" pitchFamily="49" charset="-122"/>
                <a:cs typeface="Times New Roman" pitchFamily="18" charset="0"/>
              </a:rPr>
              <a:t>当</a:t>
            </a:r>
            <a:r>
              <a:rPr lang="en-US" altLang="zh-CN" sz="2800" b="1" i="1" dirty="0">
                <a:solidFill>
                  <a:schemeClr val="tx1"/>
                </a:solidFill>
                <a:latin typeface="Times New Roman" pitchFamily="18" charset="0"/>
                <a:ea typeface="仿宋" pitchFamily="49" charset="-122"/>
                <a:cs typeface="Times New Roman" pitchFamily="18" charset="0"/>
              </a:rPr>
              <a:t>Q </a:t>
            </a:r>
            <a:r>
              <a:rPr lang="en-US" altLang="zh-CN" sz="2800" b="1" dirty="0">
                <a:solidFill>
                  <a:schemeClr val="tx1"/>
                </a:solidFill>
                <a:latin typeface="Times New Roman" pitchFamily="18" charset="0"/>
                <a:ea typeface="仿宋" pitchFamily="49" charset="-122"/>
                <a:cs typeface="Times New Roman" pitchFamily="18" charset="0"/>
              </a:rPr>
              <a:t>＜      ，</a:t>
            </a:r>
            <a:r>
              <a:rPr lang="zh-CN" altLang="en-US" sz="2800" b="1" dirty="0">
                <a:solidFill>
                  <a:schemeClr val="tx1"/>
                </a:solidFill>
                <a:latin typeface="Times New Roman" pitchFamily="18" charset="0"/>
                <a:ea typeface="仿宋" pitchFamily="49" charset="-122"/>
                <a:cs typeface="Times New Roman" pitchFamily="18" charset="0"/>
              </a:rPr>
              <a:t>则△</a:t>
            </a:r>
            <a:r>
              <a:rPr lang="en-US" altLang="zh-CN" sz="2800" b="1" i="1" dirty="0">
                <a:solidFill>
                  <a:schemeClr val="tx1"/>
                </a:solidFill>
                <a:latin typeface="Times New Roman" pitchFamily="18" charset="0"/>
                <a:ea typeface="仿宋" pitchFamily="49" charset="-122"/>
                <a:cs typeface="Times New Roman" pitchFamily="18" charset="0"/>
              </a:rPr>
              <a:t>G </a:t>
            </a:r>
            <a:r>
              <a:rPr lang="en-US" altLang="zh-CN" sz="2800" b="1" dirty="0">
                <a:solidFill>
                  <a:schemeClr val="tx1"/>
                </a:solidFill>
                <a:latin typeface="Times New Roman" pitchFamily="18" charset="0"/>
                <a:ea typeface="仿宋" pitchFamily="49" charset="-122"/>
                <a:cs typeface="Times New Roman" pitchFamily="18" charset="0"/>
              </a:rPr>
              <a:t>&lt; 0</a:t>
            </a:r>
            <a:r>
              <a:rPr lang="zh-CN" altLang="en-US" sz="2800" b="1" dirty="0">
                <a:solidFill>
                  <a:schemeClr val="tx1"/>
                </a:solidFill>
                <a:latin typeface="Times New Roman" pitchFamily="18" charset="0"/>
                <a:ea typeface="仿宋" pitchFamily="49" charset="-122"/>
                <a:cs typeface="Times New Roman" pitchFamily="18" charset="0"/>
              </a:rPr>
              <a:t>，平衡正向移动</a:t>
            </a:r>
          </a:p>
          <a:p>
            <a:pPr>
              <a:lnSpc>
                <a:spcPct val="125000"/>
              </a:lnSpc>
              <a:spcBef>
                <a:spcPts val="0"/>
              </a:spcBef>
              <a:buClr>
                <a:schemeClr val="hlink"/>
              </a:buClr>
            </a:pPr>
            <a:r>
              <a:rPr lang="en-US" altLang="zh-CN" sz="2800" b="1" dirty="0">
                <a:solidFill>
                  <a:schemeClr val="tx1"/>
                </a:solidFill>
                <a:latin typeface="Times New Roman" pitchFamily="18" charset="0"/>
                <a:ea typeface="仿宋" pitchFamily="49" charset="-122"/>
                <a:cs typeface="Times New Roman" pitchFamily="18" charset="0"/>
              </a:rPr>
              <a:t>    </a:t>
            </a:r>
            <a:r>
              <a:rPr lang="en-US" altLang="zh-CN" sz="2800" b="1" i="1" dirty="0">
                <a:solidFill>
                  <a:schemeClr val="tx1"/>
                </a:solidFill>
                <a:latin typeface="Times New Roman" pitchFamily="18" charset="0"/>
                <a:ea typeface="仿宋" pitchFamily="49" charset="-122"/>
                <a:cs typeface="Times New Roman" pitchFamily="18" charset="0"/>
              </a:rPr>
              <a:t>Q </a:t>
            </a:r>
            <a:r>
              <a:rPr lang="en-US" altLang="zh-CN" sz="2800" b="1" dirty="0">
                <a:solidFill>
                  <a:schemeClr val="tx1"/>
                </a:solidFill>
                <a:latin typeface="Times New Roman" pitchFamily="18" charset="0"/>
                <a:ea typeface="仿宋" pitchFamily="49" charset="-122"/>
                <a:cs typeface="Times New Roman" pitchFamily="18" charset="0"/>
              </a:rPr>
              <a:t>＞      ，</a:t>
            </a:r>
            <a:r>
              <a:rPr lang="zh-CN" altLang="en-US" sz="2800" b="1" dirty="0">
                <a:solidFill>
                  <a:schemeClr val="tx1"/>
                </a:solidFill>
                <a:latin typeface="Times New Roman" pitchFamily="18" charset="0"/>
                <a:ea typeface="仿宋" pitchFamily="49" charset="-122"/>
                <a:cs typeface="Times New Roman" pitchFamily="18" charset="0"/>
              </a:rPr>
              <a:t>则△</a:t>
            </a:r>
            <a:r>
              <a:rPr lang="en-US" altLang="zh-CN" sz="2800" b="1" i="1" dirty="0">
                <a:solidFill>
                  <a:schemeClr val="tx1"/>
                </a:solidFill>
                <a:latin typeface="Times New Roman" pitchFamily="18" charset="0"/>
                <a:ea typeface="仿宋" pitchFamily="49" charset="-122"/>
                <a:cs typeface="Times New Roman" pitchFamily="18" charset="0"/>
              </a:rPr>
              <a:t>G </a:t>
            </a:r>
            <a:r>
              <a:rPr lang="en-US" altLang="zh-CN" sz="2800" b="1" dirty="0">
                <a:solidFill>
                  <a:schemeClr val="tx1"/>
                </a:solidFill>
                <a:latin typeface="Times New Roman" pitchFamily="18" charset="0"/>
                <a:ea typeface="仿宋" pitchFamily="49" charset="-122"/>
                <a:cs typeface="Times New Roman" pitchFamily="18" charset="0"/>
              </a:rPr>
              <a:t>&gt; 0</a:t>
            </a:r>
            <a:r>
              <a:rPr lang="zh-CN" altLang="en-US" sz="2800" b="1" dirty="0">
                <a:solidFill>
                  <a:schemeClr val="tx1"/>
                </a:solidFill>
                <a:latin typeface="Times New Roman" pitchFamily="18" charset="0"/>
                <a:ea typeface="仿宋" pitchFamily="49" charset="-122"/>
                <a:cs typeface="Times New Roman" pitchFamily="18" charset="0"/>
              </a:rPr>
              <a:t>，平衡逆向移动</a:t>
            </a:r>
          </a:p>
          <a:p>
            <a:pPr>
              <a:lnSpc>
                <a:spcPct val="125000"/>
              </a:lnSpc>
              <a:spcBef>
                <a:spcPts val="0"/>
              </a:spcBef>
              <a:buClr>
                <a:schemeClr val="hlink"/>
              </a:buClr>
            </a:pPr>
            <a:r>
              <a:rPr lang="en-US" altLang="zh-CN" sz="2800" b="1" dirty="0">
                <a:solidFill>
                  <a:schemeClr val="tx1"/>
                </a:solidFill>
                <a:latin typeface="Times New Roman" pitchFamily="18" charset="0"/>
                <a:ea typeface="仿宋" pitchFamily="49" charset="-122"/>
                <a:cs typeface="Times New Roman" pitchFamily="18" charset="0"/>
              </a:rPr>
              <a:t>    </a:t>
            </a:r>
            <a:r>
              <a:rPr lang="en-US" altLang="zh-CN" sz="2800" b="1" i="1" dirty="0">
                <a:solidFill>
                  <a:schemeClr val="tx1"/>
                </a:solidFill>
                <a:latin typeface="Times New Roman" pitchFamily="18" charset="0"/>
                <a:ea typeface="仿宋" pitchFamily="49" charset="-122"/>
                <a:cs typeface="Times New Roman" pitchFamily="18" charset="0"/>
              </a:rPr>
              <a:t>Q </a:t>
            </a:r>
            <a:r>
              <a:rPr lang="en-US" altLang="zh-CN" sz="2800" b="1" dirty="0">
                <a:solidFill>
                  <a:schemeClr val="tx1"/>
                </a:solidFill>
                <a:latin typeface="Times New Roman" pitchFamily="18" charset="0"/>
                <a:ea typeface="仿宋" pitchFamily="49" charset="-122"/>
                <a:cs typeface="Times New Roman" pitchFamily="18" charset="0"/>
              </a:rPr>
              <a:t>＝ </a:t>
            </a:r>
            <a:r>
              <a:rPr lang="en-US" altLang="zh-CN" sz="2800" b="1" i="1" dirty="0">
                <a:solidFill>
                  <a:schemeClr val="tx1"/>
                </a:solidFill>
                <a:latin typeface="Times New Roman" pitchFamily="18" charset="0"/>
                <a:ea typeface="仿宋" pitchFamily="49" charset="-122"/>
                <a:cs typeface="Times New Roman" pitchFamily="18" charset="0"/>
              </a:rPr>
              <a:t>     </a:t>
            </a:r>
            <a:r>
              <a:rPr lang="en-US" altLang="zh-CN" sz="2800" b="1" dirty="0">
                <a:solidFill>
                  <a:schemeClr val="tx1"/>
                </a:solidFill>
                <a:latin typeface="Times New Roman" pitchFamily="18" charset="0"/>
                <a:ea typeface="仿宋" pitchFamily="49" charset="-122"/>
                <a:cs typeface="Times New Roman" pitchFamily="18" charset="0"/>
              </a:rPr>
              <a:t>，</a:t>
            </a:r>
            <a:r>
              <a:rPr lang="zh-CN" altLang="en-US" sz="2800" b="1" dirty="0">
                <a:solidFill>
                  <a:schemeClr val="tx1"/>
                </a:solidFill>
                <a:latin typeface="Times New Roman" pitchFamily="18" charset="0"/>
                <a:ea typeface="仿宋" pitchFamily="49" charset="-122"/>
                <a:cs typeface="Times New Roman" pitchFamily="18" charset="0"/>
              </a:rPr>
              <a:t>则△</a:t>
            </a:r>
            <a:r>
              <a:rPr lang="en-US" altLang="zh-CN" sz="2800" b="1" i="1" dirty="0">
                <a:solidFill>
                  <a:schemeClr val="tx1"/>
                </a:solidFill>
                <a:latin typeface="Times New Roman" pitchFamily="18" charset="0"/>
                <a:ea typeface="仿宋" pitchFamily="49" charset="-122"/>
                <a:cs typeface="Times New Roman" pitchFamily="18" charset="0"/>
              </a:rPr>
              <a:t>G </a:t>
            </a:r>
            <a:r>
              <a:rPr lang="en-US" altLang="zh-CN" sz="2800" b="1" dirty="0">
                <a:solidFill>
                  <a:schemeClr val="tx1"/>
                </a:solidFill>
                <a:latin typeface="Times New Roman" pitchFamily="18" charset="0"/>
                <a:ea typeface="仿宋" pitchFamily="49" charset="-122"/>
                <a:cs typeface="Times New Roman" pitchFamily="18" charset="0"/>
              </a:rPr>
              <a:t>= 0</a:t>
            </a:r>
            <a:r>
              <a:rPr lang="zh-CN" altLang="en-US" sz="2800" b="1" dirty="0">
                <a:solidFill>
                  <a:schemeClr val="tx1"/>
                </a:solidFill>
                <a:latin typeface="Times New Roman" pitchFamily="18" charset="0"/>
                <a:ea typeface="仿宋" pitchFamily="49" charset="-122"/>
                <a:cs typeface="Times New Roman" pitchFamily="18" charset="0"/>
              </a:rPr>
              <a:t>，系统处于平衡状态</a:t>
            </a:r>
            <a:endParaRPr lang="zh-CN" altLang="en-US" sz="2800" dirty="0">
              <a:solidFill>
                <a:srgbClr val="003399"/>
              </a:solidFill>
              <a:latin typeface="Times New Roman" pitchFamily="18" charset="0"/>
              <a:ea typeface="黑体" pitchFamily="2" charset="-122"/>
              <a:cs typeface="Times New Roman" pitchFamily="18" charset="0"/>
            </a:endParaRPr>
          </a:p>
        </p:txBody>
      </p:sp>
      <p:graphicFrame>
        <p:nvGraphicFramePr>
          <p:cNvPr id="140294" name="Object 3"/>
          <p:cNvGraphicFramePr>
            <a:graphicFrameLocks noChangeAspect="1"/>
          </p:cNvGraphicFramePr>
          <p:nvPr>
            <p:extLst>
              <p:ext uri="{D42A27DB-BD31-4B8C-83A1-F6EECF244321}">
                <p14:modId xmlns:p14="http://schemas.microsoft.com/office/powerpoint/2010/main" val="3012043919"/>
              </p:ext>
            </p:extLst>
          </p:nvPr>
        </p:nvGraphicFramePr>
        <p:xfrm>
          <a:off x="3491880" y="1023908"/>
          <a:ext cx="2448272" cy="611709"/>
        </p:xfrm>
        <a:graphic>
          <a:graphicData uri="http://schemas.openxmlformats.org/presentationml/2006/ole">
            <mc:AlternateContent xmlns:mc="http://schemas.openxmlformats.org/markup-compatibility/2006">
              <mc:Choice xmlns:v="urn:schemas-microsoft-com:vml" Requires="v">
                <p:oleObj spid="_x0000_s191579" name="Equation" r:id="rId5" imgW="1218960" imgH="304560" progId="Equation.DSMT4">
                  <p:embed/>
                </p:oleObj>
              </mc:Choice>
              <mc:Fallback>
                <p:oleObj name="Equation" r:id="rId5" imgW="1218960" imgH="304560" progId="Equation.DSMT4">
                  <p:embed/>
                  <p:pic>
                    <p:nvPicPr>
                      <p:cNvPr id="0" name="Object 3"/>
                      <p:cNvPicPr>
                        <a:picLocks noChangeAspect="1" noChangeArrowheads="1"/>
                      </p:cNvPicPr>
                      <p:nvPr/>
                    </p:nvPicPr>
                    <p:blipFill>
                      <a:blip r:embed="rId6"/>
                      <a:srcRect/>
                      <a:stretch>
                        <a:fillRect/>
                      </a:stretch>
                    </p:blipFill>
                    <p:spPr bwMode="auto">
                      <a:xfrm>
                        <a:off x="3491880" y="1023908"/>
                        <a:ext cx="2448272" cy="611709"/>
                      </a:xfrm>
                      <a:prstGeom prst="rect">
                        <a:avLst/>
                      </a:prstGeom>
                      <a:noFill/>
                    </p:spPr>
                  </p:pic>
                </p:oleObj>
              </mc:Fallback>
            </mc:AlternateContent>
          </a:graphicData>
        </a:graphic>
      </p:graphicFrame>
      <p:grpSp>
        <p:nvGrpSpPr>
          <p:cNvPr id="7" name="组合 6">
            <a:extLst>
              <a:ext uri="{FF2B5EF4-FFF2-40B4-BE49-F238E27FC236}">
                <a16:creationId xmlns:a16="http://schemas.microsoft.com/office/drawing/2014/main" id="{26635DA6-B8F9-47AB-B7B5-34956B72BB76}"/>
              </a:ext>
            </a:extLst>
          </p:cNvPr>
          <p:cNvGrpSpPr/>
          <p:nvPr/>
        </p:nvGrpSpPr>
        <p:grpSpPr>
          <a:xfrm>
            <a:off x="7164288" y="4426148"/>
            <a:ext cx="1480145" cy="1480145"/>
            <a:chOff x="6516216" y="5084763"/>
            <a:chExt cx="1480145" cy="1480145"/>
          </a:xfrm>
        </p:grpSpPr>
        <p:sp>
          <p:nvSpPr>
            <p:cNvPr id="8" name="爆炸形: 8 pt  7">
              <a:extLst>
                <a:ext uri="{FF2B5EF4-FFF2-40B4-BE49-F238E27FC236}">
                  <a16:creationId xmlns:a16="http://schemas.microsoft.com/office/drawing/2014/main" id="{42C2CCB7-8CC6-4F03-96D1-80EEB51139CC}"/>
                </a:ext>
              </a:extLst>
            </p:cNvPr>
            <p:cNvSpPr/>
            <p:nvPr/>
          </p:nvSpPr>
          <p:spPr bwMode="auto">
            <a:xfrm>
              <a:off x="6516216" y="5084763"/>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9" name="矩形 8">
              <a:extLst>
                <a:ext uri="{FF2B5EF4-FFF2-40B4-BE49-F238E27FC236}">
                  <a16:creationId xmlns:a16="http://schemas.microsoft.com/office/drawing/2014/main" id="{D58FB3D4-5D18-4F31-8B54-AB5A514B2769}"/>
                </a:ext>
              </a:extLst>
            </p:cNvPr>
            <p:cNvSpPr/>
            <p:nvPr/>
          </p:nvSpPr>
          <p:spPr>
            <a:xfrm>
              <a:off x="6765533" y="5517232"/>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graphicFrame>
        <p:nvGraphicFramePr>
          <p:cNvPr id="10" name="Object 9">
            <a:extLst>
              <a:ext uri="{FF2B5EF4-FFF2-40B4-BE49-F238E27FC236}">
                <a16:creationId xmlns:a16="http://schemas.microsoft.com/office/drawing/2014/main" id="{A870A3D2-0C7C-457C-9C5A-C3C222964E68}"/>
              </a:ext>
            </a:extLst>
          </p:cNvPr>
          <p:cNvGraphicFramePr>
            <a:graphicFrameLocks noChangeAspect="1"/>
          </p:cNvGraphicFramePr>
          <p:nvPr>
            <p:extLst>
              <p:ext uri="{D42A27DB-BD31-4B8C-83A1-F6EECF244321}">
                <p14:modId xmlns:p14="http://schemas.microsoft.com/office/powerpoint/2010/main" val="4070164631"/>
              </p:ext>
            </p:extLst>
          </p:nvPr>
        </p:nvGraphicFramePr>
        <p:xfrm>
          <a:off x="281385" y="2708275"/>
          <a:ext cx="4452937" cy="520700"/>
        </p:xfrm>
        <a:graphic>
          <a:graphicData uri="http://schemas.openxmlformats.org/presentationml/2006/ole">
            <mc:AlternateContent xmlns:mc="http://schemas.openxmlformats.org/markup-compatibility/2006">
              <mc:Choice xmlns:v="urn:schemas-microsoft-com:vml" Requires="v">
                <p:oleObj spid="_x0000_s191580" name="Equation" r:id="rId7" imgW="2374560" imgH="279360" progId="Equation.DSMT4">
                  <p:embed/>
                </p:oleObj>
              </mc:Choice>
              <mc:Fallback>
                <p:oleObj name="Equation" r:id="rId7" imgW="2374560" imgH="279360" progId="Equation.DSMT4">
                  <p:embed/>
                  <p:pic>
                    <p:nvPicPr>
                      <p:cNvPr id="11" name="Object 9">
                        <a:extLst>
                          <a:ext uri="{FF2B5EF4-FFF2-40B4-BE49-F238E27FC236}">
                            <a16:creationId xmlns:a16="http://schemas.microsoft.com/office/drawing/2014/main" id="{D40A31CC-1448-40EE-BC99-2C1AEFD29E6C}"/>
                          </a:ext>
                        </a:extLst>
                      </p:cNvPr>
                      <p:cNvPicPr>
                        <a:picLocks noChangeAspect="1" noChangeArrowheads="1"/>
                      </p:cNvPicPr>
                      <p:nvPr/>
                    </p:nvPicPr>
                    <p:blipFill>
                      <a:blip r:embed="rId8"/>
                      <a:srcRect/>
                      <a:stretch>
                        <a:fillRect/>
                      </a:stretch>
                    </p:blipFill>
                    <p:spPr bwMode="auto">
                      <a:xfrm>
                        <a:off x="281385" y="2708275"/>
                        <a:ext cx="4452937"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9">
            <a:extLst>
              <a:ext uri="{FF2B5EF4-FFF2-40B4-BE49-F238E27FC236}">
                <a16:creationId xmlns:a16="http://schemas.microsoft.com/office/drawing/2014/main" id="{11EFE679-7D76-4AE0-91E0-7F31F903A010}"/>
              </a:ext>
            </a:extLst>
          </p:cNvPr>
          <p:cNvGraphicFramePr>
            <a:graphicFrameLocks noChangeAspect="1"/>
          </p:cNvGraphicFramePr>
          <p:nvPr>
            <p:extLst>
              <p:ext uri="{D42A27DB-BD31-4B8C-83A1-F6EECF244321}">
                <p14:modId xmlns:p14="http://schemas.microsoft.com/office/powerpoint/2010/main" val="2340041914"/>
              </p:ext>
            </p:extLst>
          </p:nvPr>
        </p:nvGraphicFramePr>
        <p:xfrm>
          <a:off x="5389761" y="2708920"/>
          <a:ext cx="3214687" cy="519112"/>
        </p:xfrm>
        <a:graphic>
          <a:graphicData uri="http://schemas.openxmlformats.org/presentationml/2006/ole">
            <mc:AlternateContent xmlns:mc="http://schemas.openxmlformats.org/markup-compatibility/2006">
              <mc:Choice xmlns:v="urn:schemas-microsoft-com:vml" Requires="v">
                <p:oleObj spid="_x0000_s191581" name="Equation" r:id="rId9" imgW="1714320" imgH="279360" progId="Equation.DSMT4">
                  <p:embed/>
                </p:oleObj>
              </mc:Choice>
              <mc:Fallback>
                <p:oleObj name="Equation" r:id="rId9" imgW="1714320" imgH="279360" progId="Equation.DSMT4">
                  <p:embed/>
                  <p:pic>
                    <p:nvPicPr>
                      <p:cNvPr id="10" name="Object 9">
                        <a:extLst>
                          <a:ext uri="{FF2B5EF4-FFF2-40B4-BE49-F238E27FC236}">
                            <a16:creationId xmlns:a16="http://schemas.microsoft.com/office/drawing/2014/main" id="{A870A3D2-0C7C-457C-9C5A-C3C222964E68}"/>
                          </a:ext>
                        </a:extLst>
                      </p:cNvPr>
                      <p:cNvPicPr>
                        <a:picLocks noChangeAspect="1" noChangeArrowheads="1"/>
                      </p:cNvPicPr>
                      <p:nvPr/>
                    </p:nvPicPr>
                    <p:blipFill>
                      <a:blip r:embed="rId10"/>
                      <a:srcRect/>
                      <a:stretch>
                        <a:fillRect/>
                      </a:stretch>
                    </p:blipFill>
                    <p:spPr bwMode="auto">
                      <a:xfrm>
                        <a:off x="5389761" y="2708920"/>
                        <a:ext cx="32146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3">
            <a:extLst>
              <a:ext uri="{FF2B5EF4-FFF2-40B4-BE49-F238E27FC236}">
                <a16:creationId xmlns:a16="http://schemas.microsoft.com/office/drawing/2014/main" id="{7DCA9114-DE3E-441F-A04A-01A66B2217BE}"/>
              </a:ext>
            </a:extLst>
          </p:cNvPr>
          <p:cNvGraphicFramePr>
            <a:graphicFrameLocks noChangeAspect="1"/>
          </p:cNvGraphicFramePr>
          <p:nvPr>
            <p:extLst>
              <p:ext uri="{D42A27DB-BD31-4B8C-83A1-F6EECF244321}">
                <p14:modId xmlns:p14="http://schemas.microsoft.com/office/powerpoint/2010/main" val="2916652824"/>
              </p:ext>
            </p:extLst>
          </p:nvPr>
        </p:nvGraphicFramePr>
        <p:xfrm>
          <a:off x="1374775" y="4955877"/>
          <a:ext cx="604838" cy="574675"/>
        </p:xfrm>
        <a:graphic>
          <a:graphicData uri="http://schemas.openxmlformats.org/presentationml/2006/ole">
            <mc:AlternateContent xmlns:mc="http://schemas.openxmlformats.org/markup-compatibility/2006">
              <mc:Choice xmlns:v="urn:schemas-microsoft-com:vml" Requires="v">
                <p:oleObj spid="_x0000_s191582" name="Equation" r:id="rId11" imgW="291960" imgH="279360" progId="Equation.DSMT4">
                  <p:embed/>
                </p:oleObj>
              </mc:Choice>
              <mc:Fallback>
                <p:oleObj name="Equation" r:id="rId11" imgW="291960" imgH="279360" progId="Equation.DSMT4">
                  <p:embed/>
                  <p:pic>
                    <p:nvPicPr>
                      <p:cNvPr id="133125" name="Object 3"/>
                      <p:cNvPicPr>
                        <a:picLocks noChangeAspect="1" noChangeArrowheads="1"/>
                      </p:cNvPicPr>
                      <p:nvPr/>
                    </p:nvPicPr>
                    <p:blipFill>
                      <a:blip r:embed="rId12"/>
                      <a:srcRect/>
                      <a:stretch>
                        <a:fillRect/>
                      </a:stretch>
                    </p:blipFill>
                    <p:spPr bwMode="auto">
                      <a:xfrm>
                        <a:off x="1374775" y="4955877"/>
                        <a:ext cx="604838" cy="574675"/>
                      </a:xfrm>
                      <a:prstGeom prst="rect">
                        <a:avLst/>
                      </a:prstGeom>
                      <a:noFill/>
                      <a:ln>
                        <a:noFill/>
                      </a:ln>
                      <a:effectLst/>
                    </p:spPr>
                  </p:pic>
                </p:oleObj>
              </mc:Fallback>
            </mc:AlternateContent>
          </a:graphicData>
        </a:graphic>
      </p:graphicFrame>
      <p:graphicFrame>
        <p:nvGraphicFramePr>
          <p:cNvPr id="13" name="Object 3">
            <a:extLst>
              <a:ext uri="{FF2B5EF4-FFF2-40B4-BE49-F238E27FC236}">
                <a16:creationId xmlns:a16="http://schemas.microsoft.com/office/drawing/2014/main" id="{DA694379-F3E4-4FC5-9469-7AF1EBE85857}"/>
              </a:ext>
            </a:extLst>
          </p:cNvPr>
          <p:cNvGraphicFramePr>
            <a:graphicFrameLocks noChangeAspect="1"/>
          </p:cNvGraphicFramePr>
          <p:nvPr>
            <p:extLst>
              <p:ext uri="{D42A27DB-BD31-4B8C-83A1-F6EECF244321}">
                <p14:modId xmlns:p14="http://schemas.microsoft.com/office/powerpoint/2010/main" val="1407623537"/>
              </p:ext>
            </p:extLst>
          </p:nvPr>
        </p:nvGraphicFramePr>
        <p:xfrm>
          <a:off x="1374775" y="5457527"/>
          <a:ext cx="604838" cy="574675"/>
        </p:xfrm>
        <a:graphic>
          <a:graphicData uri="http://schemas.openxmlformats.org/presentationml/2006/ole">
            <mc:AlternateContent xmlns:mc="http://schemas.openxmlformats.org/markup-compatibility/2006">
              <mc:Choice xmlns:v="urn:schemas-microsoft-com:vml" Requires="v">
                <p:oleObj spid="_x0000_s191583" name="Equation" r:id="rId13" imgW="291960" imgH="279360" progId="Equation.DSMT4">
                  <p:embed/>
                </p:oleObj>
              </mc:Choice>
              <mc:Fallback>
                <p:oleObj name="Equation" r:id="rId13" imgW="291960" imgH="279360" progId="Equation.DSMT4">
                  <p:embed/>
                  <p:pic>
                    <p:nvPicPr>
                      <p:cNvPr id="12" name="Object 3">
                        <a:extLst>
                          <a:ext uri="{FF2B5EF4-FFF2-40B4-BE49-F238E27FC236}">
                            <a16:creationId xmlns:a16="http://schemas.microsoft.com/office/drawing/2014/main" id="{7DCA9114-DE3E-441F-A04A-01A66B2217BE}"/>
                          </a:ext>
                        </a:extLst>
                      </p:cNvPr>
                      <p:cNvPicPr>
                        <a:picLocks noChangeAspect="1" noChangeArrowheads="1"/>
                      </p:cNvPicPr>
                      <p:nvPr/>
                    </p:nvPicPr>
                    <p:blipFill>
                      <a:blip r:embed="rId14"/>
                      <a:srcRect/>
                      <a:stretch>
                        <a:fillRect/>
                      </a:stretch>
                    </p:blipFill>
                    <p:spPr bwMode="auto">
                      <a:xfrm>
                        <a:off x="1374775" y="5457527"/>
                        <a:ext cx="604838" cy="574675"/>
                      </a:xfrm>
                      <a:prstGeom prst="rect">
                        <a:avLst/>
                      </a:prstGeom>
                      <a:noFill/>
                      <a:ln>
                        <a:noFill/>
                      </a:ln>
                      <a:effectLst/>
                    </p:spPr>
                  </p:pic>
                </p:oleObj>
              </mc:Fallback>
            </mc:AlternateContent>
          </a:graphicData>
        </a:graphic>
      </p:graphicFrame>
      <p:graphicFrame>
        <p:nvGraphicFramePr>
          <p:cNvPr id="14" name="Object 3">
            <a:extLst>
              <a:ext uri="{FF2B5EF4-FFF2-40B4-BE49-F238E27FC236}">
                <a16:creationId xmlns:a16="http://schemas.microsoft.com/office/drawing/2014/main" id="{7C3DC50D-32FD-49B3-AA73-076811E0ECCD}"/>
              </a:ext>
            </a:extLst>
          </p:cNvPr>
          <p:cNvGraphicFramePr>
            <a:graphicFrameLocks noChangeAspect="1"/>
          </p:cNvGraphicFramePr>
          <p:nvPr>
            <p:extLst>
              <p:ext uri="{D42A27DB-BD31-4B8C-83A1-F6EECF244321}">
                <p14:modId xmlns:p14="http://schemas.microsoft.com/office/powerpoint/2010/main" val="1609767521"/>
              </p:ext>
            </p:extLst>
          </p:nvPr>
        </p:nvGraphicFramePr>
        <p:xfrm>
          <a:off x="1374775" y="6022677"/>
          <a:ext cx="604838" cy="574675"/>
        </p:xfrm>
        <a:graphic>
          <a:graphicData uri="http://schemas.openxmlformats.org/presentationml/2006/ole">
            <mc:AlternateContent xmlns:mc="http://schemas.openxmlformats.org/markup-compatibility/2006">
              <mc:Choice xmlns:v="urn:schemas-microsoft-com:vml" Requires="v">
                <p:oleObj spid="_x0000_s191584" name="Equation" r:id="rId15" imgW="291960" imgH="279360" progId="Equation.DSMT4">
                  <p:embed/>
                </p:oleObj>
              </mc:Choice>
              <mc:Fallback>
                <p:oleObj name="Equation" r:id="rId15" imgW="291960" imgH="279360" progId="Equation.DSMT4">
                  <p:embed/>
                  <p:pic>
                    <p:nvPicPr>
                      <p:cNvPr id="13" name="Object 3">
                        <a:extLst>
                          <a:ext uri="{FF2B5EF4-FFF2-40B4-BE49-F238E27FC236}">
                            <a16:creationId xmlns:a16="http://schemas.microsoft.com/office/drawing/2014/main" id="{DA694379-F3E4-4FC5-9469-7AF1EBE85857}"/>
                          </a:ext>
                        </a:extLst>
                      </p:cNvPr>
                      <p:cNvPicPr>
                        <a:picLocks noChangeAspect="1" noChangeArrowheads="1"/>
                      </p:cNvPicPr>
                      <p:nvPr/>
                    </p:nvPicPr>
                    <p:blipFill>
                      <a:blip r:embed="rId16"/>
                      <a:srcRect/>
                      <a:stretch>
                        <a:fillRect/>
                      </a:stretch>
                    </p:blipFill>
                    <p:spPr bwMode="auto">
                      <a:xfrm>
                        <a:off x="1374775" y="6022677"/>
                        <a:ext cx="604838" cy="574675"/>
                      </a:xfrm>
                      <a:prstGeom prst="rect">
                        <a:avLst/>
                      </a:prstGeom>
                      <a:noFill/>
                      <a:ln>
                        <a:noFill/>
                      </a:ln>
                      <a:effectLst/>
                    </p:spPr>
                  </p:pic>
                </p:oleObj>
              </mc:Fallback>
            </mc:AlternateContent>
          </a:graphicData>
        </a:graphic>
      </p:graphicFrame>
      <p:sp>
        <p:nvSpPr>
          <p:cNvPr id="3" name="矩形 2">
            <a:extLst>
              <a:ext uri="{FF2B5EF4-FFF2-40B4-BE49-F238E27FC236}">
                <a16:creationId xmlns:a16="http://schemas.microsoft.com/office/drawing/2014/main" id="{8E18868C-6E80-4E15-A386-C9B88F80AB41}"/>
              </a:ext>
            </a:extLst>
          </p:cNvPr>
          <p:cNvSpPr/>
          <p:nvPr/>
        </p:nvSpPr>
        <p:spPr>
          <a:xfrm>
            <a:off x="256114" y="3327375"/>
            <a:ext cx="2659702" cy="461665"/>
          </a:xfrm>
          <a:prstGeom prst="rect">
            <a:avLst/>
          </a:prstGeom>
        </p:spPr>
        <p:txBody>
          <a:bodyPr wrap="none">
            <a:spAutoFit/>
          </a:bodyPr>
          <a:lstStyle/>
          <a:p>
            <a:r>
              <a:rPr lang="zh-CN" altLang="en-US" sz="2400" b="1" dirty="0">
                <a:solidFill>
                  <a:srgbClr val="FF0000"/>
                </a:solidFill>
                <a:latin typeface="Times New Roman" pitchFamily="18" charset="0"/>
                <a:ea typeface="仿宋" pitchFamily="49" charset="-122"/>
                <a:cs typeface="Times New Roman" pitchFamily="18" charset="0"/>
              </a:rPr>
              <a:t>混合吉布斯函数变</a:t>
            </a:r>
            <a:endParaRPr lang="zh-CN" altLang="en-US" sz="1800" dirty="0">
              <a:solidFill>
                <a:srgbClr val="FF0000"/>
              </a:solidFill>
            </a:endParaRPr>
          </a:p>
        </p:txBody>
      </p:sp>
      <p:graphicFrame>
        <p:nvGraphicFramePr>
          <p:cNvPr id="16" name="Object 3">
            <a:extLst>
              <a:ext uri="{FF2B5EF4-FFF2-40B4-BE49-F238E27FC236}">
                <a16:creationId xmlns:a16="http://schemas.microsoft.com/office/drawing/2014/main" id="{855EC5D7-83A7-4135-B94E-6271D86CA31A}"/>
              </a:ext>
            </a:extLst>
          </p:cNvPr>
          <p:cNvGraphicFramePr>
            <a:graphicFrameLocks noChangeAspect="1"/>
          </p:cNvGraphicFramePr>
          <p:nvPr>
            <p:extLst>
              <p:ext uri="{D42A27DB-BD31-4B8C-83A1-F6EECF244321}">
                <p14:modId xmlns:p14="http://schemas.microsoft.com/office/powerpoint/2010/main" val="938053154"/>
              </p:ext>
            </p:extLst>
          </p:nvPr>
        </p:nvGraphicFramePr>
        <p:xfrm>
          <a:off x="6012160" y="1016025"/>
          <a:ext cx="2703512" cy="612775"/>
        </p:xfrm>
        <a:graphic>
          <a:graphicData uri="http://schemas.openxmlformats.org/presentationml/2006/ole">
            <mc:AlternateContent xmlns:mc="http://schemas.openxmlformats.org/markup-compatibility/2006">
              <mc:Choice xmlns:v="urn:schemas-microsoft-com:vml" Requires="v">
                <p:oleObj spid="_x0000_s191585" name="Equation" r:id="rId17" imgW="1346040" imgH="304560" progId="Equation.DSMT4">
                  <p:embed/>
                </p:oleObj>
              </mc:Choice>
              <mc:Fallback>
                <p:oleObj name="Equation" r:id="rId17" imgW="1346040" imgH="304560" progId="Equation.DSMT4">
                  <p:embed/>
                  <p:pic>
                    <p:nvPicPr>
                      <p:cNvPr id="140294" name="Object 3"/>
                      <p:cNvPicPr>
                        <a:picLocks noChangeAspect="1" noChangeArrowheads="1"/>
                      </p:cNvPicPr>
                      <p:nvPr/>
                    </p:nvPicPr>
                    <p:blipFill>
                      <a:blip r:embed="rId18"/>
                      <a:srcRect/>
                      <a:stretch>
                        <a:fillRect/>
                      </a:stretch>
                    </p:blipFill>
                    <p:spPr bwMode="auto">
                      <a:xfrm>
                        <a:off x="6012160" y="1016025"/>
                        <a:ext cx="2703512" cy="612775"/>
                      </a:xfrm>
                      <a:prstGeom prst="rect">
                        <a:avLst/>
                      </a:prstGeom>
                      <a:noFill/>
                    </p:spPr>
                  </p:pic>
                </p:oleObj>
              </mc:Fallback>
            </mc:AlternateContent>
          </a:graphicData>
        </a:graphic>
      </p:graphicFrame>
    </p:spTree>
  </p:cSld>
  <p:clrMapOvr>
    <a:masterClrMapping/>
  </p:clrMapOvr>
  <p:transition advClick="0"/>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4925" y="304800"/>
            <a:ext cx="6840538" cy="747713"/>
          </a:xfrm>
        </p:spPr>
        <p:txBody>
          <a:bodyPr/>
          <a:lstStyle/>
          <a:p>
            <a:pPr eaLnBrk="1" hangingPunct="1"/>
            <a:r>
              <a:rPr lang="en-US" altLang="zh-CN" sz="3200" dirty="0">
                <a:latin typeface="Arial" panose="020B0604020202020204" pitchFamily="34" charset="0"/>
                <a:cs typeface="Arial" panose="020B0604020202020204" pitchFamily="34" charset="0"/>
              </a:rPr>
              <a:t>3.5.2.1 </a:t>
            </a:r>
            <a:r>
              <a:rPr lang="zh-CN" altLang="en-US" sz="3200" dirty="0"/>
              <a:t>浓度、压力对化学平衡的影响</a:t>
            </a:r>
          </a:p>
        </p:txBody>
      </p:sp>
      <p:sp>
        <p:nvSpPr>
          <p:cNvPr id="540675" name="Rectangle 3"/>
          <p:cNvSpPr>
            <a:spLocks noGrp="1" noChangeArrowheads="1"/>
          </p:cNvSpPr>
          <p:nvPr>
            <p:ph idx="1"/>
          </p:nvPr>
        </p:nvSpPr>
        <p:spPr>
          <a:xfrm>
            <a:off x="251520" y="980728"/>
            <a:ext cx="8640960" cy="2869100"/>
          </a:xfrm>
        </p:spPr>
        <p:txBody>
          <a:bodyPr/>
          <a:lstStyle/>
          <a:p>
            <a:pPr marL="0" indent="0" algn="just" eaLnBrk="1" hangingPunct="1">
              <a:lnSpc>
                <a:spcPct val="150000"/>
              </a:lnSpc>
              <a:spcBef>
                <a:spcPts val="600"/>
              </a:spcBef>
              <a:buClrTx/>
              <a:buNone/>
              <a:defRPr/>
            </a:pPr>
            <a:r>
              <a:rPr lang="zh-CN" altLang="en-US" dirty="0">
                <a:effectLst/>
                <a:latin typeface="Times New Roman" panose="02020603050405020304" pitchFamily="18" charset="0"/>
                <a:cs typeface="Times New Roman" panose="02020603050405020304" pitchFamily="18" charset="0"/>
              </a:rPr>
              <a:t>中学学过的吕</a:t>
            </a:r>
            <a:r>
              <a:rPr lang="zh-CN" altLang="en-US" dirty="0">
                <a:effectLst/>
                <a:latin typeface="Times New Roman" panose="02020603050405020304" pitchFamily="18" charset="0"/>
                <a:cs typeface="Times New Roman" panose="02020603050405020304" pitchFamily="18" charset="0"/>
                <a:sym typeface="Symbol" pitchFamily="18" charset="2"/>
              </a:rPr>
              <a:t></a:t>
            </a:r>
            <a:r>
              <a:rPr lang="zh-CN" altLang="en-US" dirty="0">
                <a:effectLst/>
                <a:latin typeface="Times New Roman" panose="02020603050405020304" pitchFamily="18" charset="0"/>
                <a:cs typeface="Times New Roman" panose="02020603050405020304" pitchFamily="18" charset="0"/>
              </a:rPr>
              <a:t>查德里</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又名勒夏特列</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定律：若对处于平衡状态的可逆反应，施加某种影响(如改变浓度、压力和温度等条件)，则平衡就向着削弱这种影响的方向移动。这用化学反应等温方程式是显而易见的。</a:t>
            </a:r>
          </a:p>
        </p:txBody>
      </p:sp>
      <p:sp>
        <p:nvSpPr>
          <p:cNvPr id="540676" name="Text Box 4"/>
          <p:cNvSpPr txBox="1">
            <a:spLocks noChangeArrowheads="1"/>
          </p:cNvSpPr>
          <p:nvPr/>
        </p:nvSpPr>
        <p:spPr bwMode="auto">
          <a:xfrm>
            <a:off x="251520" y="3849828"/>
            <a:ext cx="8640960" cy="1311962"/>
          </a:xfrm>
          <a:prstGeom prst="rect">
            <a:avLst/>
          </a:prstGeom>
          <a:noFill/>
          <a:ln w="9525">
            <a:noFill/>
            <a:miter lim="800000"/>
            <a:headEnd/>
            <a:tailEnd/>
          </a:ln>
        </p:spPr>
        <p:txBody>
          <a:bodyPr wrap="square">
            <a:spAutoFit/>
          </a:bodyPr>
          <a:lstStyle/>
          <a:p>
            <a:pPr eaLnBrk="0" hangingPunct="0">
              <a:lnSpc>
                <a:spcPct val="150000"/>
              </a:lnSpc>
              <a:spcBef>
                <a:spcPts val="600"/>
              </a:spcBef>
            </a:pPr>
            <a:r>
              <a:rPr lang="zh-CN" altLang="en-US" sz="2800" dirty="0">
                <a:solidFill>
                  <a:srgbClr val="FF0000"/>
                </a:solidFill>
                <a:latin typeface="Times New Roman" panose="02020603050405020304" pitchFamily="18" charset="0"/>
                <a:ea typeface="华文中宋" pitchFamily="2" charset="-122"/>
                <a:cs typeface="Times New Roman" panose="02020603050405020304" pitchFamily="18" charset="0"/>
              </a:rPr>
              <a:t>注意：浓度和压力的改变是反应商</a:t>
            </a:r>
            <a:r>
              <a:rPr lang="en-US" altLang="zh-CN" sz="2800" i="1" dirty="0">
                <a:solidFill>
                  <a:srgbClr val="FF0000"/>
                </a:solidFill>
                <a:latin typeface="Times New Roman" panose="02020603050405020304" pitchFamily="18" charset="0"/>
                <a:ea typeface="华文中宋" pitchFamily="2" charset="-122"/>
                <a:cs typeface="Times New Roman" panose="02020603050405020304" pitchFamily="18" charset="0"/>
              </a:rPr>
              <a:t>Q</a:t>
            </a:r>
            <a:r>
              <a:rPr lang="zh-CN" altLang="en-US" sz="2800" dirty="0">
                <a:solidFill>
                  <a:srgbClr val="FF0000"/>
                </a:solidFill>
                <a:latin typeface="Times New Roman" panose="02020603050405020304" pitchFamily="18" charset="0"/>
                <a:ea typeface="华文中宋" pitchFamily="2" charset="-122"/>
                <a:cs typeface="Times New Roman" panose="02020603050405020304" pitchFamily="18" charset="0"/>
              </a:rPr>
              <a:t>改变，而并不改变平衡常数</a:t>
            </a:r>
            <a:r>
              <a:rPr lang="en-US" altLang="zh-CN" sz="2800" i="1" dirty="0">
                <a:solidFill>
                  <a:srgbClr val="FF0000"/>
                </a:solidFill>
                <a:latin typeface="Times New Roman" panose="02020603050405020304" pitchFamily="18" charset="0"/>
                <a:ea typeface="华文中宋" pitchFamily="2" charset="-122"/>
                <a:cs typeface="Times New Roman" panose="02020603050405020304" pitchFamily="18" charset="0"/>
              </a:rPr>
              <a:t>K</a:t>
            </a:r>
            <a:r>
              <a:rPr lang="en-US" altLang="zh-CN" sz="2800" baseline="30000" dirty="0">
                <a:solidFill>
                  <a:srgbClr val="FF0000"/>
                </a:solidFill>
                <a:latin typeface="Times New Roman" panose="02020603050405020304" pitchFamily="18" charset="0"/>
                <a:ea typeface="华文中宋" pitchFamily="2" charset="-122"/>
                <a:cs typeface="Times New Roman" panose="02020603050405020304" pitchFamily="18" charset="0"/>
                <a:sym typeface="Euclid Math One" pitchFamily="18" charset="2"/>
              </a:rPr>
              <a:t></a:t>
            </a:r>
            <a:r>
              <a:rPr lang="en-US" altLang="zh-CN" sz="2800" dirty="0">
                <a:solidFill>
                  <a:srgbClr val="FF0000"/>
                </a:solidFill>
                <a:latin typeface="Times New Roman" panose="02020603050405020304" pitchFamily="18" charset="0"/>
                <a:ea typeface="华文中宋" pitchFamily="2" charset="-122"/>
                <a:cs typeface="Times New Roman" panose="02020603050405020304" pitchFamily="18" charset="0"/>
              </a:rPr>
              <a:t>，</a:t>
            </a:r>
            <a:r>
              <a:rPr lang="zh-CN" altLang="en-US" sz="2800" u="sng" dirty="0">
                <a:solidFill>
                  <a:srgbClr val="FF0000"/>
                </a:solidFill>
                <a:latin typeface="Times New Roman" panose="02020603050405020304" pitchFamily="18" charset="0"/>
                <a:ea typeface="华文中宋" pitchFamily="2" charset="-122"/>
                <a:cs typeface="Times New Roman" panose="02020603050405020304" pitchFamily="18" charset="0"/>
              </a:rPr>
              <a:t>但温度改变则使</a:t>
            </a:r>
            <a:r>
              <a:rPr lang="en-US" altLang="zh-CN" sz="2800" i="1" u="sng" dirty="0">
                <a:solidFill>
                  <a:srgbClr val="FF0000"/>
                </a:solidFill>
                <a:latin typeface="Times New Roman" panose="02020603050405020304" pitchFamily="18" charset="0"/>
                <a:ea typeface="华文中宋" pitchFamily="2" charset="-122"/>
                <a:cs typeface="Times New Roman" panose="02020603050405020304" pitchFamily="18" charset="0"/>
              </a:rPr>
              <a:t>K</a:t>
            </a:r>
            <a:r>
              <a:rPr lang="en-US" altLang="zh-CN" sz="2800" u="sng" baseline="30000" dirty="0">
                <a:solidFill>
                  <a:srgbClr val="FF0000"/>
                </a:solidFill>
                <a:latin typeface="Times New Roman" panose="02020603050405020304" pitchFamily="18" charset="0"/>
                <a:ea typeface="华文中宋" pitchFamily="2" charset="-122"/>
                <a:cs typeface="Times New Roman" panose="02020603050405020304" pitchFamily="18" charset="0"/>
                <a:sym typeface="Euclid Math One" pitchFamily="18" charset="2"/>
              </a:rPr>
              <a:t></a:t>
            </a:r>
            <a:r>
              <a:rPr lang="zh-CN" altLang="en-US" sz="2800" u="sng" dirty="0">
                <a:solidFill>
                  <a:srgbClr val="FF0000"/>
                </a:solidFill>
                <a:latin typeface="Times New Roman" panose="02020603050405020304" pitchFamily="18" charset="0"/>
                <a:ea typeface="华文中宋" pitchFamily="2" charset="-122"/>
                <a:cs typeface="Times New Roman" panose="02020603050405020304" pitchFamily="18" charset="0"/>
              </a:rPr>
              <a:t>改变，而</a:t>
            </a:r>
            <a:r>
              <a:rPr lang="en-US" altLang="zh-CN" sz="2800" i="1" u="sng" dirty="0">
                <a:solidFill>
                  <a:srgbClr val="FF0000"/>
                </a:solidFill>
                <a:latin typeface="Times New Roman" panose="02020603050405020304" pitchFamily="18" charset="0"/>
                <a:ea typeface="华文中宋" pitchFamily="2" charset="-122"/>
                <a:cs typeface="Times New Roman" panose="02020603050405020304" pitchFamily="18" charset="0"/>
              </a:rPr>
              <a:t>Q</a:t>
            </a:r>
            <a:r>
              <a:rPr lang="zh-CN" altLang="en-US" sz="2800" u="sng" dirty="0">
                <a:solidFill>
                  <a:srgbClr val="FF0000"/>
                </a:solidFill>
                <a:latin typeface="Times New Roman" panose="02020603050405020304" pitchFamily="18" charset="0"/>
                <a:ea typeface="华文中宋" pitchFamily="2" charset="-122"/>
                <a:cs typeface="Times New Roman" panose="02020603050405020304" pitchFamily="18" charset="0"/>
              </a:rPr>
              <a:t>值不变。</a:t>
            </a:r>
          </a:p>
        </p:txBody>
      </p:sp>
    </p:spTree>
  </p:cSld>
  <p:clrMapOvr>
    <a:masterClrMapping/>
  </p:clrMapOvr>
  <p:transition advClick="0"/>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250824" y="1269341"/>
            <a:ext cx="5992638" cy="2246769"/>
          </a:xfrm>
          <a:prstGeom prst="rect">
            <a:avLst/>
          </a:prstGeom>
          <a:noFill/>
          <a:ln w="9525">
            <a:noFill/>
            <a:miter lim="800000"/>
            <a:headEnd/>
            <a:tailEnd/>
          </a:ln>
        </p:spPr>
        <p:txBody>
          <a:bodyPr wrap="square" anchor="ctr">
            <a:spAutoFit/>
          </a:bodyPr>
          <a:lstStyle/>
          <a:p>
            <a:pPr algn="just" eaLnBrk="0" hangingPunct="0">
              <a:spcBef>
                <a:spcPct val="20000"/>
              </a:spcBef>
              <a:buClr>
                <a:schemeClr val="hlink"/>
              </a:buClr>
              <a:defRPr/>
            </a:pP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吕</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查德里</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(Le </a:t>
            </a:r>
            <a:r>
              <a:rPr lang="en-US" altLang="zh-CN" sz="2800" b="1" dirty="0" err="1">
                <a:solidFill>
                  <a:srgbClr val="FF0000"/>
                </a:solidFill>
                <a:latin typeface="Times New Roman" panose="02020603050405020304" pitchFamily="18" charset="0"/>
                <a:ea typeface="华文仿宋" pitchFamily="2" charset="-122"/>
                <a:cs typeface="Times New Roman" panose="02020603050405020304" pitchFamily="18" charset="0"/>
              </a:rPr>
              <a:t>Chartelier</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，又名勒夏特列</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，法国化学家。</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1850</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年</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10</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月</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8</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日出生于巴黎的一个化学世家。从小就受化学家们的熏陶，中学时代他特别爱好化学实验。</a:t>
            </a:r>
          </a:p>
        </p:txBody>
      </p:sp>
      <p:pic>
        <p:nvPicPr>
          <p:cNvPr id="142339" name="Picture 3" descr="1899a23ec25115e9828b13dc"/>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6327311" y="1033184"/>
            <a:ext cx="2376264" cy="3115896"/>
          </a:xfrm>
          <a:prstGeom prst="rect">
            <a:avLst/>
          </a:prstGeom>
          <a:noFill/>
          <a:ln w="9525">
            <a:noFill/>
            <a:miter lim="800000"/>
            <a:headEnd/>
            <a:tailEnd/>
          </a:ln>
        </p:spPr>
      </p:pic>
      <p:sp>
        <p:nvSpPr>
          <p:cNvPr id="142340" name="Rectangle 4"/>
          <p:cNvSpPr>
            <a:spLocks noChangeArrowheads="1"/>
          </p:cNvSpPr>
          <p:nvPr/>
        </p:nvSpPr>
        <p:spPr bwMode="auto">
          <a:xfrm>
            <a:off x="250825" y="4149080"/>
            <a:ext cx="8642350" cy="2333625"/>
          </a:xfrm>
          <a:prstGeom prst="rect">
            <a:avLst/>
          </a:prstGeom>
          <a:noFill/>
          <a:ln w="9525">
            <a:noFill/>
            <a:miter lim="800000"/>
            <a:headEnd/>
            <a:tailEnd/>
          </a:ln>
        </p:spPr>
        <p:txBody>
          <a:bodyPr>
            <a:spAutoFit/>
          </a:bodyPr>
          <a:lstStyle/>
          <a:p>
            <a:pPr algn="just">
              <a:spcBef>
                <a:spcPct val="20000"/>
              </a:spcBef>
              <a:buClr>
                <a:schemeClr val="hlink"/>
              </a:buClr>
            </a:pP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1875</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年，他以优异的成绩毕业于巴黎工业大学，</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1887</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年获博士学位，随即在高等矿业学校取得化学教授的职位。</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1907</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年还兼任法国矿业部长，在第一次世界大战期间出任法国武装部长，</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1919</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年退休。</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1936</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年</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9</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月</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17</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日卒于伊泽尔。</a:t>
            </a:r>
          </a:p>
        </p:txBody>
      </p:sp>
      <p:sp>
        <p:nvSpPr>
          <p:cNvPr id="142341" name="标题 6"/>
          <p:cNvSpPr>
            <a:spLocks noGrp="1"/>
          </p:cNvSpPr>
          <p:nvPr>
            <p:ph type="title"/>
          </p:nvPr>
        </p:nvSpPr>
        <p:spPr>
          <a:xfrm>
            <a:off x="250824" y="304800"/>
            <a:ext cx="5400675" cy="747713"/>
          </a:xfrm>
        </p:spPr>
        <p:txBody>
          <a:bodyPr/>
          <a:lstStyle/>
          <a:p>
            <a:pPr eaLnBrk="1" hangingPunct="1"/>
            <a:r>
              <a:rPr lang="en-US" altLang="zh-CN" sz="3200" dirty="0">
                <a:latin typeface="Arial" panose="020B0604020202020204" pitchFamily="34" charset="0"/>
                <a:cs typeface="Arial" panose="020B0604020202020204" pitchFamily="34" charset="0"/>
              </a:rPr>
              <a:t>3.5.2  </a:t>
            </a:r>
            <a:r>
              <a:rPr lang="zh-CN" altLang="en-US" sz="3200" dirty="0">
                <a:latin typeface="黑体" pitchFamily="2" charset="-122"/>
              </a:rPr>
              <a:t>化学平衡的移动</a:t>
            </a:r>
            <a:endParaRPr lang="zh-CN" altLang="en-US" sz="32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51520" y="333375"/>
            <a:ext cx="6508750" cy="676275"/>
          </a:xfrm>
        </p:spPr>
        <p:txBody>
          <a:bodyPr/>
          <a:lstStyle/>
          <a:p>
            <a:pPr eaLnBrk="1" hangingPunct="1"/>
            <a:r>
              <a:rPr lang="en-US" altLang="zh-CN" sz="3200" dirty="0">
                <a:latin typeface="Arial" panose="020B0604020202020204" pitchFamily="34" charset="0"/>
                <a:cs typeface="Arial" panose="020B0604020202020204" pitchFamily="34" charset="0"/>
              </a:rPr>
              <a:t>3.5.2.2  </a:t>
            </a:r>
            <a:r>
              <a:rPr lang="zh-CN" altLang="en-US" sz="3200" dirty="0">
                <a:latin typeface="黑体" pitchFamily="2" charset="-122"/>
              </a:rPr>
              <a:t>温度对平衡常数的影响</a:t>
            </a:r>
            <a:endParaRPr lang="zh-CN" altLang="en-US" sz="3200" dirty="0"/>
          </a:p>
        </p:txBody>
      </p:sp>
      <p:graphicFrame>
        <p:nvGraphicFramePr>
          <p:cNvPr id="559106" name="Object 2"/>
          <p:cNvGraphicFramePr>
            <a:graphicFrameLocks noGrp="1" noChangeAspect="1"/>
          </p:cNvGraphicFramePr>
          <p:nvPr>
            <p:ph idx="1"/>
            <p:extLst>
              <p:ext uri="{D42A27DB-BD31-4B8C-83A1-F6EECF244321}">
                <p14:modId xmlns:p14="http://schemas.microsoft.com/office/powerpoint/2010/main" val="1772159792"/>
              </p:ext>
            </p:extLst>
          </p:nvPr>
        </p:nvGraphicFramePr>
        <p:xfrm>
          <a:off x="5465251" y="3152009"/>
          <a:ext cx="3314700" cy="1049337"/>
        </p:xfrm>
        <a:graphic>
          <a:graphicData uri="http://schemas.openxmlformats.org/presentationml/2006/ole">
            <mc:AlternateContent xmlns:mc="http://schemas.openxmlformats.org/markup-compatibility/2006">
              <mc:Choice xmlns:v="urn:schemas-microsoft-com:vml" Requires="v">
                <p:oleObj spid="_x0000_s190643" name="Equation" r:id="rId4" imgW="1523880" imgH="482400" progId="Equation.DSMT4">
                  <p:embed/>
                </p:oleObj>
              </mc:Choice>
              <mc:Fallback>
                <p:oleObj name="Equation" r:id="rId4" imgW="1523880" imgH="482400" progId="Equation.DSMT4">
                  <p:embed/>
                  <p:pic>
                    <p:nvPicPr>
                      <p:cNvPr id="0" name="Object 2"/>
                      <p:cNvPicPr>
                        <a:picLocks noChangeAspect="1" noChangeArrowheads="1"/>
                      </p:cNvPicPr>
                      <p:nvPr/>
                    </p:nvPicPr>
                    <p:blipFill>
                      <a:blip r:embed="rId5"/>
                      <a:srcRect/>
                      <a:stretch>
                        <a:fillRect/>
                      </a:stretch>
                    </p:blipFill>
                    <p:spPr bwMode="auto">
                      <a:xfrm>
                        <a:off x="5465251" y="3152009"/>
                        <a:ext cx="3314700" cy="1049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4"/>
          <p:cNvSpPr txBox="1">
            <a:spLocks noChangeArrowheads="1"/>
          </p:cNvSpPr>
          <p:nvPr/>
        </p:nvSpPr>
        <p:spPr bwMode="auto">
          <a:xfrm>
            <a:off x="251520" y="3361258"/>
            <a:ext cx="5040559" cy="430887"/>
          </a:xfrm>
          <a:prstGeom prst="rect">
            <a:avLst/>
          </a:prstGeom>
          <a:noFill/>
          <a:ln w="12700" cap="sq">
            <a:noFill/>
            <a:miter lim="800000"/>
            <a:headEnd/>
            <a:tailEnd/>
          </a:ln>
        </p:spPr>
        <p:txBody>
          <a:bodyPr wrap="square" tIns="0" bIns="0">
            <a:spAutoFit/>
          </a:bodyPr>
          <a:lstStyle/>
          <a:p>
            <a:pPr fontAlgn="t">
              <a:spcBef>
                <a:spcPct val="50000"/>
              </a:spcBef>
              <a:defRPr/>
            </a:pPr>
            <a:r>
              <a:rPr kumimoji="0" lang="zh-CN" altLang="en-US" sz="2800" b="1" dirty="0">
                <a:solidFill>
                  <a:schemeClr val="tx1"/>
                </a:solidFill>
                <a:latin typeface="Times New Roman" pitchFamily="18" charset="0"/>
                <a:ea typeface="仿宋_GB2312" pitchFamily="49" charset="-122"/>
                <a:cs typeface="Times New Roman" pitchFamily="18" charset="0"/>
              </a:rPr>
              <a:t>得到</a:t>
            </a:r>
            <a:r>
              <a:rPr kumimoji="0" lang="zh-CN" altLang="en-US" sz="2800" b="1" dirty="0">
                <a:solidFill>
                  <a:srgbClr val="FF0000"/>
                </a:solidFill>
                <a:latin typeface="Times New Roman" pitchFamily="18" charset="0"/>
                <a:ea typeface="仿宋_GB2312" pitchFamily="49" charset="-122"/>
                <a:cs typeface="Times New Roman" pitchFamily="18" charset="0"/>
              </a:rPr>
              <a:t>范特霍夫</a:t>
            </a:r>
            <a:r>
              <a:rPr kumimoji="0" lang="en-US" altLang="zh-CN" sz="2800" b="1" dirty="0">
                <a:solidFill>
                  <a:srgbClr val="FF0000"/>
                </a:solidFill>
                <a:latin typeface="Times New Roman" pitchFamily="18" charset="0"/>
                <a:ea typeface="仿宋_GB2312" pitchFamily="49" charset="-122"/>
                <a:cs typeface="Times New Roman" pitchFamily="18" charset="0"/>
              </a:rPr>
              <a:t>(</a:t>
            </a:r>
            <a:r>
              <a:rPr kumimoji="0" lang="en-US" altLang="zh-CN" sz="2800" b="1" dirty="0" err="1">
                <a:solidFill>
                  <a:srgbClr val="FF0000"/>
                </a:solidFill>
                <a:latin typeface="Times New Roman" pitchFamily="18" charset="0"/>
                <a:ea typeface="仿宋_GB2312" pitchFamily="49" charset="-122"/>
                <a:cs typeface="Times New Roman" pitchFamily="18" charset="0"/>
              </a:rPr>
              <a:t>van’t</a:t>
            </a:r>
            <a:r>
              <a:rPr kumimoji="0" lang="en-US" altLang="zh-CN" sz="2800" b="1" dirty="0">
                <a:solidFill>
                  <a:srgbClr val="FF0000"/>
                </a:solidFill>
                <a:latin typeface="Times New Roman" pitchFamily="18" charset="0"/>
                <a:ea typeface="仿宋_GB2312" pitchFamily="49" charset="-122"/>
                <a:cs typeface="Times New Roman" pitchFamily="18" charset="0"/>
              </a:rPr>
              <a:t> Hoff) </a:t>
            </a:r>
            <a:r>
              <a:rPr kumimoji="0" lang="zh-CN" altLang="en-US" sz="2800" b="1" dirty="0">
                <a:solidFill>
                  <a:srgbClr val="FF0000"/>
                </a:solidFill>
                <a:latin typeface="Times New Roman" pitchFamily="18" charset="0"/>
                <a:ea typeface="仿宋_GB2312" pitchFamily="49" charset="-122"/>
                <a:cs typeface="Times New Roman" pitchFamily="18" charset="0"/>
              </a:rPr>
              <a:t>方程      </a:t>
            </a:r>
          </a:p>
        </p:txBody>
      </p:sp>
      <p:grpSp>
        <p:nvGrpSpPr>
          <p:cNvPr id="143365" name="组合 10"/>
          <p:cNvGrpSpPr>
            <a:grpSpLocks/>
          </p:cNvGrpSpPr>
          <p:nvPr/>
        </p:nvGrpSpPr>
        <p:grpSpPr bwMode="auto">
          <a:xfrm>
            <a:off x="251520" y="4242819"/>
            <a:ext cx="8646233" cy="2354533"/>
            <a:chOff x="542355" y="3426761"/>
            <a:chExt cx="8646233" cy="2354142"/>
          </a:xfrm>
        </p:grpSpPr>
        <p:sp>
          <p:nvSpPr>
            <p:cNvPr id="143371" name="Text Box 4"/>
            <p:cNvSpPr txBox="1">
              <a:spLocks noChangeArrowheads="1"/>
            </p:cNvSpPr>
            <p:nvPr/>
          </p:nvSpPr>
          <p:spPr bwMode="auto">
            <a:xfrm>
              <a:off x="542355" y="3457575"/>
              <a:ext cx="8646233" cy="2323328"/>
            </a:xfrm>
            <a:prstGeom prst="rect">
              <a:avLst/>
            </a:prstGeom>
            <a:noFill/>
            <a:ln w="9525">
              <a:noFill/>
              <a:miter lim="800000"/>
              <a:headEnd/>
              <a:tailEnd/>
            </a:ln>
          </p:spPr>
          <p:txBody>
            <a:bodyPr wrap="square">
              <a:spAutoFit/>
            </a:bodyPr>
            <a:lstStyle/>
            <a:p>
              <a:pPr fontAlgn="t">
                <a:lnSpc>
                  <a:spcPct val="125000"/>
                </a:lnSpc>
                <a:spcBef>
                  <a:spcPts val="600"/>
                </a:spcBef>
              </a:pPr>
              <a:r>
                <a:rPr kumimoji="0"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1. 对于吸热反应，          &gt; 0，温度升高，平衡常数       增大，有利于正向反应。</a:t>
              </a:r>
              <a:endParaRPr kumimoji="0"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algn="just" fontAlgn="t">
                <a:lnSpc>
                  <a:spcPct val="125000"/>
                </a:lnSpc>
                <a:spcBef>
                  <a:spcPts val="600"/>
                </a:spcBef>
              </a:pPr>
              <a:r>
                <a:rPr kumimoji="0"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2. </a:t>
              </a:r>
              <a:r>
                <a:rPr kumimoji="0"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若已知两个不同温度下的反应的    ，则不但可以判断反应是吸热还是放热，而且可以定量求出    </a:t>
              </a:r>
              <a:r>
                <a:rPr kumimoji="0"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a:t>
              </a:r>
              <a:r>
                <a:rPr kumimoji="0"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p>
          </p:txBody>
        </p:sp>
        <p:graphicFrame>
          <p:nvGraphicFramePr>
            <p:cNvPr id="143372" name="Object 3"/>
            <p:cNvGraphicFramePr>
              <a:graphicFrameLocks noChangeAspect="1"/>
            </p:cNvGraphicFramePr>
            <p:nvPr>
              <p:extLst>
                <p:ext uri="{D42A27DB-BD31-4B8C-83A1-F6EECF244321}">
                  <p14:modId xmlns:p14="http://schemas.microsoft.com/office/powerpoint/2010/main" val="1918693637"/>
                </p:ext>
              </p:extLst>
            </p:nvPr>
          </p:nvGraphicFramePr>
          <p:xfrm>
            <a:off x="3278659" y="3426761"/>
            <a:ext cx="1058862" cy="617538"/>
          </p:xfrm>
          <a:graphic>
            <a:graphicData uri="http://schemas.openxmlformats.org/presentationml/2006/ole">
              <mc:AlternateContent xmlns:mc="http://schemas.openxmlformats.org/markup-compatibility/2006">
                <mc:Choice xmlns:v="urn:schemas-microsoft-com:vml" Requires="v">
                  <p:oleObj spid="_x0000_s190644" name="Equation" r:id="rId6" imgW="393529" imgH="228501" progId="Equation.DSMT4">
                    <p:embed/>
                  </p:oleObj>
                </mc:Choice>
                <mc:Fallback>
                  <p:oleObj name="Equation" r:id="rId6" imgW="393529" imgH="228501"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8659" y="3426761"/>
                          <a:ext cx="1058862" cy="617538"/>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aphicFrame>
          <p:nvGraphicFramePr>
            <p:cNvPr id="143373" name="Object 4"/>
            <p:cNvGraphicFramePr>
              <a:graphicFrameLocks noChangeAspect="1"/>
            </p:cNvGraphicFramePr>
            <p:nvPr>
              <p:extLst>
                <p:ext uri="{D42A27DB-BD31-4B8C-83A1-F6EECF244321}">
                  <p14:modId xmlns:p14="http://schemas.microsoft.com/office/powerpoint/2010/main" val="140280328"/>
                </p:ext>
              </p:extLst>
            </p:nvPr>
          </p:nvGraphicFramePr>
          <p:xfrm>
            <a:off x="8391227" y="3458713"/>
            <a:ext cx="658812" cy="522288"/>
          </p:xfrm>
          <a:graphic>
            <a:graphicData uri="http://schemas.openxmlformats.org/presentationml/2006/ole">
              <mc:AlternateContent xmlns:mc="http://schemas.openxmlformats.org/markup-compatibility/2006">
                <mc:Choice xmlns:v="urn:schemas-microsoft-com:vml" Requires="v">
                  <p:oleObj spid="_x0000_s190645" name="Equation" r:id="rId8" imgW="241195" imgH="190417" progId="Equation.DSMT4">
                    <p:embed/>
                  </p:oleObj>
                </mc:Choice>
                <mc:Fallback>
                  <p:oleObj name="Equation" r:id="rId8" imgW="241195" imgH="190417"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91227" y="3458713"/>
                          <a:ext cx="658812" cy="522288"/>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aphicFrame>
          <p:nvGraphicFramePr>
            <p:cNvPr id="143375" name="Object 6"/>
            <p:cNvGraphicFramePr>
              <a:graphicFrameLocks noChangeAspect="1"/>
            </p:cNvGraphicFramePr>
            <p:nvPr>
              <p:extLst>
                <p:ext uri="{D42A27DB-BD31-4B8C-83A1-F6EECF244321}">
                  <p14:modId xmlns:p14="http://schemas.microsoft.com/office/powerpoint/2010/main" val="321417163"/>
                </p:ext>
              </p:extLst>
            </p:nvPr>
          </p:nvGraphicFramePr>
          <p:xfrm>
            <a:off x="6076231" y="4578697"/>
            <a:ext cx="658812" cy="522287"/>
          </p:xfrm>
          <a:graphic>
            <a:graphicData uri="http://schemas.openxmlformats.org/presentationml/2006/ole">
              <mc:AlternateContent xmlns:mc="http://schemas.openxmlformats.org/markup-compatibility/2006">
                <mc:Choice xmlns:v="urn:schemas-microsoft-com:vml" Requires="v">
                  <p:oleObj spid="_x0000_s190646" name="Equation" r:id="rId10" imgW="241195" imgH="190417" progId="Equation.DSMT4">
                    <p:embed/>
                  </p:oleObj>
                </mc:Choice>
                <mc:Fallback>
                  <p:oleObj name="Equation" r:id="rId10" imgW="241195" imgH="190417"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6231" y="4578697"/>
                          <a:ext cx="658812" cy="522287"/>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aphicFrame>
          <p:nvGraphicFramePr>
            <p:cNvPr id="143376" name="Object 7"/>
            <p:cNvGraphicFramePr>
              <a:graphicFrameLocks noChangeAspect="1"/>
            </p:cNvGraphicFramePr>
            <p:nvPr>
              <p:extLst>
                <p:ext uri="{D42A27DB-BD31-4B8C-83A1-F6EECF244321}">
                  <p14:modId xmlns:p14="http://schemas.microsoft.com/office/powerpoint/2010/main" val="3753355138"/>
                </p:ext>
              </p:extLst>
            </p:nvPr>
          </p:nvGraphicFramePr>
          <p:xfrm>
            <a:off x="7383115" y="5113096"/>
            <a:ext cx="1058862" cy="617538"/>
          </p:xfrm>
          <a:graphic>
            <a:graphicData uri="http://schemas.openxmlformats.org/presentationml/2006/ole">
              <mc:AlternateContent xmlns:mc="http://schemas.openxmlformats.org/markup-compatibility/2006">
                <mc:Choice xmlns:v="urn:schemas-microsoft-com:vml" Requires="v">
                  <p:oleObj spid="_x0000_s190647" name="Equation" r:id="rId11" imgW="393529" imgH="228501" progId="Equation.DSMT4">
                    <p:embed/>
                  </p:oleObj>
                </mc:Choice>
                <mc:Fallback>
                  <p:oleObj name="Equation" r:id="rId11" imgW="393529" imgH="228501"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3115" y="5113096"/>
                          <a:ext cx="1058862" cy="617538"/>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pSp>
      <p:graphicFrame>
        <p:nvGraphicFramePr>
          <p:cNvPr id="143366" name="Object 8"/>
          <p:cNvGraphicFramePr>
            <a:graphicFrameLocks noChangeAspect="1"/>
          </p:cNvGraphicFramePr>
          <p:nvPr>
            <p:extLst>
              <p:ext uri="{D42A27DB-BD31-4B8C-83A1-F6EECF244321}">
                <p14:modId xmlns:p14="http://schemas.microsoft.com/office/powerpoint/2010/main" val="572307690"/>
              </p:ext>
            </p:extLst>
          </p:nvPr>
        </p:nvGraphicFramePr>
        <p:xfrm>
          <a:off x="1555750" y="1033463"/>
          <a:ext cx="2728913" cy="890587"/>
        </p:xfrm>
        <a:graphic>
          <a:graphicData uri="http://schemas.openxmlformats.org/presentationml/2006/ole">
            <mc:AlternateContent xmlns:mc="http://schemas.openxmlformats.org/markup-compatibility/2006">
              <mc:Choice xmlns:v="urn:schemas-microsoft-com:vml" Requires="v">
                <p:oleObj spid="_x0000_s190648" name="Equation" r:id="rId12" imgW="1511280" imgH="495000" progId="Equation.DSMT4">
                  <p:embed/>
                </p:oleObj>
              </mc:Choice>
              <mc:Fallback>
                <p:oleObj name="Equation" r:id="rId12" imgW="1511280" imgH="495000" progId="Equation.DSMT4">
                  <p:embed/>
                  <p:pic>
                    <p:nvPicPr>
                      <p:cNvPr id="0" name="Object 8"/>
                      <p:cNvPicPr>
                        <a:picLocks noChangeAspect="1" noChangeArrowheads="1"/>
                      </p:cNvPicPr>
                      <p:nvPr/>
                    </p:nvPicPr>
                    <p:blipFill>
                      <a:blip r:embed="rId13"/>
                      <a:srcRect/>
                      <a:stretch>
                        <a:fillRect/>
                      </a:stretch>
                    </p:blipFill>
                    <p:spPr bwMode="auto">
                      <a:xfrm>
                        <a:off x="1555750" y="1033463"/>
                        <a:ext cx="2728913" cy="89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67" name="Object 9"/>
          <p:cNvGraphicFramePr>
            <a:graphicFrameLocks noChangeAspect="1"/>
          </p:cNvGraphicFramePr>
          <p:nvPr>
            <p:extLst>
              <p:ext uri="{D42A27DB-BD31-4B8C-83A1-F6EECF244321}">
                <p14:modId xmlns:p14="http://schemas.microsoft.com/office/powerpoint/2010/main" val="1097830475"/>
              </p:ext>
            </p:extLst>
          </p:nvPr>
        </p:nvGraphicFramePr>
        <p:xfrm>
          <a:off x="5033963" y="1196975"/>
          <a:ext cx="3714750" cy="561975"/>
        </p:xfrm>
        <a:graphic>
          <a:graphicData uri="http://schemas.openxmlformats.org/presentationml/2006/ole">
            <mc:AlternateContent xmlns:mc="http://schemas.openxmlformats.org/markup-compatibility/2006">
              <mc:Choice xmlns:v="urn:schemas-microsoft-com:vml" Requires="v">
                <p:oleObj spid="_x0000_s190649" name="Equation" r:id="rId14" imgW="1790700" imgH="279400" progId="Equation.DSMT4">
                  <p:embed/>
                </p:oleObj>
              </mc:Choice>
              <mc:Fallback>
                <p:oleObj name="Equation" r:id="rId14" imgW="1790700" imgH="279400" progId="Equation.DSMT4">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33963" y="1196975"/>
                        <a:ext cx="37147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4"/>
          <p:cNvSpPr txBox="1">
            <a:spLocks noChangeArrowheads="1"/>
          </p:cNvSpPr>
          <p:nvPr/>
        </p:nvSpPr>
        <p:spPr bwMode="auto">
          <a:xfrm>
            <a:off x="251521" y="1325563"/>
            <a:ext cx="6049268" cy="430212"/>
          </a:xfrm>
          <a:prstGeom prst="rect">
            <a:avLst/>
          </a:prstGeom>
          <a:noFill/>
          <a:ln w="12700" cap="sq">
            <a:noFill/>
            <a:miter lim="800000"/>
            <a:headEnd/>
            <a:tailEnd/>
          </a:ln>
        </p:spPr>
        <p:txBody>
          <a:bodyPr wrap="square" tIns="0" bIns="0">
            <a:spAutoFit/>
          </a:bodyPr>
          <a:lstStyle/>
          <a:p>
            <a:pPr fontAlgn="t">
              <a:spcBef>
                <a:spcPct val="50000"/>
              </a:spcBef>
            </a:pPr>
            <a:r>
              <a:rPr kumimoji="0" lang="zh-CN" altLang="en-US" sz="2800" b="1" dirty="0">
                <a:solidFill>
                  <a:schemeClr val="tx1"/>
                </a:solidFill>
                <a:latin typeface="Times New Roman" panose="02020603050405020304" pitchFamily="18" charset="0"/>
                <a:ea typeface="仿宋_GB2312" pitchFamily="49" charset="-122"/>
                <a:cs typeface="Times New Roman" panose="02020603050405020304" pitchFamily="18" charset="0"/>
              </a:rPr>
              <a:t>由公式                                   及</a:t>
            </a:r>
          </a:p>
        </p:txBody>
      </p:sp>
      <p:graphicFrame>
        <p:nvGraphicFramePr>
          <p:cNvPr id="3" name="Object 10"/>
          <p:cNvGraphicFramePr>
            <a:graphicFrameLocks noChangeAspect="1"/>
          </p:cNvGraphicFramePr>
          <p:nvPr>
            <p:extLst>
              <p:ext uri="{D42A27DB-BD31-4B8C-83A1-F6EECF244321}">
                <p14:modId xmlns:p14="http://schemas.microsoft.com/office/powerpoint/2010/main" val="3468508650"/>
              </p:ext>
            </p:extLst>
          </p:nvPr>
        </p:nvGraphicFramePr>
        <p:xfrm>
          <a:off x="1620838" y="1924050"/>
          <a:ext cx="4535338" cy="1020763"/>
        </p:xfrm>
        <a:graphic>
          <a:graphicData uri="http://schemas.openxmlformats.org/presentationml/2006/ole">
            <mc:AlternateContent xmlns:mc="http://schemas.openxmlformats.org/markup-compatibility/2006">
              <mc:Choice xmlns:v="urn:schemas-microsoft-com:vml" Requires="v">
                <p:oleObj spid="_x0000_s190650" name="Equation" r:id="rId16" imgW="1523880" imgH="419040" progId="Equation.DSMT4">
                  <p:embed/>
                </p:oleObj>
              </mc:Choice>
              <mc:Fallback>
                <p:oleObj name="Equation" r:id="rId16" imgW="1523880" imgH="419040" progId="Equation.DSMT4">
                  <p:embed/>
                  <p:pic>
                    <p:nvPicPr>
                      <p:cNvPr id="0" name="Object 10"/>
                      <p:cNvPicPr>
                        <a:picLocks noChangeAspect="1" noChangeArrowheads="1"/>
                      </p:cNvPicPr>
                      <p:nvPr/>
                    </p:nvPicPr>
                    <p:blipFill>
                      <a:blip r:embed="rId17"/>
                      <a:srcRect/>
                      <a:stretch>
                        <a:fillRect/>
                      </a:stretch>
                    </p:blipFill>
                    <p:spPr bwMode="auto">
                      <a:xfrm>
                        <a:off x="1620838" y="1924050"/>
                        <a:ext cx="4535338" cy="1020763"/>
                      </a:xfrm>
                      <a:prstGeom prst="rect">
                        <a:avLst/>
                      </a:prstGeom>
                      <a:noFill/>
                    </p:spPr>
                  </p:pic>
                </p:oleObj>
              </mc:Fallback>
            </mc:AlternateContent>
          </a:graphicData>
        </a:graphic>
      </p:graphicFrame>
      <p:sp>
        <p:nvSpPr>
          <p:cNvPr id="16" name="Text Box 4"/>
          <p:cNvSpPr txBox="1">
            <a:spLocks noChangeArrowheads="1"/>
          </p:cNvSpPr>
          <p:nvPr/>
        </p:nvSpPr>
        <p:spPr bwMode="auto">
          <a:xfrm>
            <a:off x="251520" y="2205038"/>
            <a:ext cx="1332805" cy="430212"/>
          </a:xfrm>
          <a:prstGeom prst="rect">
            <a:avLst/>
          </a:prstGeom>
          <a:noFill/>
          <a:ln w="12700" cap="sq">
            <a:noFill/>
            <a:miter lim="800000"/>
            <a:headEnd/>
            <a:tailEnd/>
          </a:ln>
        </p:spPr>
        <p:txBody>
          <a:bodyPr wrap="square" tIns="0" bIns="0">
            <a:spAutoFit/>
          </a:bodyPr>
          <a:lstStyle/>
          <a:p>
            <a:pPr fontAlgn="t">
              <a:spcBef>
                <a:spcPct val="50000"/>
              </a:spcBef>
            </a:pPr>
            <a:r>
              <a:rPr kumimoji="0" lang="zh-CN" altLang="en-US" sz="2800" b="1" dirty="0">
                <a:solidFill>
                  <a:schemeClr val="tx1"/>
                </a:solidFill>
                <a:latin typeface="Times New Roman" panose="02020603050405020304" pitchFamily="18" charset="0"/>
                <a:ea typeface="仿宋_GB2312" pitchFamily="49" charset="-122"/>
                <a:cs typeface="Times New Roman" panose="02020603050405020304" pitchFamily="18" charset="0"/>
              </a:rPr>
              <a:t>可得到</a:t>
            </a:r>
          </a:p>
        </p:txBody>
      </p:sp>
      <p:grpSp>
        <p:nvGrpSpPr>
          <p:cNvPr id="17" name="组合 16">
            <a:extLst>
              <a:ext uri="{FF2B5EF4-FFF2-40B4-BE49-F238E27FC236}">
                <a16:creationId xmlns:a16="http://schemas.microsoft.com/office/drawing/2014/main" id="{988A0C90-DE93-4351-9849-0ADD887CA79E}"/>
              </a:ext>
            </a:extLst>
          </p:cNvPr>
          <p:cNvGrpSpPr/>
          <p:nvPr/>
        </p:nvGrpSpPr>
        <p:grpSpPr>
          <a:xfrm>
            <a:off x="7236296" y="1725395"/>
            <a:ext cx="1480145" cy="1480145"/>
            <a:chOff x="6516216" y="5084763"/>
            <a:chExt cx="1480145" cy="1480145"/>
          </a:xfrm>
        </p:grpSpPr>
        <p:sp>
          <p:nvSpPr>
            <p:cNvPr id="18" name="爆炸形: 8 pt  17">
              <a:extLst>
                <a:ext uri="{FF2B5EF4-FFF2-40B4-BE49-F238E27FC236}">
                  <a16:creationId xmlns:a16="http://schemas.microsoft.com/office/drawing/2014/main" id="{0D8C8BA4-BF4B-42F9-8D8A-8BC430EDE9D5}"/>
                </a:ext>
              </a:extLst>
            </p:cNvPr>
            <p:cNvSpPr/>
            <p:nvPr/>
          </p:nvSpPr>
          <p:spPr bwMode="auto">
            <a:xfrm>
              <a:off x="6516216" y="5084763"/>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9" name="矩形 18">
              <a:extLst>
                <a:ext uri="{FF2B5EF4-FFF2-40B4-BE49-F238E27FC236}">
                  <a16:creationId xmlns:a16="http://schemas.microsoft.com/office/drawing/2014/main" id="{652D4592-FA1B-485B-87D3-DA06A6539188}"/>
                </a:ext>
              </a:extLst>
            </p:cNvPr>
            <p:cNvSpPr/>
            <p:nvPr/>
          </p:nvSpPr>
          <p:spPr>
            <a:xfrm>
              <a:off x="6765533" y="5517232"/>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
        <p:nvSpPr>
          <p:cNvPr id="2" name="矩形 1">
            <a:extLst>
              <a:ext uri="{FF2B5EF4-FFF2-40B4-BE49-F238E27FC236}">
                <a16:creationId xmlns:a16="http://schemas.microsoft.com/office/drawing/2014/main" id="{234CE9DB-697D-4E06-B565-2B38231BCFD3}"/>
              </a:ext>
            </a:extLst>
          </p:cNvPr>
          <p:cNvSpPr/>
          <p:nvPr/>
        </p:nvSpPr>
        <p:spPr bwMode="auto">
          <a:xfrm>
            <a:off x="5473353" y="3171915"/>
            <a:ext cx="3306598" cy="10294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20" name="矩形 19">
            <a:extLst>
              <a:ext uri="{FF2B5EF4-FFF2-40B4-BE49-F238E27FC236}">
                <a16:creationId xmlns:a16="http://schemas.microsoft.com/office/drawing/2014/main" id="{19B32353-B664-4149-820A-7CA97C242ACF}"/>
              </a:ext>
            </a:extLst>
          </p:cNvPr>
          <p:cNvSpPr/>
          <p:nvPr/>
        </p:nvSpPr>
        <p:spPr bwMode="auto">
          <a:xfrm>
            <a:off x="1623724" y="1986123"/>
            <a:ext cx="4532452" cy="95869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Tree>
  </p:cSld>
  <p:clrMapOvr>
    <a:masterClrMapping/>
  </p:clrMapOvr>
  <p:transition advClick="0"/>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228600" y="333375"/>
            <a:ext cx="8001000" cy="657225"/>
          </a:xfrm>
        </p:spPr>
        <p:txBody>
          <a:bodyPr/>
          <a:lstStyle/>
          <a:p>
            <a:pPr eaLnBrk="1" hangingPunct="1"/>
            <a:r>
              <a:rPr lang="en-US" altLang="zh-CN" sz="3200" dirty="0">
                <a:latin typeface="Arial" panose="020B0604020202020204" pitchFamily="34" charset="0"/>
                <a:cs typeface="Arial" panose="020B0604020202020204" pitchFamily="34" charset="0"/>
              </a:rPr>
              <a:t>3.6  </a:t>
            </a:r>
            <a:r>
              <a:rPr lang="zh-CN" altLang="en-US" sz="3200" dirty="0"/>
              <a:t>本章简要总结</a:t>
            </a:r>
          </a:p>
        </p:txBody>
      </p:sp>
      <p:sp>
        <p:nvSpPr>
          <p:cNvPr id="237571" name="Rectangle 3"/>
          <p:cNvSpPr>
            <a:spLocks noGrp="1" noChangeArrowheads="1"/>
          </p:cNvSpPr>
          <p:nvPr>
            <p:ph idx="1"/>
          </p:nvPr>
        </p:nvSpPr>
        <p:spPr>
          <a:xfrm>
            <a:off x="228600" y="990600"/>
            <a:ext cx="8649182" cy="2654424"/>
          </a:xfrm>
        </p:spPr>
        <p:txBody>
          <a:bodyPr/>
          <a:lstStyle/>
          <a:p>
            <a:pPr marL="0" indent="0" eaLnBrk="1" hangingPunct="1">
              <a:buFontTx/>
              <a:buNone/>
              <a:defRPr/>
            </a:pPr>
            <a:r>
              <a:rPr lang="zh-CN" altLang="en-US" dirty="0">
                <a:effectLst/>
                <a:latin typeface="Times New Roman" panose="02020603050405020304" pitchFamily="18" charset="0"/>
                <a:cs typeface="Times New Roman" panose="02020603050405020304" pitchFamily="18" charset="0"/>
              </a:rPr>
              <a:t>一、基本概念和基本知识</a:t>
            </a:r>
          </a:p>
          <a:p>
            <a:pPr marL="719138" indent="-719138" eaLnBrk="1" hangingPunct="1">
              <a:buFontTx/>
              <a:buNone/>
              <a:defRPr/>
            </a:pPr>
            <a:r>
              <a:rPr lang="zh-CN" altLang="en-US" dirty="0">
                <a:effectLst/>
                <a:latin typeface="Times New Roman" panose="02020603050405020304" pitchFamily="18" charset="0"/>
                <a:cs typeface="Times New Roman" panose="02020603050405020304" pitchFamily="18" charset="0"/>
              </a:rPr>
              <a:t>        系统和环境、状态和状态函数、内能、热和功、能量守恒定律。</a:t>
            </a:r>
          </a:p>
          <a:p>
            <a:pPr marL="0" indent="0" eaLnBrk="1" hangingPunct="1">
              <a:buFontTx/>
              <a:buNone/>
              <a:defRPr/>
            </a:pPr>
            <a:r>
              <a:rPr lang="zh-CN" altLang="en-US" dirty="0">
                <a:effectLst/>
                <a:latin typeface="Times New Roman" panose="02020603050405020304" pitchFamily="18" charset="0"/>
                <a:cs typeface="Times New Roman" panose="02020603050405020304" pitchFamily="18" charset="0"/>
              </a:rPr>
              <a:t>二、化学反应的热效应和焓变</a:t>
            </a:r>
          </a:p>
          <a:p>
            <a:pPr marL="0" indent="0" eaLnBrk="1" hangingPunct="1">
              <a:buFontTx/>
              <a:buNone/>
              <a:defRPr/>
            </a:pPr>
            <a:r>
              <a:rPr lang="zh-CN" altLang="en-US" i="1" dirty="0">
                <a:effectLst/>
                <a:latin typeface="Times New Roman" panose="02020603050405020304" pitchFamily="18" charset="0"/>
                <a:cs typeface="Times New Roman" panose="02020603050405020304" pitchFamily="18" charset="0"/>
              </a:rPr>
              <a:t>        </a:t>
            </a:r>
            <a:r>
              <a:rPr lang="en-US" altLang="zh-CN" i="1" dirty="0" err="1">
                <a:effectLst/>
                <a:latin typeface="Times New Roman" panose="02020603050405020304" pitchFamily="18" charset="0"/>
                <a:cs typeface="Times New Roman" panose="02020603050405020304" pitchFamily="18" charset="0"/>
              </a:rPr>
              <a:t>q</a:t>
            </a:r>
            <a:r>
              <a:rPr lang="en-US" altLang="zh-CN" baseline="-25000" dirty="0" err="1">
                <a:effectLst/>
                <a:latin typeface="Times New Roman" panose="02020603050405020304" pitchFamily="18" charset="0"/>
                <a:cs typeface="Times New Roman" panose="02020603050405020304" pitchFamily="18" charset="0"/>
              </a:rPr>
              <a:t>ν</a:t>
            </a:r>
            <a:r>
              <a:rPr lang="zh-CN" altLang="en-US"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Δ</a:t>
            </a:r>
            <a:r>
              <a:rPr lang="en-US" altLang="zh-CN" baseline="-25000" dirty="0" err="1">
                <a:effectLst/>
                <a:latin typeface="Times New Roman" panose="02020603050405020304" pitchFamily="18" charset="0"/>
                <a:cs typeface="Times New Roman" panose="02020603050405020304" pitchFamily="18" charset="0"/>
              </a:rPr>
              <a:t>r</a:t>
            </a:r>
            <a:r>
              <a:rPr lang="en-US" altLang="zh-CN" i="1" dirty="0" err="1">
                <a:effectLst/>
                <a:latin typeface="Times New Roman" panose="02020603050405020304" pitchFamily="18" charset="0"/>
                <a:cs typeface="Times New Roman" panose="02020603050405020304" pitchFamily="18" charset="0"/>
              </a:rPr>
              <a:t>U</a:t>
            </a:r>
            <a:r>
              <a:rPr lang="en-US" altLang="zh-CN" baseline="-25000" dirty="0" err="1">
                <a:effectLst/>
                <a:latin typeface="Times New Roman" panose="02020603050405020304" pitchFamily="18" charset="0"/>
                <a:cs typeface="Times New Roman" panose="02020603050405020304" pitchFamily="18" charset="0"/>
              </a:rPr>
              <a:t>ν</a:t>
            </a:r>
            <a:r>
              <a:rPr lang="zh-CN" altLang="en-US" i="1" dirty="0">
                <a:effectLst/>
                <a:latin typeface="Times New Roman" panose="02020603050405020304" pitchFamily="18" charset="0"/>
                <a:cs typeface="Times New Roman" panose="02020603050405020304" pitchFamily="18" charset="0"/>
              </a:rPr>
              <a:t>、</a:t>
            </a:r>
            <a:r>
              <a:rPr lang="en-US" altLang="zh-CN" i="1" dirty="0" err="1">
                <a:effectLst/>
                <a:latin typeface="Times New Roman" panose="02020603050405020304" pitchFamily="18" charset="0"/>
                <a:cs typeface="Times New Roman" panose="02020603050405020304" pitchFamily="18" charset="0"/>
              </a:rPr>
              <a:t>q</a:t>
            </a:r>
            <a:r>
              <a:rPr lang="en-US" altLang="zh-CN" baseline="-25000" dirty="0" err="1">
                <a:effectLst/>
                <a:latin typeface="Times New Roman" panose="02020603050405020304" pitchFamily="18" charset="0"/>
                <a:cs typeface="Times New Roman" panose="02020603050405020304" pitchFamily="18" charset="0"/>
              </a:rPr>
              <a:t>p</a:t>
            </a:r>
            <a:r>
              <a:rPr lang="zh-CN" altLang="en-US"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Δ</a:t>
            </a:r>
            <a:r>
              <a:rPr lang="en-US" altLang="zh-CN" baseline="-25000" dirty="0" err="1">
                <a:effectLst/>
                <a:latin typeface="Times New Roman" panose="02020603050405020304" pitchFamily="18" charset="0"/>
                <a:cs typeface="Times New Roman" panose="02020603050405020304" pitchFamily="18" charset="0"/>
              </a:rPr>
              <a:t>r</a:t>
            </a:r>
            <a:r>
              <a:rPr lang="en-US" altLang="zh-CN" i="1" dirty="0" err="1">
                <a:effectLst/>
                <a:latin typeface="Times New Roman" panose="02020603050405020304" pitchFamily="18" charset="0"/>
                <a:cs typeface="Times New Roman" panose="02020603050405020304" pitchFamily="18" charset="0"/>
              </a:rPr>
              <a:t>H</a:t>
            </a:r>
            <a:r>
              <a:rPr lang="zh-CN" altLang="en-US" dirty="0">
                <a:effectLst/>
                <a:latin typeface="Times New Roman" panose="02020603050405020304" pitchFamily="18" charset="0"/>
                <a:cs typeface="Times New Roman" panose="02020603050405020304" pitchFamily="18" charset="0"/>
              </a:rPr>
              <a:t>和</a:t>
            </a:r>
            <a:r>
              <a:rPr lang="en-US" altLang="zh-CN" i="1" dirty="0" err="1">
                <a:effectLst/>
                <a:latin typeface="Times New Roman" panose="02020603050405020304" pitchFamily="18" charset="0"/>
                <a:cs typeface="Times New Roman" panose="02020603050405020304" pitchFamily="18" charset="0"/>
              </a:rPr>
              <a:t>q</a:t>
            </a:r>
            <a:r>
              <a:rPr lang="en-US" altLang="zh-CN" baseline="-25000" dirty="0" err="1">
                <a:effectLst/>
                <a:latin typeface="Times New Roman" panose="02020603050405020304" pitchFamily="18" charset="0"/>
                <a:cs typeface="Times New Roman" panose="02020603050405020304" pitchFamily="18" charset="0"/>
              </a:rPr>
              <a:t>p</a:t>
            </a:r>
            <a:r>
              <a:rPr lang="zh-CN" altLang="en-US" dirty="0">
                <a:effectLst/>
                <a:latin typeface="Times New Roman" panose="02020603050405020304" pitchFamily="18" charset="0"/>
                <a:cs typeface="Times New Roman" panose="02020603050405020304" pitchFamily="18" charset="0"/>
              </a:rPr>
              <a:t>＝</a:t>
            </a:r>
            <a:r>
              <a:rPr lang="en-US" altLang="zh-CN" i="1" dirty="0" err="1">
                <a:effectLst/>
                <a:latin typeface="Times New Roman" panose="02020603050405020304" pitchFamily="18" charset="0"/>
                <a:cs typeface="Times New Roman" panose="02020603050405020304" pitchFamily="18" charset="0"/>
              </a:rPr>
              <a:t>q</a:t>
            </a:r>
            <a:r>
              <a:rPr lang="en-US" altLang="zh-CN" baseline="-25000" dirty="0" err="1">
                <a:effectLst/>
                <a:latin typeface="Times New Roman" panose="02020603050405020304" pitchFamily="18" charset="0"/>
                <a:cs typeface="Times New Roman" panose="02020603050405020304" pitchFamily="18" charset="0"/>
              </a:rPr>
              <a:t>ν</a:t>
            </a:r>
            <a:r>
              <a:rPr lang="zh-CN" altLang="en-US"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Δ</a:t>
            </a:r>
            <a:r>
              <a:rPr lang="en-US" altLang="zh-CN" i="1" dirty="0" err="1">
                <a:effectLst/>
                <a:latin typeface="Times New Roman" panose="02020603050405020304" pitchFamily="18" charset="0"/>
                <a:cs typeface="Times New Roman" panose="02020603050405020304" pitchFamily="18" charset="0"/>
              </a:rPr>
              <a:t>n</a:t>
            </a:r>
            <a:r>
              <a:rPr lang="en-US" altLang="zh-CN" dirty="0">
                <a:effectLst/>
                <a:latin typeface="Times New Roman" panose="02020603050405020304" pitchFamily="18" charset="0"/>
                <a:cs typeface="Times New Roman" panose="02020603050405020304" pitchFamily="18" charset="0"/>
              </a:rPr>
              <a:t>(g)</a:t>
            </a:r>
            <a:r>
              <a:rPr lang="en-US" altLang="zh-CN" i="1" dirty="0">
                <a:effectLst/>
                <a:latin typeface="Times New Roman" panose="02020603050405020304" pitchFamily="18" charset="0"/>
                <a:cs typeface="Times New Roman" panose="02020603050405020304" pitchFamily="18" charset="0"/>
              </a:rPr>
              <a:t>RT</a:t>
            </a:r>
          </a:p>
        </p:txBody>
      </p:sp>
      <p:sp>
        <p:nvSpPr>
          <p:cNvPr id="144388" name="Rectangle 6"/>
          <p:cNvSpPr>
            <a:spLocks noChangeArrowheads="1"/>
          </p:cNvSpPr>
          <p:nvPr/>
        </p:nvSpPr>
        <p:spPr bwMode="auto">
          <a:xfrm>
            <a:off x="228600" y="3949700"/>
            <a:ext cx="8686800" cy="2133600"/>
          </a:xfrm>
          <a:prstGeom prst="rect">
            <a:avLst/>
          </a:prstGeom>
          <a:noFill/>
          <a:ln w="9525">
            <a:noFill/>
            <a:miter lim="800000"/>
            <a:headEnd/>
            <a:tailEnd/>
          </a:ln>
        </p:spPr>
        <p:txBody>
          <a:bodyPr/>
          <a:lstStyle/>
          <a:p>
            <a:pPr>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anose="02020603050405020304" pitchFamily="18" charset="0"/>
              </a:rPr>
              <a:t>三、盖斯定律</a:t>
            </a:r>
          </a:p>
          <a:p>
            <a:pPr>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anose="02020603050405020304" pitchFamily="18" charset="0"/>
              </a:rPr>
              <a:t>        反应式相加减对应着热效应相加减。</a:t>
            </a:r>
          </a:p>
          <a:p>
            <a:pPr>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anose="02020603050405020304" pitchFamily="18" charset="0"/>
              </a:rPr>
              <a:t>四、标准摩尔生成焓和化学反应标准焓变的计算</a:t>
            </a:r>
          </a:p>
          <a:p>
            <a:pPr>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anose="02020603050405020304" pitchFamily="18" charset="0"/>
              </a:rPr>
              <a:t> </a:t>
            </a:r>
            <a:endParaRPr lang="en-US" altLang="zh-CN" sz="2800" b="1" dirty="0">
              <a:latin typeface="华文仿宋" panose="02010600040101010101" pitchFamily="2" charset="-122"/>
              <a:ea typeface="华文仿宋"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Object 1024">
                <a:extLst>
                  <a:ext uri="{FF2B5EF4-FFF2-40B4-BE49-F238E27FC236}">
                    <a16:creationId xmlns:a16="http://schemas.microsoft.com/office/drawing/2014/main" id="{6C8C2F60-4492-476B-A7EB-437845469E80}"/>
                  </a:ext>
                </a:extLst>
              </p:cNvPr>
              <p:cNvSpPr txBox="1"/>
              <p:nvPr/>
            </p:nvSpPr>
            <p:spPr bwMode="auto">
              <a:xfrm>
                <a:off x="1979712" y="5701506"/>
                <a:ext cx="2803525" cy="61912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Δ</m:t>
                          </m:r>
                        </m:e>
                        <m:sub>
                          <m:r>
                            <m:rPr>
                              <m:sty m:val="p"/>
                            </m:rPr>
                            <a:rPr lang="zh-CN" altLang="en-US" i="0">
                              <a:solidFill>
                                <a:srgbClr val="000000"/>
                              </a:solidFill>
                              <a:latin typeface="Cambria Math" panose="02040503050406030204" pitchFamily="18" charset="0"/>
                            </a:rPr>
                            <m:t>r</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𝐻</m:t>
                          </m:r>
                        </m:e>
                        <m:sub>
                          <m:r>
                            <m:rPr>
                              <m:sty m:val="p"/>
                            </m:rPr>
                            <a:rPr lang="zh-CN" altLang="en-US" i="0">
                              <a:solidFill>
                                <a:srgbClr val="000000"/>
                              </a:solidFill>
                              <a:latin typeface="Cambria Math" panose="02040503050406030204" pitchFamily="18" charset="0"/>
                            </a:rPr>
                            <m:t>m</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(298.15</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K</m:t>
                      </m:r>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2" name="Object 1024">
                <a:extLst>
                  <a:ext uri="{FF2B5EF4-FFF2-40B4-BE49-F238E27FC236}">
                    <a16:creationId xmlns:a16="http://schemas.microsoft.com/office/drawing/2014/main" id="{6C8C2F60-4492-476B-A7EB-437845469E80}"/>
                  </a:ext>
                </a:extLst>
              </p:cNvPr>
              <p:cNvSpPr txBox="1">
                <a:spLocks noRot="1" noChangeAspect="1" noMove="1" noResize="1" noEditPoints="1" noAdjustHandles="1" noChangeArrowheads="1" noChangeShapeType="1" noTextEdit="1"/>
              </p:cNvSpPr>
              <p:nvPr/>
            </p:nvSpPr>
            <p:spPr bwMode="auto">
              <a:xfrm>
                <a:off x="1979712" y="5701506"/>
                <a:ext cx="2803525" cy="619125"/>
              </a:xfrm>
              <a:prstGeom prst="rect">
                <a:avLst/>
              </a:prstGeom>
              <a:blipFill>
                <a:blip r:embed="rId2"/>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Object 6">
                <a:extLst>
                  <a:ext uri="{FF2B5EF4-FFF2-40B4-BE49-F238E27FC236}">
                    <a16:creationId xmlns:a16="http://schemas.microsoft.com/office/drawing/2014/main" id="{1F744755-2588-4675-BD09-5E4D1C71AC52}"/>
                  </a:ext>
                </a:extLst>
              </p:cNvPr>
              <p:cNvSpPr txBox="1"/>
              <p:nvPr/>
            </p:nvSpPr>
            <p:spPr bwMode="auto">
              <a:xfrm>
                <a:off x="4110038" y="5634038"/>
                <a:ext cx="2374900" cy="754062"/>
              </a:xfrm>
              <a:prstGeom prst="rect">
                <a:avLst/>
              </a:prstGeom>
              <a:noFill/>
              <a:ln>
                <a:noFill/>
              </a:ln>
              <a:effectLst/>
              <a:extLst/>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nary>
                        <m:naryPr>
                          <m:chr m:val="∑"/>
                          <m:supHide m:val="on"/>
                          <m:ctrlPr>
                            <a:rPr lang="zh-CN" altLang="en-US" i="1">
                              <a:solidFill>
                                <a:srgbClr val="FF0000"/>
                              </a:solidFill>
                              <a:latin typeface="Cambria Math" panose="02040503050406030204" pitchFamily="18" charset="0"/>
                            </a:rPr>
                          </m:ctrlPr>
                        </m:naryPr>
                        <m:sub>
                          <m:r>
                            <m:rPr>
                              <m:sty m:val="p"/>
                            </m:rPr>
                            <a:rPr lang="zh-CN" altLang="en-US" i="0">
                              <a:solidFill>
                                <a:srgbClr val="FF0000"/>
                              </a:solidFill>
                              <a:latin typeface="Cambria Math" panose="02040503050406030204" pitchFamily="18" charset="0"/>
                            </a:rPr>
                            <m:t>B</m:t>
                          </m:r>
                        </m:sub>
                        <m:sup/>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𝜈</m:t>
                              </m:r>
                            </m:e>
                            <m:sub>
                              <m:r>
                                <m:rPr>
                                  <m:sty m:val="p"/>
                                </m:rPr>
                                <a:rPr lang="zh-CN" altLang="en-US" i="0">
                                  <a:solidFill>
                                    <a:srgbClr val="FF0000"/>
                                  </a:solidFill>
                                  <a:latin typeface="Cambria Math" panose="02040503050406030204" pitchFamily="18" charset="0"/>
                                </a:rPr>
                                <m:t>B</m:t>
                              </m:r>
                            </m:sub>
                          </m:sSub>
                        </m:e>
                      </m:nary>
                      <m:sSub>
                        <m:sSubPr>
                          <m:ctrlPr>
                            <a:rPr lang="zh-CN" altLang="en-US" i="1">
                              <a:solidFill>
                                <a:srgbClr val="FF0000"/>
                              </a:solidFill>
                              <a:latin typeface="Cambria Math" panose="02040503050406030204" pitchFamily="18" charset="0"/>
                            </a:rPr>
                          </m:ctrlPr>
                        </m:sSubPr>
                        <m:e>
                          <m:r>
                            <m:rPr>
                              <m:sty m:val="p"/>
                            </m:rPr>
                            <a:rPr lang="zh-CN" altLang="en-US" i="1">
                              <a:solidFill>
                                <a:srgbClr val="FF0000"/>
                              </a:solidFill>
                              <a:latin typeface="Cambria Math" panose="02040503050406030204" pitchFamily="18" charset="0"/>
                            </a:rPr>
                            <m:t>Δ</m:t>
                          </m:r>
                        </m:e>
                        <m:sub>
                          <m:r>
                            <m:rPr>
                              <m:sty m:val="p"/>
                            </m:rPr>
                            <a:rPr lang="zh-CN" altLang="en-US" i="0">
                              <a:solidFill>
                                <a:srgbClr val="FF0000"/>
                              </a:solidFill>
                              <a:latin typeface="Cambria Math" panose="02040503050406030204" pitchFamily="18" charset="0"/>
                            </a:rPr>
                            <m:t>f</m:t>
                          </m:r>
                        </m:sub>
                      </m:sSub>
                      <m:sSubSup>
                        <m:sSubSupPr>
                          <m:ctrlPr>
                            <a:rPr lang="zh-CN" altLang="en-US" i="1">
                              <a:solidFill>
                                <a:srgbClr val="FF0000"/>
                              </a:solidFill>
                              <a:latin typeface="Cambria Math" panose="02040503050406030204" pitchFamily="18" charset="0"/>
                            </a:rPr>
                          </m:ctrlPr>
                        </m:sSubSupPr>
                        <m:e>
                          <m:r>
                            <a:rPr lang="zh-CN" altLang="en-US" i="1">
                              <a:solidFill>
                                <a:srgbClr val="FF0000"/>
                              </a:solidFill>
                              <a:latin typeface="Cambria Math" panose="02040503050406030204" pitchFamily="18" charset="0"/>
                            </a:rPr>
                            <m:t>𝐻</m:t>
                          </m:r>
                        </m:e>
                        <m:sub>
                          <m:r>
                            <m:rPr>
                              <m:sty m:val="p"/>
                            </m:rPr>
                            <a:rPr lang="zh-CN" altLang="en-US" i="0">
                              <a:solidFill>
                                <a:srgbClr val="FF0000"/>
                              </a:solidFill>
                              <a:latin typeface="Cambria Math" panose="02040503050406030204" pitchFamily="18" charset="0"/>
                            </a:rPr>
                            <m:t>m</m:t>
                          </m:r>
                        </m:sub>
                        <m:sup>
                          <m:r>
                            <a:rPr lang="zh-CN" altLang="en-US" i="1">
                              <a:solidFill>
                                <a:srgbClr val="FF0000"/>
                              </a:solidFill>
                              <a:latin typeface="Cambria Math" panose="02040503050406030204" pitchFamily="18" charset="0"/>
                            </a:rPr>
                            <m:t>⊖</m:t>
                          </m:r>
                        </m:sup>
                      </m:sSubSup>
                      <m:r>
                        <a:rPr lang="zh-CN" altLang="en-US" i="1">
                          <a:solidFill>
                            <a:srgbClr val="FF0000"/>
                          </a:solidFill>
                          <a:latin typeface="Cambria Math" panose="02040503050406030204" pitchFamily="18" charset="0"/>
                        </a:rPr>
                        <m:t>(</m:t>
                      </m:r>
                      <m:r>
                        <m:rPr>
                          <m:sty m:val="p"/>
                        </m:rPr>
                        <a:rPr lang="zh-CN" altLang="en-US" i="0">
                          <a:solidFill>
                            <a:srgbClr val="FF0000"/>
                          </a:solidFill>
                          <a:latin typeface="Cambria Math" panose="02040503050406030204" pitchFamily="18" charset="0"/>
                        </a:rPr>
                        <m:t>B</m:t>
                      </m:r>
                      <m:r>
                        <a:rPr lang="zh-CN" altLang="en-US" i="1">
                          <a:solidFill>
                            <a:srgbClr val="FF0000"/>
                          </a:solidFill>
                          <a:latin typeface="Cambria Math" panose="02040503050406030204" pitchFamily="18" charset="0"/>
                        </a:rPr>
                        <m:t>)</m:t>
                      </m:r>
                    </m:oMath>
                  </m:oMathPara>
                </a14:m>
                <a:endParaRPr lang="zh-CN" altLang="en-US"/>
              </a:p>
            </p:txBody>
          </p:sp>
        </mc:Choice>
        <mc:Fallback>
          <p:sp>
            <p:nvSpPr>
              <p:cNvPr id="3" name="Object 6">
                <a:extLst>
                  <a:ext uri="{FF2B5EF4-FFF2-40B4-BE49-F238E27FC236}">
                    <a16:creationId xmlns:a16="http://schemas.microsoft.com/office/drawing/2014/main" id="{1F744755-2588-4675-BD09-5E4D1C71AC52}"/>
                  </a:ext>
                </a:extLst>
              </p:cNvPr>
              <p:cNvSpPr txBox="1">
                <a:spLocks noRot="1" noChangeAspect="1" noMove="1" noResize="1" noEditPoints="1" noAdjustHandles="1" noChangeArrowheads="1" noChangeShapeType="1" noTextEdit="1"/>
              </p:cNvSpPr>
              <p:nvPr/>
            </p:nvSpPr>
            <p:spPr bwMode="auto">
              <a:xfrm>
                <a:off x="4110038" y="5634038"/>
                <a:ext cx="2374900" cy="754062"/>
              </a:xfrm>
              <a:prstGeom prst="rect">
                <a:avLst/>
              </a:prstGeom>
              <a:blipFill>
                <a:blip r:embed="rId3"/>
                <a:stretch>
                  <a:fillRect/>
                </a:stretch>
              </a:blipFill>
              <a:ln>
                <a:noFill/>
              </a:ln>
              <a:effectLst/>
              <a:extLst/>
            </p:spPr>
            <p:txBody>
              <a:bodyPr/>
              <a:lstStyle/>
              <a:p>
                <a:r>
                  <a:rPr lang="zh-CN" altLang="en-US">
                    <a:noFill/>
                  </a:rPr>
                  <a:t> </a:t>
                </a:r>
              </a:p>
            </p:txBody>
          </p:sp>
        </mc:Fallback>
      </mc:AlternateContent>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spcBef>
                <a:spcPct val="20000"/>
              </a:spcBef>
              <a:buClr>
                <a:schemeClr val="hlink"/>
              </a:buClr>
            </a:pPr>
            <a:endParaRPr lang="zh-CN" altLang="en-US">
              <a:ea typeface="黑体" pitchFamily="2" charset="-122"/>
            </a:endParaRPr>
          </a:p>
        </p:txBody>
      </p:sp>
      <p:sp>
        <p:nvSpPr>
          <p:cNvPr id="145412" name="Rectangle 23"/>
          <p:cNvSpPr>
            <a:spLocks noChangeArrowheads="1"/>
          </p:cNvSpPr>
          <p:nvPr/>
        </p:nvSpPr>
        <p:spPr bwMode="auto">
          <a:xfrm>
            <a:off x="251520" y="1007567"/>
            <a:ext cx="8494464" cy="1557337"/>
          </a:xfrm>
          <a:prstGeom prst="rect">
            <a:avLst/>
          </a:prstGeom>
          <a:noFill/>
          <a:ln w="9525">
            <a:noFill/>
            <a:miter lim="800000"/>
            <a:headEnd/>
            <a:tailEnd/>
          </a:ln>
        </p:spPr>
        <p:txBody>
          <a:bodyPr wrap="square" anchor="ctr">
            <a:spAutoFit/>
          </a:bodyPr>
          <a:lstStyle/>
          <a:p>
            <a:pPr>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itchFamily="18" charset="0"/>
              </a:rPr>
              <a:t>一、自发过程</a:t>
            </a:r>
          </a:p>
          <a:p>
            <a:pPr>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itchFamily="18" charset="0"/>
              </a:rPr>
              <a:t>二、混乱度、熵和熵变</a:t>
            </a:r>
          </a:p>
          <a:p>
            <a:pPr>
              <a:spcBef>
                <a:spcPct val="20000"/>
              </a:spcBef>
              <a:buClr>
                <a:schemeClr val="hlink"/>
              </a:buClr>
            </a:pPr>
            <a:endParaRPr lang="en-US" altLang="zh-CN" sz="2800" b="1" dirty="0">
              <a:latin typeface="华文仿宋" panose="02010600040101010101" pitchFamily="2" charset="-122"/>
              <a:ea typeface="华文仿宋" panose="02010600040101010101" pitchFamily="2" charset="-122"/>
              <a:cs typeface="Times New Roman" pitchFamily="18" charset="0"/>
            </a:endParaRPr>
          </a:p>
        </p:txBody>
      </p:sp>
      <p:sp>
        <p:nvSpPr>
          <p:cNvPr id="145413" name="Rectangle 26"/>
          <p:cNvSpPr>
            <a:spLocks noChangeArrowheads="1"/>
          </p:cNvSpPr>
          <p:nvPr/>
        </p:nvSpPr>
        <p:spPr bwMode="auto">
          <a:xfrm>
            <a:off x="251520" y="2694750"/>
            <a:ext cx="7783264" cy="1585690"/>
          </a:xfrm>
          <a:prstGeom prst="rect">
            <a:avLst/>
          </a:prstGeom>
          <a:noFill/>
          <a:ln w="9525">
            <a:noFill/>
            <a:miter lim="800000"/>
            <a:headEnd/>
            <a:tailEnd/>
          </a:ln>
        </p:spPr>
        <p:txBody>
          <a:bodyPr wrap="square" anchor="ctr">
            <a:spAutoFit/>
          </a:bodyPr>
          <a:lstStyle/>
          <a:p>
            <a:pPr eaLnBrk="0" hangingPunct="0">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itchFamily="18" charset="0"/>
              </a:rPr>
              <a:t>三、吉布斯函数和反应方向的判断</a:t>
            </a:r>
          </a:p>
          <a:p>
            <a:pPr eaLnBrk="0" hangingPunct="0">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itchFamily="18" charset="0"/>
              </a:rPr>
              <a:t>        </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800" b="1" i="1" dirty="0">
                <a:latin typeface="Times New Roman" panose="02020603050405020304" pitchFamily="18" charset="0"/>
                <a:ea typeface="华文仿宋" panose="02010600040101010101" pitchFamily="2" charset="-122"/>
                <a:cs typeface="Times New Roman" panose="02020603050405020304" pitchFamily="18" charset="0"/>
              </a:rPr>
              <a:t>G </a:t>
            </a: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800" b="1" i="1" dirty="0">
                <a:latin typeface="Times New Roman" panose="02020603050405020304" pitchFamily="18" charset="0"/>
                <a:ea typeface="华文仿宋" panose="02010600040101010101" pitchFamily="2" charset="-122"/>
                <a:cs typeface="Times New Roman" panose="02020603050405020304" pitchFamily="18" charset="0"/>
              </a:rPr>
              <a:t>H </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800" b="1" i="1" dirty="0">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800" b="1" i="1" dirty="0">
                <a:latin typeface="Times New Roman" panose="02020603050405020304" pitchFamily="18" charset="0"/>
                <a:ea typeface="华文仿宋" panose="02010600040101010101" pitchFamily="2" charset="-122"/>
                <a:cs typeface="Times New Roman" panose="02020603050405020304" pitchFamily="18" charset="0"/>
              </a:rPr>
              <a:t>S</a:t>
            </a: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800" b="1" i="1" dirty="0">
                <a:latin typeface="Times New Roman" panose="02020603050405020304" pitchFamily="18" charset="0"/>
                <a:ea typeface="华文仿宋" panose="02010600040101010101" pitchFamily="2" charset="-122"/>
                <a:cs typeface="Times New Roman" panose="02020603050405020304" pitchFamily="18" charset="0"/>
              </a:rPr>
              <a:t>G</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 &lt; 0 </a:t>
            </a: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反应正向自发进行</a:t>
            </a:r>
          </a:p>
          <a:p>
            <a:pPr eaLnBrk="0" hangingPunct="0">
              <a:lnSpc>
                <a:spcPct val="114000"/>
              </a:lnSpc>
              <a:spcBef>
                <a:spcPts val="6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itchFamily="18" charset="0"/>
              </a:rPr>
              <a:t>四、标准状态下吉布斯函数变的求算</a:t>
            </a:r>
          </a:p>
        </p:txBody>
      </p:sp>
      <p:sp>
        <p:nvSpPr>
          <p:cNvPr id="145414" name="Rectangle 50"/>
          <p:cNvSpPr>
            <a:spLocks noChangeArrowheads="1"/>
          </p:cNvSpPr>
          <p:nvPr/>
        </p:nvSpPr>
        <p:spPr bwMode="auto">
          <a:xfrm>
            <a:off x="251520" y="5013176"/>
            <a:ext cx="6291014" cy="519113"/>
          </a:xfrm>
          <a:prstGeom prst="rect">
            <a:avLst/>
          </a:prstGeom>
          <a:noFill/>
          <a:ln w="9525">
            <a:noFill/>
            <a:miter lim="800000"/>
            <a:headEnd/>
            <a:tailEnd/>
          </a:ln>
        </p:spPr>
        <p:txBody>
          <a:bodyPr wrap="square" anchor="ctr">
            <a:spAutoFit/>
          </a:bodyPr>
          <a:lstStyle/>
          <a:p>
            <a:pPr>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anose="02020603050405020304" pitchFamily="18" charset="0"/>
              </a:rPr>
              <a:t>五、非标准状态下吉布斯函数变的求算</a:t>
            </a:r>
          </a:p>
        </p:txBody>
      </p:sp>
      <mc:AlternateContent xmlns:mc="http://schemas.openxmlformats.org/markup-compatibility/2006">
        <mc:Choice xmlns:a14="http://schemas.microsoft.com/office/drawing/2010/main" Requires="a14">
          <p:sp>
            <p:nvSpPr>
              <p:cNvPr id="145419" name="Object 2"/>
              <p:cNvSpPr txBox="1"/>
              <p:nvPr/>
            </p:nvSpPr>
            <p:spPr bwMode="auto">
              <a:xfrm>
                <a:off x="912813" y="5530850"/>
                <a:ext cx="6899275" cy="922338"/>
              </a:xfrm>
              <a:prstGeom prst="rect">
                <a:avLst/>
              </a:prstGeom>
              <a:noFill/>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FF0000"/>
                              </a:solidFill>
                              <a:latin typeface="Cambria Math" panose="02040503050406030204" pitchFamily="18" charset="0"/>
                            </a:rPr>
                          </m:ctrlPr>
                        </m:sSubPr>
                        <m:e>
                          <m:r>
                            <m:rPr>
                              <m:sty m:val="p"/>
                            </m:rPr>
                            <a:rPr lang="zh-CN" altLang="en-US" i="1">
                              <a:solidFill>
                                <a:srgbClr val="FF0000"/>
                              </a:solidFill>
                              <a:latin typeface="Cambria Math" panose="02040503050406030204" pitchFamily="18" charset="0"/>
                            </a:rPr>
                            <m:t>Δ</m:t>
                          </m:r>
                        </m:e>
                        <m:sub>
                          <m:r>
                            <m:rPr>
                              <m:sty m:val="p"/>
                            </m:rPr>
                            <a:rPr lang="zh-CN" altLang="en-US" i="0">
                              <a:solidFill>
                                <a:srgbClr val="FF0000"/>
                              </a:solidFill>
                              <a:latin typeface="Cambria Math" panose="02040503050406030204" pitchFamily="18" charset="0"/>
                            </a:rPr>
                            <m:t>r</m:t>
                          </m:r>
                        </m:sub>
                      </m:sSub>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𝐺</m:t>
                          </m:r>
                        </m:e>
                        <m:sub>
                          <m:r>
                            <m:rPr>
                              <m:sty m:val="p"/>
                            </m:rPr>
                            <a:rPr lang="zh-CN" altLang="en-US" i="0">
                              <a:solidFill>
                                <a:srgbClr val="FF0000"/>
                              </a:solidFill>
                              <a:latin typeface="Cambria Math" panose="02040503050406030204" pitchFamily="18" charset="0"/>
                            </a:rPr>
                            <m:t>m</m:t>
                          </m:r>
                        </m:sub>
                      </m:sSub>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𝑇</m:t>
                      </m:r>
                      <m:r>
                        <a:rPr lang="zh-CN" altLang="en-US" i="1">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m:rPr>
                              <m:sty m:val="p"/>
                            </m:rPr>
                            <a:rPr lang="zh-CN" altLang="en-US" i="1">
                              <a:solidFill>
                                <a:srgbClr val="FF0000"/>
                              </a:solidFill>
                              <a:latin typeface="Cambria Math" panose="02040503050406030204" pitchFamily="18" charset="0"/>
                            </a:rPr>
                            <m:t>Δ</m:t>
                          </m:r>
                        </m:e>
                        <m:sub>
                          <m:r>
                            <m:rPr>
                              <m:sty m:val="p"/>
                            </m:rPr>
                            <a:rPr lang="zh-CN" altLang="en-US" i="0">
                              <a:solidFill>
                                <a:srgbClr val="FF0000"/>
                              </a:solidFill>
                              <a:latin typeface="Cambria Math" panose="02040503050406030204" pitchFamily="18" charset="0"/>
                            </a:rPr>
                            <m:t>r</m:t>
                          </m:r>
                        </m:sub>
                      </m:sSub>
                      <m:sSubSup>
                        <m:sSubSupPr>
                          <m:ctrlPr>
                            <a:rPr lang="zh-CN" altLang="en-US" i="1">
                              <a:solidFill>
                                <a:srgbClr val="FF0000"/>
                              </a:solidFill>
                              <a:latin typeface="Cambria Math" panose="02040503050406030204" pitchFamily="18" charset="0"/>
                            </a:rPr>
                          </m:ctrlPr>
                        </m:sSubSupPr>
                        <m:e>
                          <m:r>
                            <a:rPr lang="zh-CN" altLang="en-US" i="1">
                              <a:solidFill>
                                <a:srgbClr val="FF0000"/>
                              </a:solidFill>
                              <a:latin typeface="Cambria Math" panose="02040503050406030204" pitchFamily="18" charset="0"/>
                            </a:rPr>
                            <m:t>𝐺</m:t>
                          </m:r>
                        </m:e>
                        <m:sub>
                          <m:r>
                            <m:rPr>
                              <m:sty m:val="p"/>
                            </m:rPr>
                            <a:rPr lang="zh-CN" altLang="en-US" i="0">
                              <a:solidFill>
                                <a:srgbClr val="FF0000"/>
                              </a:solidFill>
                              <a:latin typeface="Cambria Math" panose="02040503050406030204" pitchFamily="18" charset="0"/>
                            </a:rPr>
                            <m:t>m</m:t>
                          </m:r>
                        </m:sub>
                        <m:sup>
                          <m:r>
                            <a:rPr lang="zh-CN" altLang="en-US" i="1">
                              <a:solidFill>
                                <a:srgbClr val="FF0000"/>
                              </a:solidFill>
                              <a:latin typeface="Cambria Math" panose="02040503050406030204" pitchFamily="18" charset="0"/>
                            </a:rPr>
                            <m:t>⊖</m:t>
                          </m:r>
                        </m:sup>
                      </m:sSubSup>
                      <m: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𝑇</m:t>
                      </m:r>
                      <m:r>
                        <a:rPr lang="zh-CN" altLang="en-US" i="1">
                          <a:solidFill>
                            <a:srgbClr val="FF0000"/>
                          </a:solidFill>
                          <a:latin typeface="Cambria Math" panose="02040503050406030204" pitchFamily="18" charset="0"/>
                        </a:rPr>
                        <m:t>)+</m:t>
                      </m:r>
                      <m:r>
                        <a:rPr lang="zh-CN" altLang="en-US" i="1">
                          <a:solidFill>
                            <a:srgbClr val="000000"/>
                          </a:solidFill>
                          <a:latin typeface="Cambria Math" panose="02040503050406030204" pitchFamily="18" charset="0"/>
                        </a:rPr>
                        <m:t>𝑅𝑇</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C</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𝑝</m:t>
                                  </m:r>
                                </m:e>
                                <m:sup>
                                  <m:r>
                                    <a:rPr lang="zh-CN" altLang="en-US" i="1">
                                      <a:solidFill>
                                        <a:srgbClr val="000000"/>
                                      </a:solidFill>
                                      <a:latin typeface="Cambria Math" panose="02040503050406030204" pitchFamily="18" charset="0"/>
                                    </a:rPr>
                                    <m:t>⊖</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m:rPr>
                                      <m:sty m:val="p"/>
                                    </m:rPr>
                                    <a:rPr lang="zh-CN" altLang="en-US" i="1">
                                      <a:solidFill>
                                        <a:srgbClr val="000000"/>
                                      </a:solidFill>
                                      <a:latin typeface="Cambria Math" panose="02040503050406030204" pitchFamily="18" charset="0"/>
                                    </a:rPr>
                                    <m:t>c</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D</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𝑝</m:t>
                                  </m:r>
                                </m:e>
                                <m:sup>
                                  <m:r>
                                    <a:rPr lang="zh-CN" altLang="en-US" i="1">
                                      <a:solidFill>
                                        <a:srgbClr val="000000"/>
                                      </a:solidFill>
                                      <a:latin typeface="Cambria Math" panose="02040503050406030204" pitchFamily="18" charset="0"/>
                                    </a:rPr>
                                    <m:t>⊖</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m:rPr>
                                      <m:sty m:val="p"/>
                                    </m:rPr>
                                    <a:rPr lang="zh-CN" altLang="en-US" i="1">
                                      <a:solidFill>
                                        <a:srgbClr val="000000"/>
                                      </a:solidFill>
                                      <a:latin typeface="Cambria Math" panose="02040503050406030204" pitchFamily="18" charset="0"/>
                                    </a:rPr>
                                    <m:t>d</m:t>
                                  </m:r>
                                </m:sup>
                              </m:sSup>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A</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𝑝</m:t>
                                  </m:r>
                                </m:e>
                                <m:sup>
                                  <m:r>
                                    <a:rPr lang="zh-CN" altLang="en-US" i="1">
                                      <a:solidFill>
                                        <a:srgbClr val="000000"/>
                                      </a:solidFill>
                                      <a:latin typeface="Cambria Math" panose="02040503050406030204" pitchFamily="18" charset="0"/>
                                    </a:rPr>
                                    <m:t>⊖</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m:rPr>
                                      <m:sty m:val="p"/>
                                    </m:rPr>
                                    <a:rPr lang="zh-CN" altLang="en-US" i="1">
                                      <a:solidFill>
                                        <a:srgbClr val="000000"/>
                                      </a:solidFill>
                                      <a:latin typeface="Cambria Math" panose="02040503050406030204" pitchFamily="18" charset="0"/>
                                    </a:rPr>
                                    <m:t>a</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B</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𝑝</m:t>
                                  </m:r>
                                </m:e>
                                <m:sup>
                                  <m:r>
                                    <a:rPr lang="zh-CN" altLang="en-US" i="1">
                                      <a:solidFill>
                                        <a:srgbClr val="000000"/>
                                      </a:solidFill>
                                      <a:latin typeface="Cambria Math" panose="02040503050406030204" pitchFamily="18" charset="0"/>
                                    </a:rPr>
                                    <m:t>⊖</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m:rPr>
                                      <m:sty m:val="p"/>
                                    </m:rPr>
                                    <a:rPr lang="zh-CN" altLang="en-US" i="1">
                                      <a:solidFill>
                                        <a:srgbClr val="000000"/>
                                      </a:solidFill>
                                      <a:latin typeface="Cambria Math" panose="02040503050406030204" pitchFamily="18" charset="0"/>
                                    </a:rPr>
                                    <m:t>b</m:t>
                                  </m:r>
                                </m:sup>
                              </m:sSup>
                            </m:den>
                          </m:f>
                        </m:e>
                      </m:func>
                    </m:oMath>
                  </m:oMathPara>
                </a14:m>
                <a:endParaRPr lang="zh-CN" altLang="en-US"/>
              </a:p>
            </p:txBody>
          </p:sp>
        </mc:Choice>
        <mc:Fallback>
          <p:sp>
            <p:nvSpPr>
              <p:cNvPr id="145419" name="Object 2"/>
              <p:cNvSpPr txBox="1">
                <a:spLocks noRot="1" noChangeAspect="1" noMove="1" noResize="1" noEditPoints="1" noAdjustHandles="1" noChangeArrowheads="1" noChangeShapeType="1" noTextEdit="1"/>
              </p:cNvSpPr>
              <p:nvPr/>
            </p:nvSpPr>
            <p:spPr bwMode="auto">
              <a:xfrm>
                <a:off x="912813" y="5530850"/>
                <a:ext cx="6899275" cy="922338"/>
              </a:xfrm>
              <a:prstGeom prst="rect">
                <a:avLst/>
              </a:prstGeom>
              <a:blipFill>
                <a:blip r:embed="rId3"/>
                <a:stretch>
                  <a:fillRect/>
                </a:stretch>
              </a:blipFill>
              <a:extLst/>
            </p:spPr>
            <p:txBody>
              <a:bodyPr/>
              <a:lstStyle/>
              <a:p>
                <a:r>
                  <a:rPr lang="zh-CN" altLang="en-US">
                    <a:noFill/>
                  </a:rPr>
                  <a:t> </a:t>
                </a:r>
              </a:p>
            </p:txBody>
          </p:sp>
        </mc:Fallback>
      </mc:AlternateContent>
      <p:sp>
        <p:nvSpPr>
          <p:cNvPr id="145416" name="标题 34"/>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3.6.2  </a:t>
            </a:r>
            <a:r>
              <a:rPr lang="zh-CN" altLang="en-US" sz="3200" dirty="0">
                <a:latin typeface="Times New Roman" pitchFamily="18" charset="0"/>
                <a:cs typeface="Times New Roman" pitchFamily="18" charset="0"/>
              </a:rPr>
              <a:t>化学反应的方向</a:t>
            </a:r>
            <a:endParaRPr lang="zh-CN" altLang="en-US" sz="3200" dirty="0">
              <a:cs typeface="Times New Roman" pitchFamily="18" charset="0"/>
            </a:endParaRPr>
          </a:p>
        </p:txBody>
      </p:sp>
      <p:graphicFrame>
        <p:nvGraphicFramePr>
          <p:cNvPr id="145418" name="Object 10"/>
          <p:cNvGraphicFramePr>
            <a:graphicFrameLocks noChangeAspect="1"/>
          </p:cNvGraphicFramePr>
          <p:nvPr>
            <p:extLst>
              <p:ext uri="{D42A27DB-BD31-4B8C-83A1-F6EECF244321}">
                <p14:modId xmlns:p14="http://schemas.microsoft.com/office/powerpoint/2010/main" val="545656078"/>
              </p:ext>
            </p:extLst>
          </p:nvPr>
        </p:nvGraphicFramePr>
        <p:xfrm>
          <a:off x="1054100" y="4365625"/>
          <a:ext cx="6115050" cy="482600"/>
        </p:xfrm>
        <a:graphic>
          <a:graphicData uri="http://schemas.openxmlformats.org/presentationml/2006/ole">
            <mc:AlternateContent xmlns:mc="http://schemas.openxmlformats.org/markup-compatibility/2006">
              <mc:Choice xmlns:v="urn:schemas-microsoft-com:vml" Requires="v">
                <p:oleObj spid="_x0000_s181385" name="Equation" r:id="rId4" imgW="3670200" imgH="279360" progId="Equation.DSMT4">
                  <p:embed/>
                </p:oleObj>
              </mc:Choice>
              <mc:Fallback>
                <p:oleObj name="Equation" r:id="rId4" imgW="3670200" imgH="279360" progId="Equation.DSMT4">
                  <p:embed/>
                  <p:pic>
                    <p:nvPicPr>
                      <p:cNvPr id="0" name="Object 10"/>
                      <p:cNvPicPr>
                        <a:picLocks noChangeAspect="1" noChangeArrowheads="1"/>
                      </p:cNvPicPr>
                      <p:nvPr/>
                    </p:nvPicPr>
                    <p:blipFill>
                      <a:blip r:embed="rId5"/>
                      <a:srcRect/>
                      <a:stretch>
                        <a:fillRect/>
                      </a:stretch>
                    </p:blipFill>
                    <p:spPr bwMode="auto">
                      <a:xfrm>
                        <a:off x="1054100" y="4365625"/>
                        <a:ext cx="611505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4">
            <a:extLst>
              <a:ext uri="{FF2B5EF4-FFF2-40B4-BE49-F238E27FC236}">
                <a16:creationId xmlns:a16="http://schemas.microsoft.com/office/drawing/2014/main" id="{DE269417-125B-40DC-84E0-C74A1B139584}"/>
              </a:ext>
            </a:extLst>
          </p:cNvPr>
          <p:cNvGraphicFramePr>
            <a:graphicFrameLocks noChangeAspect="1"/>
          </p:cNvGraphicFramePr>
          <p:nvPr>
            <p:extLst>
              <p:ext uri="{D42A27DB-BD31-4B8C-83A1-F6EECF244321}">
                <p14:modId xmlns:p14="http://schemas.microsoft.com/office/powerpoint/2010/main" val="3210558867"/>
              </p:ext>
            </p:extLst>
          </p:nvPr>
        </p:nvGraphicFramePr>
        <p:xfrm>
          <a:off x="2833910" y="2098458"/>
          <a:ext cx="3695700" cy="781050"/>
        </p:xfrm>
        <a:graphic>
          <a:graphicData uri="http://schemas.openxmlformats.org/presentationml/2006/ole">
            <mc:AlternateContent xmlns:mc="http://schemas.openxmlformats.org/markup-compatibility/2006">
              <mc:Choice xmlns:v="urn:schemas-microsoft-com:vml" Requires="v">
                <p:oleObj spid="_x0000_s181386" name="Equation" r:id="rId6" imgW="1218671" imgH="342751" progId="Equation.DSMT4">
                  <p:embed/>
                </p:oleObj>
              </mc:Choice>
              <mc:Fallback>
                <p:oleObj name="Equation" r:id="rId6" imgW="1218671" imgH="342751" progId="Equation.DSMT4">
                  <p:embed/>
                  <p:pic>
                    <p:nvPicPr>
                      <p:cNvPr id="48435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3910" y="2098458"/>
                        <a:ext cx="3695700" cy="7810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4"/>
          <p:cNvSpPr>
            <a:spLocks noChangeArrowheads="1"/>
          </p:cNvSpPr>
          <p:nvPr/>
        </p:nvSpPr>
        <p:spPr bwMode="auto">
          <a:xfrm>
            <a:off x="251520" y="1104925"/>
            <a:ext cx="7200800" cy="523875"/>
          </a:xfrm>
          <a:prstGeom prst="rect">
            <a:avLst/>
          </a:prstGeom>
          <a:noFill/>
          <a:ln w="9525">
            <a:noFill/>
            <a:miter lim="800000"/>
            <a:headEnd/>
            <a:tailEnd/>
          </a:ln>
        </p:spPr>
        <p:txBody>
          <a:bodyPr wrap="square" anchor="ctr">
            <a:spAutoFit/>
          </a:bodyPr>
          <a:lstStyle/>
          <a:p>
            <a:pPr>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anose="02020603050405020304" pitchFamily="18" charset="0"/>
              </a:rPr>
              <a:t>一、化学平衡与化学平衡常数</a:t>
            </a:r>
          </a:p>
        </p:txBody>
      </p:sp>
      <p:sp>
        <p:nvSpPr>
          <p:cNvPr id="146435" name="Rectangle 13"/>
          <p:cNvSpPr>
            <a:spLocks noChangeArrowheads="1"/>
          </p:cNvSpPr>
          <p:nvPr/>
        </p:nvSpPr>
        <p:spPr bwMode="auto">
          <a:xfrm>
            <a:off x="251520" y="2852936"/>
            <a:ext cx="6120680" cy="523220"/>
          </a:xfrm>
          <a:prstGeom prst="rect">
            <a:avLst/>
          </a:prstGeom>
          <a:noFill/>
          <a:ln w="9525">
            <a:noFill/>
            <a:miter lim="800000"/>
            <a:headEnd/>
            <a:tailEnd/>
          </a:ln>
        </p:spPr>
        <p:txBody>
          <a:bodyPr wrap="square" anchor="ctr">
            <a:spAutoFit/>
          </a:bodyPr>
          <a:lstStyle/>
          <a:p>
            <a:pPr>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itchFamily="18" charset="0"/>
              </a:rPr>
              <a:t>二、平衡常数的热力学求算      </a:t>
            </a:r>
          </a:p>
        </p:txBody>
      </p:sp>
      <p:sp>
        <p:nvSpPr>
          <p:cNvPr id="146436" name="Rectangle 14"/>
          <p:cNvSpPr>
            <a:spLocks noChangeArrowheads="1"/>
          </p:cNvSpPr>
          <p:nvPr/>
        </p:nvSpPr>
        <p:spPr bwMode="auto">
          <a:xfrm>
            <a:off x="251520" y="4365104"/>
            <a:ext cx="5319085" cy="2074414"/>
          </a:xfrm>
          <a:prstGeom prst="rect">
            <a:avLst/>
          </a:prstGeom>
          <a:noFill/>
          <a:ln w="9525">
            <a:noFill/>
            <a:miter lim="800000"/>
            <a:headEnd/>
            <a:tailEnd/>
          </a:ln>
        </p:spPr>
        <p:txBody>
          <a:bodyPr wrap="none" anchor="ctr">
            <a:spAutoFit/>
          </a:bodyPr>
          <a:lstStyle/>
          <a:p>
            <a:pPr eaLnBrk="0" hangingPunct="0">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itchFamily="18" charset="0"/>
              </a:rPr>
              <a:t>三、化学平衡的移动</a:t>
            </a:r>
          </a:p>
          <a:p>
            <a:pPr indent="342900" eaLnBrk="0" hangingPunct="0">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itchFamily="18" charset="0"/>
              </a:rPr>
              <a:t>    反应商判据、吕</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b="1" dirty="0">
                <a:latin typeface="华文仿宋" panose="02010600040101010101" pitchFamily="2" charset="-122"/>
                <a:ea typeface="华文仿宋" panose="02010600040101010101" pitchFamily="2" charset="-122"/>
                <a:cs typeface="Times New Roman" pitchFamily="18" charset="0"/>
              </a:rPr>
              <a:t>查德理原理</a:t>
            </a:r>
            <a:endParaRPr lang="en-US" altLang="zh-CN" sz="2800" b="1" dirty="0">
              <a:latin typeface="华文仿宋" panose="02010600040101010101" pitchFamily="2" charset="-122"/>
              <a:ea typeface="华文仿宋" panose="02010600040101010101" pitchFamily="2" charset="-122"/>
              <a:cs typeface="Times New Roman" pitchFamily="18" charset="0"/>
            </a:endParaRPr>
          </a:p>
          <a:p>
            <a:pPr eaLnBrk="0" hangingPunct="0">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itchFamily="18" charset="0"/>
              </a:rPr>
              <a:t>四、平衡常数的有关计算</a:t>
            </a:r>
          </a:p>
          <a:p>
            <a:pPr indent="342900" eaLnBrk="0" hangingPunct="0">
              <a:spcBef>
                <a:spcPct val="20000"/>
              </a:spcBef>
              <a:buClr>
                <a:schemeClr val="hlink"/>
              </a:buClr>
            </a:pPr>
            <a:r>
              <a:rPr lang="zh-CN" altLang="en-US" sz="2800" b="1" dirty="0">
                <a:latin typeface="华文仿宋" panose="02010600040101010101" pitchFamily="2" charset="-122"/>
                <a:ea typeface="华文仿宋" panose="02010600040101010101" pitchFamily="2" charset="-122"/>
                <a:cs typeface="Times New Roman" pitchFamily="18" charset="0"/>
              </a:rPr>
              <a:t>    只要求简单计算</a:t>
            </a:r>
          </a:p>
        </p:txBody>
      </p:sp>
      <p:graphicFrame>
        <p:nvGraphicFramePr>
          <p:cNvPr id="146440" name="Object 4"/>
          <p:cNvGraphicFramePr>
            <a:graphicFrameLocks noChangeAspect="1"/>
          </p:cNvGraphicFramePr>
          <p:nvPr>
            <p:extLst>
              <p:ext uri="{D42A27DB-BD31-4B8C-83A1-F6EECF244321}">
                <p14:modId xmlns:p14="http://schemas.microsoft.com/office/powerpoint/2010/main" val="955834437"/>
              </p:ext>
            </p:extLst>
          </p:nvPr>
        </p:nvGraphicFramePr>
        <p:xfrm>
          <a:off x="395536" y="1628775"/>
          <a:ext cx="5319712" cy="1089025"/>
        </p:xfrm>
        <a:graphic>
          <a:graphicData uri="http://schemas.openxmlformats.org/presentationml/2006/ole">
            <mc:AlternateContent xmlns:mc="http://schemas.openxmlformats.org/markup-compatibility/2006">
              <mc:Choice xmlns:v="urn:schemas-microsoft-com:vml" Requires="v">
                <p:oleObj spid="_x0000_s147343" name="Equation" r:id="rId4" imgW="2171520" imgH="444240" progId="Equation.DSMT4">
                  <p:embed/>
                </p:oleObj>
              </mc:Choice>
              <mc:Fallback>
                <p:oleObj name="Equation" r:id="rId4" imgW="2171520" imgH="444240" progId="Equation.DSMT4">
                  <p:embed/>
                  <p:pic>
                    <p:nvPicPr>
                      <p:cNvPr id="0" name="Object 4"/>
                      <p:cNvPicPr>
                        <a:picLocks noChangeAspect="1" noChangeArrowheads="1"/>
                      </p:cNvPicPr>
                      <p:nvPr/>
                    </p:nvPicPr>
                    <p:blipFill>
                      <a:blip r:embed="rId5">
                        <a:lum bright="-100000"/>
                        <a:grayscl/>
                        <a:biLevel thresh="50000"/>
                      </a:blip>
                      <a:srcRect/>
                      <a:stretch>
                        <a:fillRect/>
                      </a:stretch>
                    </p:blipFill>
                    <p:spPr bwMode="auto">
                      <a:xfrm>
                        <a:off x="395536" y="1628775"/>
                        <a:ext cx="5319712"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41" name="标题 18"/>
          <p:cNvSpPr>
            <a:spLocks noGrp="1"/>
          </p:cNvSpPr>
          <p:nvPr>
            <p:ph type="title"/>
          </p:nvPr>
        </p:nvSpPr>
        <p:spPr>
          <a:xfrm>
            <a:off x="251520" y="305023"/>
            <a:ext cx="7700268" cy="747713"/>
          </a:xfrm>
        </p:spPr>
        <p:txBody>
          <a:bodyPr/>
          <a:lstStyle/>
          <a:p>
            <a:pPr eaLnBrk="1" hangingPunct="1"/>
            <a:r>
              <a:rPr lang="en-US" altLang="zh-CN" sz="3200" dirty="0">
                <a:latin typeface="Arial" panose="020B0604020202020204" pitchFamily="34" charset="0"/>
                <a:cs typeface="Arial" panose="020B0604020202020204" pitchFamily="34" charset="0"/>
              </a:rPr>
              <a:t>3.6.3  </a:t>
            </a:r>
            <a:r>
              <a:rPr lang="zh-CN" altLang="en-US" sz="3200" dirty="0">
                <a:latin typeface="宋体" pitchFamily="2" charset="-122"/>
              </a:rPr>
              <a:t>化学反应程度和化学平衡</a:t>
            </a:r>
            <a:endParaRPr lang="zh-CN" altLang="en-US" dirty="0"/>
          </a:p>
        </p:txBody>
      </p:sp>
      <p:graphicFrame>
        <p:nvGraphicFramePr>
          <p:cNvPr id="13" name="Object 5">
            <a:extLst>
              <a:ext uri="{FF2B5EF4-FFF2-40B4-BE49-F238E27FC236}">
                <a16:creationId xmlns:a16="http://schemas.microsoft.com/office/drawing/2014/main" id="{519CC430-FB78-4291-82D7-C22D9D9B90B2}"/>
              </a:ext>
            </a:extLst>
          </p:cNvPr>
          <p:cNvGraphicFramePr>
            <a:graphicFrameLocks noChangeAspect="1"/>
          </p:cNvGraphicFramePr>
          <p:nvPr>
            <p:extLst>
              <p:ext uri="{D42A27DB-BD31-4B8C-83A1-F6EECF244321}">
                <p14:modId xmlns:p14="http://schemas.microsoft.com/office/powerpoint/2010/main" val="3490679436"/>
              </p:ext>
            </p:extLst>
          </p:nvPr>
        </p:nvGraphicFramePr>
        <p:xfrm>
          <a:off x="2267745" y="3356992"/>
          <a:ext cx="3096343" cy="1011022"/>
        </p:xfrm>
        <a:graphic>
          <a:graphicData uri="http://schemas.openxmlformats.org/presentationml/2006/ole">
            <mc:AlternateContent xmlns:mc="http://schemas.openxmlformats.org/markup-compatibility/2006">
              <mc:Choice xmlns:v="urn:schemas-microsoft-com:vml" Requires="v">
                <p:oleObj spid="_x0000_s147344" name="Equation" r:id="rId6" imgW="1511280" imgH="495000" progId="Equation.DSMT4">
                  <p:embed/>
                </p:oleObj>
              </mc:Choice>
              <mc:Fallback>
                <p:oleObj name="Equation" r:id="rId6" imgW="1511280" imgH="495000" progId="Equation.DSMT4">
                  <p:embed/>
                  <p:pic>
                    <p:nvPicPr>
                      <p:cNvPr id="134149" name="Object 5"/>
                      <p:cNvPicPr>
                        <a:picLocks noChangeAspect="1" noChangeArrowheads="1"/>
                      </p:cNvPicPr>
                      <p:nvPr/>
                    </p:nvPicPr>
                    <p:blipFill>
                      <a:blip r:embed="rId7"/>
                      <a:srcRect/>
                      <a:stretch>
                        <a:fillRect/>
                      </a:stretch>
                    </p:blipFill>
                    <p:spPr bwMode="auto">
                      <a:xfrm>
                        <a:off x="2267745" y="3356992"/>
                        <a:ext cx="3096343" cy="1011022"/>
                      </a:xfrm>
                      <a:prstGeom prst="rect">
                        <a:avLst/>
                      </a:prstGeom>
                      <a:noFill/>
                      <a:ln>
                        <a:noFill/>
                      </a:ln>
                      <a:effectLst/>
                    </p:spPr>
                  </p:pic>
                </p:oleObj>
              </mc:Fallback>
            </mc:AlternateContent>
          </a:graphicData>
        </a:graphic>
      </p:graphicFrame>
      <p:graphicFrame>
        <p:nvGraphicFramePr>
          <p:cNvPr id="8" name="Object 3">
            <a:extLst>
              <a:ext uri="{FF2B5EF4-FFF2-40B4-BE49-F238E27FC236}">
                <a16:creationId xmlns:a16="http://schemas.microsoft.com/office/drawing/2014/main" id="{04552B78-6E72-4C91-8451-D11610B0F210}"/>
              </a:ext>
            </a:extLst>
          </p:cNvPr>
          <p:cNvGraphicFramePr>
            <a:graphicFrameLocks noChangeAspect="1"/>
          </p:cNvGraphicFramePr>
          <p:nvPr>
            <p:extLst>
              <p:ext uri="{D42A27DB-BD31-4B8C-83A1-F6EECF244321}">
                <p14:modId xmlns:p14="http://schemas.microsoft.com/office/powerpoint/2010/main" val="2957282899"/>
              </p:ext>
            </p:extLst>
          </p:nvPr>
        </p:nvGraphicFramePr>
        <p:xfrm>
          <a:off x="5724128" y="1784350"/>
          <a:ext cx="3298825" cy="676275"/>
        </p:xfrm>
        <a:graphic>
          <a:graphicData uri="http://schemas.openxmlformats.org/presentationml/2006/ole">
            <mc:AlternateContent xmlns:mc="http://schemas.openxmlformats.org/markup-compatibility/2006">
              <mc:Choice xmlns:v="urn:schemas-microsoft-com:vml" Requires="v">
                <p:oleObj spid="_x0000_s147345" name="Equation" r:id="rId8" imgW="1485720" imgH="304560" progId="Equation.DSMT4">
                  <p:embed/>
                </p:oleObj>
              </mc:Choice>
              <mc:Fallback>
                <p:oleObj name="Equation" r:id="rId8" imgW="1485720" imgH="304560" progId="Equation.DSMT4">
                  <p:embed/>
                  <p:pic>
                    <p:nvPicPr>
                      <p:cNvPr id="140294" name="Object 3"/>
                      <p:cNvPicPr>
                        <a:picLocks noChangeAspect="1" noChangeArrowheads="1"/>
                      </p:cNvPicPr>
                      <p:nvPr/>
                    </p:nvPicPr>
                    <p:blipFill>
                      <a:blip r:embed="rId9"/>
                      <a:srcRect/>
                      <a:stretch>
                        <a:fillRect/>
                      </a:stretch>
                    </p:blipFill>
                    <p:spPr bwMode="auto">
                      <a:xfrm>
                        <a:off x="5724128" y="1784350"/>
                        <a:ext cx="3298825"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Text Box 3"/>
          <p:cNvSpPr txBox="1">
            <a:spLocks noChangeArrowheads="1"/>
          </p:cNvSpPr>
          <p:nvPr/>
        </p:nvSpPr>
        <p:spPr bwMode="auto">
          <a:xfrm>
            <a:off x="251520" y="1053897"/>
            <a:ext cx="7482408" cy="430887"/>
          </a:xfrm>
          <a:prstGeom prst="rect">
            <a:avLst/>
          </a:prstGeom>
          <a:noFill/>
          <a:ln w="12700" cap="sq">
            <a:noFill/>
            <a:miter lim="800000"/>
            <a:headEnd/>
            <a:tailEnd/>
          </a:ln>
        </p:spPr>
        <p:txBody>
          <a:bodyPr wrap="square" tIns="0" bIns="0">
            <a:spAutoFit/>
          </a:bodyPr>
          <a:lstStyle/>
          <a:p>
            <a:pPr fontAlgn="t">
              <a:defRPr/>
            </a:pPr>
            <a:r>
              <a:rPr lang="zh-CN" altLang="en-US" sz="2800" b="1" dirty="0">
                <a:solidFill>
                  <a:srgbClr val="FF0000"/>
                </a:solidFill>
                <a:latin typeface="Times New Roman" panose="02020603050405020304" pitchFamily="18" charset="0"/>
                <a:ea typeface="+mj-ea"/>
                <a:cs typeface="Times New Roman" panose="02020603050405020304" pitchFamily="18" charset="0"/>
              </a:rPr>
              <a:t>（</a:t>
            </a:r>
            <a:r>
              <a:rPr lang="en-US" altLang="zh-CN" sz="2800" b="1" dirty="0">
                <a:solidFill>
                  <a:srgbClr val="FF0000"/>
                </a:solidFill>
                <a:latin typeface="+mj-ea"/>
                <a:ea typeface="+mj-ea"/>
                <a:cs typeface="Times New Roman" panose="02020603050405020304" pitchFamily="18" charset="0"/>
              </a:rPr>
              <a:t>3</a:t>
            </a:r>
            <a:r>
              <a:rPr lang="zh-CN" altLang="en-US" sz="2800" b="1" dirty="0">
                <a:solidFill>
                  <a:srgbClr val="FF0000"/>
                </a:solidFill>
                <a:latin typeface="Times New Roman" panose="02020603050405020304" pitchFamily="18" charset="0"/>
                <a:ea typeface="+mj-ea"/>
                <a:cs typeface="Times New Roman" panose="02020603050405020304" pitchFamily="18" charset="0"/>
              </a:rPr>
              <a:t>）状态函数的性质</a:t>
            </a:r>
            <a:endParaRPr lang="en-US" altLang="zh-CN" sz="2800" b="1" dirty="0">
              <a:solidFill>
                <a:srgbClr val="FF0000"/>
              </a:solidFill>
              <a:latin typeface="Times New Roman" panose="02020603050405020304" pitchFamily="18" charset="0"/>
              <a:ea typeface="+mj-ea"/>
              <a:cs typeface="Times New Roman" panose="02020603050405020304" pitchFamily="18" charset="0"/>
            </a:endParaRPr>
          </a:p>
        </p:txBody>
      </p:sp>
      <p:sp>
        <p:nvSpPr>
          <p:cNvPr id="215044" name="Text Box 4"/>
          <p:cNvSpPr txBox="1">
            <a:spLocks noChangeArrowheads="1"/>
          </p:cNvSpPr>
          <p:nvPr/>
        </p:nvSpPr>
        <p:spPr bwMode="auto">
          <a:xfrm>
            <a:off x="251520" y="1556792"/>
            <a:ext cx="8640960" cy="2456122"/>
          </a:xfrm>
          <a:prstGeom prst="rect">
            <a:avLst/>
          </a:prstGeom>
          <a:noFill/>
          <a:ln w="12700" cap="sq">
            <a:noFill/>
            <a:miter lim="800000"/>
            <a:headEnd/>
            <a:tailEnd/>
          </a:ln>
        </p:spPr>
        <p:txBody>
          <a:bodyPr wrap="square" tIns="0" bIns="0">
            <a:spAutoFit/>
          </a:bodyPr>
          <a:lstStyle/>
          <a:p>
            <a:pPr fontAlgn="t">
              <a:lnSpc>
                <a:spcPct val="114000"/>
              </a:lnSpc>
              <a:defRPr/>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分为两类</a:t>
            </a:r>
          </a:p>
          <a:p>
            <a:pPr fontAlgn="t">
              <a:lnSpc>
                <a:spcPct val="114000"/>
              </a:lnSpc>
              <a:defRPr/>
            </a:pPr>
            <a:r>
              <a:rPr lang="zh-CN" altLang="en-US" sz="2800" b="1" u="sng" dirty="0">
                <a:solidFill>
                  <a:srgbClr val="FF0000"/>
                </a:solidFill>
                <a:latin typeface="Times New Roman" panose="02020603050405020304" pitchFamily="18" charset="0"/>
                <a:ea typeface="华文仿宋" pitchFamily="2" charset="-122"/>
                <a:cs typeface="Times New Roman" panose="02020603050405020304" pitchFamily="18" charset="0"/>
              </a:rPr>
              <a:t>广度性质</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extensive  properties）</a:t>
            </a:r>
          </a:p>
          <a:p>
            <a:pPr fontAlgn="t">
              <a:lnSpc>
                <a:spcPct val="114000"/>
              </a:lnSpc>
              <a:defRPr/>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又称为</a:t>
            </a:r>
            <a:r>
              <a:rPr lang="zh-CN" altLang="en-US" sz="2800" b="1" dirty="0">
                <a:latin typeface="Times New Roman" panose="02020603050405020304" pitchFamily="18" charset="0"/>
                <a:ea typeface="华文仿宋" pitchFamily="2" charset="-122"/>
                <a:cs typeface="Times New Roman" panose="02020603050405020304" pitchFamily="18" charset="0"/>
              </a:rPr>
              <a:t>容量性质</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，它的数值与体系的物质的量成正比，如体积、质量、熵和热容等。这种性质有</a:t>
            </a:r>
            <a:r>
              <a:rPr lang="zh-CN" altLang="en-US" sz="2800" b="1" u="sng" dirty="0">
                <a:solidFill>
                  <a:schemeClr val="tx1"/>
                </a:solidFill>
                <a:latin typeface="Times New Roman" panose="02020603050405020304" pitchFamily="18" charset="0"/>
                <a:ea typeface="华文仿宋" pitchFamily="2" charset="-122"/>
                <a:cs typeface="Times New Roman" panose="02020603050405020304" pitchFamily="18" charset="0"/>
              </a:rPr>
              <a:t>加和性</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，在数学上是</a:t>
            </a:r>
            <a:r>
              <a:rPr lang="zh-CN" altLang="en-US" sz="2800" b="1" dirty="0">
                <a:latin typeface="Times New Roman" panose="02020603050405020304" pitchFamily="18" charset="0"/>
                <a:ea typeface="华文仿宋" pitchFamily="2" charset="-122"/>
                <a:cs typeface="Times New Roman" panose="02020603050405020304" pitchFamily="18" charset="0"/>
              </a:rPr>
              <a:t>一次齐函数</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a:t>
            </a:r>
          </a:p>
        </p:txBody>
      </p:sp>
      <p:sp>
        <p:nvSpPr>
          <p:cNvPr id="215045" name="Text Box 5"/>
          <p:cNvSpPr txBox="1">
            <a:spLocks noChangeArrowheads="1"/>
          </p:cNvSpPr>
          <p:nvPr/>
        </p:nvSpPr>
        <p:spPr bwMode="auto">
          <a:xfrm>
            <a:off x="251520" y="4167584"/>
            <a:ext cx="8640960" cy="2429768"/>
          </a:xfrm>
          <a:prstGeom prst="rect">
            <a:avLst/>
          </a:prstGeom>
          <a:noFill/>
          <a:ln w="12700" cap="sq">
            <a:noFill/>
            <a:miter lim="800000"/>
            <a:headEnd/>
            <a:tailEnd/>
          </a:ln>
        </p:spPr>
        <p:txBody>
          <a:bodyPr wrap="square" tIns="0" bIns="0">
            <a:spAutoFit/>
          </a:bodyPr>
          <a:lstStyle/>
          <a:p>
            <a:pPr algn="just" eaLnBrk="0" hangingPunct="0">
              <a:lnSpc>
                <a:spcPct val="114000"/>
              </a:lnSpc>
            </a:pPr>
            <a:r>
              <a:rPr lang="zh-CN" altLang="en-US" sz="2800" b="1" u="sng" dirty="0">
                <a:solidFill>
                  <a:srgbClr val="FF0000"/>
                </a:solidFill>
                <a:latin typeface="Times New Roman" panose="02020603050405020304" pitchFamily="18" charset="0"/>
                <a:ea typeface="华文仿宋" pitchFamily="2" charset="-122"/>
                <a:cs typeface="Times New Roman" panose="02020603050405020304" pitchFamily="18" charset="0"/>
              </a:rPr>
              <a:t>强度性质</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intensive  properties）</a:t>
            </a:r>
          </a:p>
          <a:p>
            <a:pPr algn="just" eaLnBrk="0" hangingPunct="0">
              <a:lnSpc>
                <a:spcPct val="114000"/>
              </a:lnSpc>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它的数值取决于体系自身的特点，与</a:t>
            </a:r>
            <a:r>
              <a:rPr lang="zh-CN" altLang="en-US" sz="2800" b="1" dirty="0">
                <a:latin typeface="Times New Roman" panose="02020603050405020304" pitchFamily="18" charset="0"/>
                <a:ea typeface="华文仿宋" pitchFamily="2" charset="-122"/>
                <a:cs typeface="Times New Roman" panose="02020603050405020304" pitchFamily="18" charset="0"/>
              </a:rPr>
              <a:t>体系的数量无关</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，不具有加和性，如温度和压力等。它在数学上是</a:t>
            </a:r>
            <a:r>
              <a:rPr lang="zh-CN" altLang="en-US" sz="2800" b="1" dirty="0">
                <a:latin typeface="Times New Roman" panose="02020603050405020304" pitchFamily="18" charset="0"/>
                <a:ea typeface="华文仿宋" pitchFamily="2" charset="-122"/>
                <a:cs typeface="Times New Roman" panose="02020603050405020304" pitchFamily="18" charset="0"/>
              </a:rPr>
              <a:t>零次齐函数</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。广度性质除以系统中的物质的量或者质量即成为强度性质，如比热容。</a:t>
            </a:r>
          </a:p>
        </p:txBody>
      </p:sp>
      <p:sp>
        <p:nvSpPr>
          <p:cNvPr id="8" name="Rectangle 2">
            <a:extLst>
              <a:ext uri="{FF2B5EF4-FFF2-40B4-BE49-F238E27FC236}">
                <a16:creationId xmlns:a16="http://schemas.microsoft.com/office/drawing/2014/main" id="{9CCF89CC-BA4F-40F6-8EDA-37EE9D45029C}"/>
              </a:ext>
            </a:extLst>
          </p:cNvPr>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3.1.3  </a:t>
            </a:r>
            <a:r>
              <a:rPr lang="zh-CN" altLang="en-US" sz="3200" dirty="0">
                <a:latin typeface="Times New Roman" pitchFamily="18" charset="0"/>
              </a:rPr>
              <a:t>状态和状态函数</a:t>
            </a:r>
          </a:p>
        </p:txBody>
      </p:sp>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Text Box 3"/>
          <p:cNvSpPr txBox="1">
            <a:spLocks noChangeArrowheads="1"/>
          </p:cNvSpPr>
          <p:nvPr/>
        </p:nvSpPr>
        <p:spPr bwMode="auto">
          <a:xfrm>
            <a:off x="251520" y="980728"/>
            <a:ext cx="8640960" cy="2739211"/>
          </a:xfrm>
          <a:prstGeom prst="rect">
            <a:avLst/>
          </a:prstGeom>
          <a:noFill/>
          <a:ln w="12700" cap="sq">
            <a:noFill/>
            <a:miter lim="800000"/>
            <a:headEnd/>
            <a:tailEnd/>
          </a:ln>
        </p:spPr>
        <p:txBody>
          <a:bodyPr wrap="square" tIns="0" bIns="0">
            <a:spAutoFit/>
          </a:bodyPr>
          <a:lstStyle/>
          <a:p>
            <a:pPr fontAlgn="t">
              <a:defRPr/>
            </a:pPr>
            <a:r>
              <a:rPr lang="zh-CN" altLang="en-US" sz="2800" b="1" dirty="0">
                <a:solidFill>
                  <a:srgbClr val="FF0000"/>
                </a:solidFill>
                <a:latin typeface="+mj-ea"/>
                <a:ea typeface="+mj-ea"/>
              </a:rPr>
              <a:t>（</a:t>
            </a:r>
            <a:r>
              <a:rPr lang="en-US" altLang="zh-CN" sz="2800" b="1" dirty="0">
                <a:solidFill>
                  <a:srgbClr val="FF0000"/>
                </a:solidFill>
                <a:latin typeface="+mj-ea"/>
                <a:ea typeface="+mj-ea"/>
              </a:rPr>
              <a:t>4</a:t>
            </a:r>
            <a:r>
              <a:rPr lang="zh-CN" altLang="en-US" sz="2800" b="1" dirty="0">
                <a:solidFill>
                  <a:srgbClr val="FF0000"/>
                </a:solidFill>
                <a:latin typeface="+mj-ea"/>
                <a:ea typeface="+mj-ea"/>
              </a:rPr>
              <a:t>）状态方程</a:t>
            </a:r>
            <a:endParaRPr lang="en-US" altLang="zh-CN" sz="2800" b="1" dirty="0">
              <a:solidFill>
                <a:srgbClr val="C00000"/>
              </a:solidFill>
              <a:latin typeface="+mj-ea"/>
              <a:ea typeface="+mj-ea"/>
            </a:endParaRPr>
          </a:p>
          <a:p>
            <a:pPr fontAlgn="t">
              <a:spcBef>
                <a:spcPts val="1200"/>
              </a:spcBef>
              <a:defRPr/>
            </a:pPr>
            <a:r>
              <a:rPr lang="zh-CN" altLang="en-US" sz="2800" b="1" dirty="0">
                <a:solidFill>
                  <a:schemeClr val="tx1"/>
                </a:solidFill>
                <a:latin typeface="华文仿宋" pitchFamily="2" charset="-122"/>
                <a:ea typeface="华文仿宋" pitchFamily="2" charset="-122"/>
              </a:rPr>
              <a:t>体系</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状态函数之间的定量关系式称为状态方程（</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state equation）。</a:t>
            </a:r>
          </a:p>
          <a:p>
            <a:pPr fontAlgn="t">
              <a:defRPr/>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对于一定量的单组分均匀体系，状态函数</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T</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p</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和</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V </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之间有一定量的联系。经验证明，只有两个是独立的，它们的函数关系</a:t>
            </a:r>
            <a:r>
              <a:rPr lang="zh-CN" altLang="en-US" sz="2800" b="1" dirty="0">
                <a:solidFill>
                  <a:schemeClr val="tx1"/>
                </a:solidFill>
                <a:latin typeface="华文仿宋" pitchFamily="2" charset="-122"/>
                <a:ea typeface="华文仿宋" pitchFamily="2" charset="-122"/>
              </a:rPr>
              <a:t>可表示为：</a:t>
            </a:r>
          </a:p>
        </p:txBody>
      </p:sp>
      <p:sp>
        <p:nvSpPr>
          <p:cNvPr id="219142" name="Text Box 6"/>
          <p:cNvSpPr txBox="1">
            <a:spLocks noChangeArrowheads="1"/>
          </p:cNvSpPr>
          <p:nvPr/>
        </p:nvSpPr>
        <p:spPr bwMode="auto">
          <a:xfrm>
            <a:off x="4139952" y="3429000"/>
            <a:ext cx="1739515" cy="1861535"/>
          </a:xfrm>
          <a:prstGeom prst="rect">
            <a:avLst/>
          </a:prstGeom>
          <a:noFill/>
          <a:ln w="12700" cap="sq">
            <a:noFill/>
            <a:miter lim="800000"/>
            <a:headEnd/>
            <a:tailEnd/>
          </a:ln>
        </p:spPr>
        <p:txBody>
          <a:bodyPr wrap="none" tIns="0" bIns="0">
            <a:spAutoFit/>
          </a:bodyPr>
          <a:lstStyle/>
          <a:p>
            <a:pPr fontAlgn="t">
              <a:lnSpc>
                <a:spcPct val="150000"/>
              </a:lnSpc>
            </a:pPr>
            <a:r>
              <a:rPr lang="en-US" altLang="zh-CN" sz="2800" i="1" dirty="0">
                <a:solidFill>
                  <a:schemeClr val="tx1"/>
                </a:solidFill>
                <a:latin typeface="Times New Roman" pitchFamily="18" charset="0"/>
                <a:ea typeface="黑体" pitchFamily="2" charset="-122"/>
              </a:rPr>
              <a:t>T = </a:t>
            </a:r>
            <a:r>
              <a:rPr lang="en-US" altLang="zh-CN" sz="2800" dirty="0">
                <a:solidFill>
                  <a:schemeClr val="tx1"/>
                </a:solidFill>
                <a:latin typeface="Times New Roman" pitchFamily="18" charset="0"/>
                <a:ea typeface="黑体" pitchFamily="2" charset="-122"/>
              </a:rPr>
              <a:t>f(</a:t>
            </a:r>
            <a:r>
              <a:rPr lang="en-US" altLang="zh-CN" sz="2800" i="1" dirty="0">
                <a:solidFill>
                  <a:schemeClr val="tx1"/>
                </a:solidFill>
                <a:latin typeface="Times New Roman" pitchFamily="18" charset="0"/>
                <a:ea typeface="黑体" pitchFamily="2" charset="-122"/>
              </a:rPr>
              <a:t>p, V</a:t>
            </a:r>
            <a:r>
              <a:rPr lang="en-US" altLang="zh-CN" sz="2800" dirty="0">
                <a:solidFill>
                  <a:schemeClr val="tx1"/>
                </a:solidFill>
                <a:latin typeface="Times New Roman" pitchFamily="18" charset="0"/>
                <a:ea typeface="黑体" pitchFamily="2" charset="-122"/>
              </a:rPr>
              <a:t>)</a:t>
            </a:r>
            <a:endParaRPr lang="en-US" altLang="zh-CN" sz="2800" i="1" dirty="0">
              <a:solidFill>
                <a:schemeClr val="tx1"/>
              </a:solidFill>
              <a:latin typeface="Times New Roman" pitchFamily="18" charset="0"/>
              <a:ea typeface="黑体" pitchFamily="2" charset="-122"/>
            </a:endParaRPr>
          </a:p>
          <a:p>
            <a:pPr eaLnBrk="0" hangingPunct="0">
              <a:lnSpc>
                <a:spcPct val="150000"/>
              </a:lnSpc>
            </a:pPr>
            <a:r>
              <a:rPr lang="en-US" altLang="zh-CN" sz="2800" i="1" dirty="0">
                <a:solidFill>
                  <a:schemeClr val="tx1"/>
                </a:solidFill>
                <a:latin typeface="Times New Roman" pitchFamily="18" charset="0"/>
                <a:ea typeface="黑体" pitchFamily="2" charset="-122"/>
              </a:rPr>
              <a:t>p = </a:t>
            </a:r>
            <a:r>
              <a:rPr lang="en-US" altLang="zh-CN" sz="2800" dirty="0">
                <a:solidFill>
                  <a:schemeClr val="tx1"/>
                </a:solidFill>
                <a:latin typeface="Times New Roman" pitchFamily="18" charset="0"/>
                <a:ea typeface="黑体" pitchFamily="2" charset="-122"/>
              </a:rPr>
              <a:t>f(</a:t>
            </a:r>
            <a:r>
              <a:rPr lang="en-US" altLang="zh-CN" sz="2800" i="1" dirty="0">
                <a:solidFill>
                  <a:schemeClr val="tx1"/>
                </a:solidFill>
                <a:latin typeface="Times New Roman" pitchFamily="18" charset="0"/>
                <a:ea typeface="黑体" pitchFamily="2" charset="-122"/>
              </a:rPr>
              <a:t>T, V</a:t>
            </a:r>
            <a:r>
              <a:rPr lang="en-US" altLang="zh-CN" sz="2800" dirty="0">
                <a:solidFill>
                  <a:schemeClr val="tx1"/>
                </a:solidFill>
                <a:latin typeface="Times New Roman" pitchFamily="18" charset="0"/>
                <a:ea typeface="黑体" pitchFamily="2" charset="-122"/>
              </a:rPr>
              <a:t>)</a:t>
            </a:r>
            <a:endParaRPr lang="en-US" altLang="zh-CN" sz="2800" i="1" dirty="0">
              <a:solidFill>
                <a:schemeClr val="tx1"/>
              </a:solidFill>
              <a:latin typeface="Times New Roman" pitchFamily="18" charset="0"/>
              <a:ea typeface="黑体" pitchFamily="2" charset="-122"/>
            </a:endParaRPr>
          </a:p>
          <a:p>
            <a:pPr eaLnBrk="0" hangingPunct="0">
              <a:lnSpc>
                <a:spcPct val="150000"/>
              </a:lnSpc>
            </a:pPr>
            <a:r>
              <a:rPr lang="en-US" altLang="zh-CN" sz="2800" i="1" dirty="0">
                <a:solidFill>
                  <a:schemeClr val="tx1"/>
                </a:solidFill>
                <a:latin typeface="Times New Roman" pitchFamily="18" charset="0"/>
                <a:ea typeface="黑体" pitchFamily="2" charset="-122"/>
              </a:rPr>
              <a:t>V = </a:t>
            </a:r>
            <a:r>
              <a:rPr lang="en-US" altLang="zh-CN" sz="2800" dirty="0">
                <a:solidFill>
                  <a:schemeClr val="tx1"/>
                </a:solidFill>
                <a:latin typeface="Times New Roman" pitchFamily="18" charset="0"/>
                <a:ea typeface="黑体" pitchFamily="2" charset="-122"/>
              </a:rPr>
              <a:t>f(</a:t>
            </a:r>
            <a:r>
              <a:rPr lang="en-US" altLang="zh-CN" sz="2800" i="1" dirty="0">
                <a:solidFill>
                  <a:schemeClr val="tx1"/>
                </a:solidFill>
                <a:latin typeface="Times New Roman" pitchFamily="18" charset="0"/>
                <a:ea typeface="黑体" pitchFamily="2" charset="-122"/>
              </a:rPr>
              <a:t>p, T</a:t>
            </a:r>
            <a:r>
              <a:rPr lang="en-US" altLang="zh-CN" sz="2800" dirty="0">
                <a:solidFill>
                  <a:schemeClr val="tx1"/>
                </a:solidFill>
                <a:latin typeface="Times New Roman" pitchFamily="18" charset="0"/>
                <a:ea typeface="黑体" pitchFamily="2" charset="-122"/>
              </a:rPr>
              <a:t>)</a:t>
            </a:r>
            <a:endParaRPr lang="zh-CN" altLang="en-US" sz="2800" dirty="0">
              <a:solidFill>
                <a:schemeClr val="tx1"/>
              </a:solidFill>
              <a:latin typeface="Times New Roman" pitchFamily="18" charset="0"/>
              <a:ea typeface="黑体" pitchFamily="2" charset="-122"/>
            </a:endParaRPr>
          </a:p>
        </p:txBody>
      </p:sp>
      <p:sp>
        <p:nvSpPr>
          <p:cNvPr id="219145" name="Text Box 9"/>
          <p:cNvSpPr txBox="1">
            <a:spLocks noChangeArrowheads="1"/>
          </p:cNvSpPr>
          <p:nvPr/>
        </p:nvSpPr>
        <p:spPr bwMode="auto">
          <a:xfrm>
            <a:off x="251520" y="5301208"/>
            <a:ext cx="8640960" cy="854075"/>
          </a:xfrm>
          <a:prstGeom prst="rect">
            <a:avLst/>
          </a:prstGeom>
          <a:noFill/>
          <a:ln w="12700" cap="sq">
            <a:noFill/>
            <a:miter lim="800000"/>
            <a:headEnd/>
            <a:tailEnd/>
          </a:ln>
        </p:spPr>
        <p:txBody>
          <a:bodyPr wrap="square" tIns="0" bIns="0">
            <a:spAutoFit/>
          </a:bodyPr>
          <a:lstStyle/>
          <a:p>
            <a:pPr eaLnBrk="0" hangingPunct="0"/>
            <a:r>
              <a:rPr lang="zh-CN" altLang="en-US" sz="2800" b="1" dirty="0">
                <a:solidFill>
                  <a:schemeClr val="tx1"/>
                </a:solidFill>
                <a:latin typeface="华文仿宋" pitchFamily="2" charset="-122"/>
                <a:ea typeface="华文仿宋" pitchFamily="2" charset="-122"/>
              </a:rPr>
              <a:t>例如，理想气体的状态方程可表示为：</a:t>
            </a:r>
          </a:p>
          <a:p>
            <a:pPr eaLnBrk="0" hangingPunct="0"/>
            <a:r>
              <a:rPr lang="zh-CN" altLang="en-US" sz="2800" dirty="0">
                <a:solidFill>
                  <a:schemeClr val="tx1"/>
                </a:solidFill>
                <a:latin typeface="黑体" pitchFamily="2" charset="-122"/>
                <a:ea typeface="黑体" pitchFamily="2" charset="-122"/>
              </a:rPr>
              <a:t>                      </a:t>
            </a:r>
            <a:r>
              <a:rPr lang="en-US" altLang="zh-CN" sz="2800" i="1" dirty="0">
                <a:solidFill>
                  <a:srgbClr val="FF0000"/>
                </a:solidFill>
                <a:latin typeface="Times New Roman" pitchFamily="18" charset="0"/>
                <a:ea typeface="黑体" pitchFamily="2" charset="-122"/>
              </a:rPr>
              <a:t>pV = </a:t>
            </a:r>
            <a:r>
              <a:rPr lang="en-US" altLang="zh-CN" sz="2800" i="1" dirty="0" err="1">
                <a:solidFill>
                  <a:srgbClr val="FF0000"/>
                </a:solidFill>
                <a:latin typeface="Times New Roman" pitchFamily="18" charset="0"/>
                <a:ea typeface="黑体" pitchFamily="2" charset="-122"/>
              </a:rPr>
              <a:t>nRT</a:t>
            </a:r>
            <a:endParaRPr lang="zh-CN" altLang="en-US" sz="2800" i="1" dirty="0">
              <a:solidFill>
                <a:srgbClr val="FF0000"/>
              </a:solidFill>
              <a:latin typeface="Times New Roman" pitchFamily="18" charset="0"/>
              <a:ea typeface="黑体" pitchFamily="2" charset="-122"/>
            </a:endParaRPr>
          </a:p>
        </p:txBody>
      </p:sp>
      <p:sp>
        <p:nvSpPr>
          <p:cNvPr id="8" name="Rectangle 2">
            <a:extLst>
              <a:ext uri="{FF2B5EF4-FFF2-40B4-BE49-F238E27FC236}">
                <a16:creationId xmlns:a16="http://schemas.microsoft.com/office/drawing/2014/main" id="{4D2AAB60-F4CC-4AE3-81E4-1475F89B2529}"/>
              </a:ext>
            </a:extLst>
          </p:cNvPr>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3.1.3  </a:t>
            </a:r>
            <a:r>
              <a:rPr lang="zh-CN" altLang="en-US" sz="3200" dirty="0">
                <a:latin typeface="Times New Roman" pitchFamily="18" charset="0"/>
              </a:rPr>
              <a:t>状态和状态函数</a:t>
            </a:r>
          </a:p>
        </p:txBody>
      </p:sp>
    </p:spTree>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1.4 </a:t>
            </a:r>
            <a:r>
              <a:rPr lang="zh-CN" altLang="en-US" dirty="0">
                <a:latin typeface="Arial" panose="020B0604020202020204" pitchFamily="34" charset="0"/>
                <a:cs typeface="Arial" panose="020B0604020202020204" pitchFamily="34" charset="0"/>
              </a:rPr>
              <a:t>  </a:t>
            </a:r>
            <a:r>
              <a:rPr lang="zh-CN" altLang="en-US" dirty="0"/>
              <a:t>热力学能</a:t>
            </a:r>
          </a:p>
        </p:txBody>
      </p:sp>
      <p:sp>
        <p:nvSpPr>
          <p:cNvPr id="224259" name="Text Box 3"/>
          <p:cNvSpPr txBox="1">
            <a:spLocks noChangeArrowheads="1"/>
          </p:cNvSpPr>
          <p:nvPr/>
        </p:nvSpPr>
        <p:spPr bwMode="auto">
          <a:xfrm>
            <a:off x="251520" y="980728"/>
            <a:ext cx="8640960" cy="2154436"/>
          </a:xfrm>
          <a:prstGeom prst="rect">
            <a:avLst/>
          </a:prstGeom>
          <a:noFill/>
          <a:ln w="12700" cap="sq">
            <a:noFill/>
            <a:miter lim="800000"/>
            <a:headEnd/>
            <a:tailEnd/>
          </a:ln>
        </p:spPr>
        <p:txBody>
          <a:bodyPr wrap="square" tIns="0" bIns="0">
            <a:spAutoFit/>
          </a:bodyPr>
          <a:lstStyle/>
          <a:p>
            <a:pPr fontAlgn="t">
              <a:lnSpc>
                <a:spcPct val="125000"/>
              </a:lnSpc>
              <a:spcBef>
                <a:spcPts val="600"/>
              </a:spcBef>
              <a:defRPr/>
            </a:pPr>
            <a:r>
              <a:rPr lang="zh-CN" altLang="en-US" sz="2800" b="1" u="sng" dirty="0">
                <a:solidFill>
                  <a:srgbClr val="FF0000"/>
                </a:solidFill>
                <a:latin typeface="+mj-ea"/>
                <a:ea typeface="+mj-ea"/>
                <a:cs typeface="Times New Roman" panose="02020603050405020304" pitchFamily="18" charset="0"/>
              </a:rPr>
              <a:t>热力学能</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thermodynamic  energy）</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，以前称为</a:t>
            </a:r>
            <a:r>
              <a:rPr lang="zh-CN" altLang="en-US" sz="2800" b="1" dirty="0">
                <a:latin typeface="Times New Roman" panose="02020603050405020304" pitchFamily="18" charset="0"/>
                <a:ea typeface="仿宋" pitchFamily="49" charset="-122"/>
                <a:cs typeface="Times New Roman" panose="02020603050405020304" pitchFamily="18" charset="0"/>
              </a:rPr>
              <a:t>内能</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internal energy）</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zh-CN" altLang="en-US" sz="2800" b="1" dirty="0">
                <a:latin typeface="Times New Roman" panose="02020603050405020304" pitchFamily="18" charset="0"/>
                <a:ea typeface="仿宋" pitchFamily="49" charset="-122"/>
                <a:cs typeface="Times New Roman" panose="02020603050405020304" pitchFamily="18" charset="0"/>
              </a:rPr>
              <a:t>它是指体系内部能量的总和</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，包括分子运动的平动能、分子内的转动能、振动能、电子能、核能以及各种粒子之间的相互作用位能等。</a:t>
            </a:r>
          </a:p>
        </p:txBody>
      </p:sp>
      <p:sp>
        <p:nvSpPr>
          <p:cNvPr id="224260" name="Text Box 4"/>
          <p:cNvSpPr txBox="1">
            <a:spLocks noChangeArrowheads="1"/>
          </p:cNvSpPr>
          <p:nvPr/>
        </p:nvSpPr>
        <p:spPr bwMode="auto">
          <a:xfrm>
            <a:off x="251520" y="3140968"/>
            <a:ext cx="8568952" cy="3330655"/>
          </a:xfrm>
          <a:prstGeom prst="rect">
            <a:avLst/>
          </a:prstGeom>
          <a:noFill/>
          <a:ln w="12700" cap="sq">
            <a:noFill/>
            <a:miter lim="800000"/>
            <a:headEnd/>
            <a:tailEnd/>
          </a:ln>
        </p:spPr>
        <p:txBody>
          <a:bodyPr wrap="square" tIns="0" bIns="0">
            <a:spAutoFit/>
          </a:bodyPr>
          <a:lstStyle/>
          <a:p>
            <a:pPr fontAlgn="t">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热力学能是</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状态函数</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，用符号</a:t>
            </a:r>
            <a:r>
              <a:rPr lang="en-US" altLang="zh-CN" sz="2800" b="1" i="1" dirty="0">
                <a:solidFill>
                  <a:srgbClr val="FF0000"/>
                </a:solidFill>
                <a:latin typeface="Times New Roman" panose="02020603050405020304" pitchFamily="18" charset="0"/>
                <a:ea typeface="仿宋" pitchFamily="49" charset="-122"/>
                <a:cs typeface="Times New Roman" panose="02020603050405020304" pitchFamily="18" charset="0"/>
              </a:rPr>
              <a:t>U</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表示，</a:t>
            </a:r>
            <a:r>
              <a:rPr lang="zh-CN" altLang="en-US" sz="2800" b="1" dirty="0">
                <a:latin typeface="Times New Roman" panose="02020603050405020304" pitchFamily="18" charset="0"/>
                <a:ea typeface="仿宋" pitchFamily="49" charset="-122"/>
                <a:cs typeface="Times New Roman" panose="02020603050405020304" pitchFamily="18" charset="0"/>
              </a:rPr>
              <a:t>它的绝对值无法测定，只能求出它的变化值。</a:t>
            </a:r>
            <a:endParaRPr lang="en-US" altLang="zh-CN" sz="2800" b="1" dirty="0">
              <a:latin typeface="Times New Roman" panose="02020603050405020304" pitchFamily="18" charset="0"/>
              <a:ea typeface="仿宋" pitchFamily="49" charset="-122"/>
              <a:cs typeface="Times New Roman" panose="02020603050405020304" pitchFamily="18" charset="0"/>
            </a:endParaRPr>
          </a:p>
          <a:p>
            <a:pPr fontAlgn="t">
              <a:lnSpc>
                <a:spcPct val="125000"/>
              </a:lnSpc>
              <a:spcBef>
                <a:spcPts val="600"/>
              </a:spcBef>
              <a:defRPr/>
            </a:pP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    </a:t>
            </a:r>
            <a:r>
              <a:rPr lang="en-US" altLang="zh-CN" sz="2800" b="1" i="1" dirty="0">
                <a:latin typeface="Times New Roman" panose="02020603050405020304" pitchFamily="18" charset="0"/>
                <a:ea typeface="仿宋" pitchFamily="49" charset="-122"/>
                <a:cs typeface="Times New Roman" panose="02020603050405020304" pitchFamily="18" charset="0"/>
              </a:rPr>
              <a:t>U</a:t>
            </a:r>
            <a:r>
              <a:rPr lang="zh-CN" altLang="en-US" sz="2800" b="1" dirty="0">
                <a:latin typeface="Times New Roman" panose="02020603050405020304" pitchFamily="18" charset="0"/>
                <a:ea typeface="仿宋" pitchFamily="49" charset="-122"/>
                <a:cs typeface="Times New Roman" panose="02020603050405020304" pitchFamily="18" charset="0"/>
              </a:rPr>
              <a:t>是体系的状态函数</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。体系的状态一定，则有一个确定的热力学能值。</a:t>
            </a:r>
          </a:p>
          <a:p>
            <a:pPr>
              <a:lnSpc>
                <a:spcPct val="125000"/>
              </a:lnSpc>
              <a:spcBef>
                <a:spcPts val="600"/>
              </a:spcBef>
              <a:defRPr/>
            </a:pP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理想气体的热力学能只是温度的函数，所以恒温过程的△</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U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0</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24259"/>
                                        </p:tgtEl>
                                        <p:attrNameLst>
                                          <p:attrName>style.visibility</p:attrName>
                                        </p:attrNameLst>
                                      </p:cBhvr>
                                      <p:to>
                                        <p:strVal val="visible"/>
                                      </p:to>
                                    </p:set>
                                    <p:animEffect transition="in" filter="blinds(vertical)">
                                      <p:cBhvr>
                                        <p:cTn id="7" dur="500"/>
                                        <p:tgtEl>
                                          <p:spTgt spid="2242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24260"/>
                                        </p:tgtEl>
                                        <p:attrNameLst>
                                          <p:attrName>style.visibility</p:attrName>
                                        </p:attrNameLst>
                                      </p:cBhvr>
                                      <p:to>
                                        <p:strVal val="visible"/>
                                      </p:to>
                                    </p:set>
                                    <p:animEffect transition="in" filter="blinds(vertical)">
                                      <p:cBhvr>
                                        <p:cTn id="12" dur="500"/>
                                        <p:tgtEl>
                                          <p:spTgt spid="224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p:bldP spid="2242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3.1.5  </a:t>
            </a:r>
            <a:r>
              <a:rPr lang="zh-CN" altLang="en-US" sz="3200" dirty="0">
                <a:latin typeface="Times New Roman" pitchFamily="18" charset="0"/>
              </a:rPr>
              <a:t>过程和途径</a:t>
            </a:r>
          </a:p>
        </p:txBody>
      </p:sp>
      <p:sp>
        <p:nvSpPr>
          <p:cNvPr id="290819" name="Rectangle 3"/>
          <p:cNvSpPr>
            <a:spLocks noGrp="1" noChangeArrowheads="1"/>
          </p:cNvSpPr>
          <p:nvPr>
            <p:ph type="body" idx="1"/>
          </p:nvPr>
        </p:nvSpPr>
        <p:spPr>
          <a:xfrm>
            <a:off x="251520" y="1052736"/>
            <a:ext cx="8640960" cy="1900950"/>
          </a:xfrm>
        </p:spPr>
        <p:txBody>
          <a:bodyPr/>
          <a:lstStyle/>
          <a:p>
            <a:pPr marL="1073150" indent="-1073150" eaLnBrk="1" hangingPunct="1">
              <a:lnSpc>
                <a:spcPct val="125000"/>
              </a:lnSpc>
              <a:spcBef>
                <a:spcPts val="600"/>
              </a:spcBef>
              <a:buFont typeface="Wingdings" pitchFamily="2" charset="2"/>
              <a:buNone/>
              <a:defRPr/>
            </a:pP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过程：</a:t>
            </a:r>
            <a:r>
              <a:rPr lang="zh-CN" altLang="en-US" dirty="0">
                <a:effectLst/>
                <a:latin typeface="Times New Roman" panose="02020603050405020304" pitchFamily="18" charset="0"/>
                <a:ea typeface="楷体_GB2312" pitchFamily="49" charset="-122"/>
                <a:cs typeface="Times New Roman" panose="02020603050405020304" pitchFamily="18" charset="0"/>
              </a:rPr>
              <a:t>在一定的环境条件下，系统由始态变化到终态的经过。</a:t>
            </a:r>
            <a:endParaRPr lang="en-US" altLang="zh-CN" dirty="0">
              <a:effectLst/>
              <a:latin typeface="Times New Roman" panose="02020603050405020304" pitchFamily="18" charset="0"/>
              <a:ea typeface="楷体_GB2312" pitchFamily="49" charset="-122"/>
              <a:cs typeface="Times New Roman" panose="02020603050405020304" pitchFamily="18" charset="0"/>
            </a:endParaRPr>
          </a:p>
          <a:p>
            <a:pPr marL="0" indent="0" eaLnBrk="1" hangingPunct="1">
              <a:lnSpc>
                <a:spcPct val="125000"/>
              </a:lnSpc>
              <a:spcBef>
                <a:spcPts val="600"/>
              </a:spcBef>
              <a:buFont typeface="Wingdings" pitchFamily="2" charset="2"/>
              <a:buNone/>
              <a:defRPr/>
            </a:pPr>
            <a:r>
              <a:rPr lang="zh-CN" altLang="en-US" dirty="0">
                <a:solidFill>
                  <a:srgbClr val="0000FF"/>
                </a:solidFill>
                <a:effectLst/>
                <a:latin typeface="Times New Roman" panose="02020603050405020304" pitchFamily="18" charset="0"/>
                <a:ea typeface="楷体_GB2312" pitchFamily="49" charset="-122"/>
                <a:cs typeface="Times New Roman" panose="02020603050405020304" pitchFamily="18" charset="0"/>
              </a:rPr>
              <a:t>途径：</a:t>
            </a:r>
            <a:r>
              <a:rPr lang="zh-CN" altLang="en-US" dirty="0">
                <a:effectLst/>
                <a:latin typeface="Times New Roman" panose="02020603050405020304" pitchFamily="18" charset="0"/>
                <a:ea typeface="楷体_GB2312" pitchFamily="49" charset="-122"/>
                <a:cs typeface="Times New Roman" panose="02020603050405020304" pitchFamily="18" charset="0"/>
              </a:rPr>
              <a:t>实现过程的具体步骤。</a:t>
            </a:r>
          </a:p>
        </p:txBody>
      </p:sp>
      <p:grpSp>
        <p:nvGrpSpPr>
          <p:cNvPr id="23556" name="Group 20"/>
          <p:cNvGrpSpPr>
            <a:grpSpLocks/>
          </p:cNvGrpSpPr>
          <p:nvPr/>
        </p:nvGrpSpPr>
        <p:grpSpPr bwMode="auto">
          <a:xfrm>
            <a:off x="971550" y="3141663"/>
            <a:ext cx="7073900" cy="1790700"/>
            <a:chOff x="692" y="2825"/>
            <a:chExt cx="4456" cy="1128"/>
          </a:xfrm>
        </p:grpSpPr>
        <p:sp>
          <p:nvSpPr>
            <p:cNvPr id="23558" name="Text Box 6"/>
            <p:cNvSpPr txBox="1">
              <a:spLocks noChangeArrowheads="1"/>
            </p:cNvSpPr>
            <p:nvPr/>
          </p:nvSpPr>
          <p:spPr bwMode="auto">
            <a:xfrm>
              <a:off x="836" y="3377"/>
              <a:ext cx="720" cy="288"/>
            </a:xfrm>
            <a:prstGeom prst="rect">
              <a:avLst/>
            </a:prstGeom>
            <a:noFill/>
            <a:ln w="9525">
              <a:noFill/>
              <a:miter lim="800000"/>
              <a:headEnd/>
              <a:tailEnd/>
            </a:ln>
          </p:spPr>
          <p:txBody>
            <a:bodyPr>
              <a:spAutoFit/>
            </a:bodyPr>
            <a:lstStyle/>
            <a:p>
              <a:r>
                <a:rPr lang="zh-CN" altLang="en-US" sz="2400" dirty="0">
                  <a:solidFill>
                    <a:schemeClr val="tx1"/>
                  </a:solidFill>
                  <a:latin typeface="Times New Roman" panose="02020603050405020304" pitchFamily="18" charset="0"/>
                  <a:cs typeface="Times New Roman" panose="02020603050405020304" pitchFamily="18" charset="0"/>
                </a:rPr>
                <a:t>状态</a:t>
              </a:r>
              <a:r>
                <a:rPr lang="en-US" altLang="zh-CN" sz="2400" dirty="0">
                  <a:solidFill>
                    <a:schemeClr val="tx1"/>
                  </a:solidFill>
                  <a:latin typeface="Times New Roman" panose="02020603050405020304" pitchFamily="18" charset="0"/>
                  <a:cs typeface="Times New Roman" panose="02020603050405020304" pitchFamily="18" charset="0"/>
                </a:rPr>
                <a:t>1</a:t>
              </a:r>
            </a:p>
          </p:txBody>
        </p:sp>
        <p:sp>
          <p:nvSpPr>
            <p:cNvPr id="23559" name="Text Box 7"/>
            <p:cNvSpPr txBox="1">
              <a:spLocks noChangeArrowheads="1"/>
            </p:cNvSpPr>
            <p:nvPr/>
          </p:nvSpPr>
          <p:spPr bwMode="auto">
            <a:xfrm>
              <a:off x="3956" y="3377"/>
              <a:ext cx="816" cy="288"/>
            </a:xfrm>
            <a:prstGeom prst="rect">
              <a:avLst/>
            </a:prstGeom>
            <a:noFill/>
            <a:ln w="9525">
              <a:noFill/>
              <a:miter lim="800000"/>
              <a:headEnd/>
              <a:tailEnd/>
            </a:ln>
          </p:spPr>
          <p:txBody>
            <a:bodyPr>
              <a:spAutoFit/>
            </a:bodyPr>
            <a:lstStyle/>
            <a:p>
              <a:r>
                <a:rPr lang="zh-CN" altLang="en-US" sz="2400" dirty="0">
                  <a:solidFill>
                    <a:schemeClr val="tx1"/>
                  </a:solidFill>
                  <a:latin typeface="Times New Roman" panose="02020603050405020304" pitchFamily="18" charset="0"/>
                  <a:cs typeface="Times New Roman" panose="02020603050405020304" pitchFamily="18" charset="0"/>
                </a:rPr>
                <a:t>状态</a:t>
              </a:r>
              <a:r>
                <a:rPr lang="en-US" altLang="zh-CN" sz="2400" dirty="0">
                  <a:solidFill>
                    <a:schemeClr val="tx1"/>
                  </a:solidFill>
                  <a:latin typeface="Times New Roman" panose="02020603050405020304" pitchFamily="18" charset="0"/>
                  <a:cs typeface="Times New Roman" panose="02020603050405020304" pitchFamily="18" charset="0"/>
                </a:rPr>
                <a:t>2</a:t>
              </a:r>
            </a:p>
          </p:txBody>
        </p:sp>
        <p:sp>
          <p:nvSpPr>
            <p:cNvPr id="23560" name="Line 8"/>
            <p:cNvSpPr>
              <a:spLocks noChangeShapeType="1"/>
            </p:cNvSpPr>
            <p:nvPr/>
          </p:nvSpPr>
          <p:spPr bwMode="auto">
            <a:xfrm>
              <a:off x="1508" y="3521"/>
              <a:ext cx="2400" cy="0"/>
            </a:xfrm>
            <a:prstGeom prst="line">
              <a:avLst/>
            </a:prstGeom>
            <a:noFill/>
            <a:ln w="9525">
              <a:solidFill>
                <a:schemeClr val="tx1"/>
              </a:solidFill>
              <a:round/>
              <a:headEnd/>
              <a:tailEnd type="triangle" w="med" len="med"/>
            </a:ln>
          </p:spPr>
          <p:txBody>
            <a:bodyPr>
              <a:spAutoFit/>
            </a:bodyPr>
            <a:lstStyle/>
            <a:p>
              <a:endParaRPr lang="zh-CN" altLang="en-US">
                <a:latin typeface="Times New Roman" panose="02020603050405020304" pitchFamily="18" charset="0"/>
                <a:cs typeface="Times New Roman" panose="02020603050405020304" pitchFamily="18" charset="0"/>
              </a:endParaRPr>
            </a:p>
          </p:txBody>
        </p:sp>
        <p:sp>
          <p:nvSpPr>
            <p:cNvPr id="23561" name="Line 10"/>
            <p:cNvSpPr>
              <a:spLocks noChangeShapeType="1"/>
            </p:cNvSpPr>
            <p:nvPr/>
          </p:nvSpPr>
          <p:spPr bwMode="auto">
            <a:xfrm flipV="1">
              <a:off x="1508" y="3185"/>
              <a:ext cx="1008" cy="240"/>
            </a:xfrm>
            <a:prstGeom prst="line">
              <a:avLst/>
            </a:prstGeom>
            <a:noFill/>
            <a:ln w="9525">
              <a:solidFill>
                <a:schemeClr val="tx1"/>
              </a:solidFill>
              <a:round/>
              <a:headEnd/>
              <a:tailEnd type="triangle" w="med" len="med"/>
            </a:ln>
          </p:spPr>
          <p:txBody>
            <a:bodyPr>
              <a:spAutoFit/>
            </a:bodyPr>
            <a:lstStyle/>
            <a:p>
              <a:endParaRPr lang="zh-CN" altLang="en-US">
                <a:latin typeface="Times New Roman" panose="02020603050405020304" pitchFamily="18" charset="0"/>
                <a:cs typeface="Times New Roman" panose="02020603050405020304" pitchFamily="18" charset="0"/>
              </a:endParaRPr>
            </a:p>
          </p:txBody>
        </p:sp>
        <p:sp>
          <p:nvSpPr>
            <p:cNvPr id="23562" name="Text Box 11"/>
            <p:cNvSpPr txBox="1">
              <a:spLocks noChangeArrowheads="1"/>
            </p:cNvSpPr>
            <p:nvPr/>
          </p:nvSpPr>
          <p:spPr bwMode="auto">
            <a:xfrm>
              <a:off x="1604" y="2993"/>
              <a:ext cx="768" cy="288"/>
            </a:xfrm>
            <a:prstGeom prst="rect">
              <a:avLst/>
            </a:prstGeom>
            <a:noFill/>
            <a:ln w="9525">
              <a:noFill/>
              <a:miter lim="800000"/>
              <a:headEnd/>
              <a:tailEnd/>
            </a:ln>
          </p:spPr>
          <p:txBody>
            <a:bodyPr>
              <a:spAutoFit/>
            </a:bodyPr>
            <a:lstStyle/>
            <a:p>
              <a:r>
                <a:rPr lang="zh-CN" altLang="en-US" sz="2400" dirty="0">
                  <a:solidFill>
                    <a:schemeClr val="tx1"/>
                  </a:solidFill>
                  <a:latin typeface="Times New Roman" panose="02020603050405020304" pitchFamily="18" charset="0"/>
                  <a:cs typeface="Times New Roman" panose="02020603050405020304" pitchFamily="18" charset="0"/>
                </a:rPr>
                <a:t>步骤</a:t>
              </a:r>
              <a:r>
                <a:rPr lang="en-US" altLang="zh-CN" sz="2400" dirty="0">
                  <a:solidFill>
                    <a:schemeClr val="tx1"/>
                  </a:solidFill>
                  <a:latin typeface="Times New Roman" panose="02020603050405020304" pitchFamily="18" charset="0"/>
                  <a:cs typeface="Times New Roman" panose="02020603050405020304" pitchFamily="18" charset="0"/>
                </a:rPr>
                <a:t>1</a:t>
              </a:r>
            </a:p>
          </p:txBody>
        </p:sp>
        <p:sp>
          <p:nvSpPr>
            <p:cNvPr id="23563" name="Text Box 12"/>
            <p:cNvSpPr txBox="1">
              <a:spLocks noChangeArrowheads="1"/>
            </p:cNvSpPr>
            <p:nvPr/>
          </p:nvSpPr>
          <p:spPr bwMode="auto">
            <a:xfrm>
              <a:off x="2468" y="3041"/>
              <a:ext cx="816" cy="288"/>
            </a:xfrm>
            <a:prstGeom prst="rect">
              <a:avLst/>
            </a:prstGeom>
            <a:noFill/>
            <a:ln w="9525">
              <a:noFill/>
              <a:miter lim="800000"/>
              <a:headEnd/>
              <a:tailEnd/>
            </a:ln>
          </p:spPr>
          <p:txBody>
            <a:bodyPr>
              <a:spAutoFit/>
            </a:bodyPr>
            <a:lstStyle/>
            <a:p>
              <a:r>
                <a:rPr lang="zh-CN" altLang="en-US" sz="2400" dirty="0">
                  <a:solidFill>
                    <a:schemeClr val="tx1"/>
                  </a:solidFill>
                  <a:latin typeface="Times New Roman" panose="02020603050405020304" pitchFamily="18" charset="0"/>
                  <a:cs typeface="Times New Roman" panose="02020603050405020304" pitchFamily="18" charset="0"/>
                </a:rPr>
                <a:t>中间态</a:t>
              </a:r>
            </a:p>
          </p:txBody>
        </p:sp>
        <p:sp>
          <p:nvSpPr>
            <p:cNvPr id="23564" name="Line 13"/>
            <p:cNvSpPr>
              <a:spLocks noChangeShapeType="1"/>
            </p:cNvSpPr>
            <p:nvPr/>
          </p:nvSpPr>
          <p:spPr bwMode="auto">
            <a:xfrm>
              <a:off x="3188" y="3233"/>
              <a:ext cx="768" cy="192"/>
            </a:xfrm>
            <a:prstGeom prst="line">
              <a:avLst/>
            </a:prstGeom>
            <a:noFill/>
            <a:ln w="9525">
              <a:solidFill>
                <a:schemeClr val="tx1"/>
              </a:solidFill>
              <a:round/>
              <a:headEnd/>
              <a:tailEnd type="triangle" w="med" len="med"/>
            </a:ln>
          </p:spPr>
          <p:txBody>
            <a:bodyPr>
              <a:spAutoFit/>
            </a:bodyPr>
            <a:lstStyle/>
            <a:p>
              <a:endParaRPr lang="zh-CN" altLang="en-US">
                <a:latin typeface="Times New Roman" panose="02020603050405020304" pitchFamily="18" charset="0"/>
                <a:cs typeface="Times New Roman" panose="02020603050405020304" pitchFamily="18" charset="0"/>
              </a:endParaRPr>
            </a:p>
          </p:txBody>
        </p:sp>
        <p:sp>
          <p:nvSpPr>
            <p:cNvPr id="23565" name="Text Box 14"/>
            <p:cNvSpPr txBox="1">
              <a:spLocks noChangeArrowheads="1"/>
            </p:cNvSpPr>
            <p:nvPr/>
          </p:nvSpPr>
          <p:spPr bwMode="auto">
            <a:xfrm flipH="1">
              <a:off x="3380" y="2993"/>
              <a:ext cx="960" cy="288"/>
            </a:xfrm>
            <a:prstGeom prst="rect">
              <a:avLst/>
            </a:prstGeom>
            <a:noFill/>
            <a:ln w="9525">
              <a:noFill/>
              <a:miter lim="800000"/>
              <a:headEnd/>
              <a:tailEnd/>
            </a:ln>
          </p:spPr>
          <p:txBody>
            <a:bodyPr>
              <a:spAutoFit/>
            </a:bodyPr>
            <a:lstStyle/>
            <a:p>
              <a:r>
                <a:rPr lang="zh-CN" altLang="en-US" sz="2400" dirty="0">
                  <a:solidFill>
                    <a:schemeClr val="tx1"/>
                  </a:solidFill>
                  <a:latin typeface="Times New Roman" panose="02020603050405020304" pitchFamily="18" charset="0"/>
                  <a:cs typeface="Times New Roman" panose="02020603050405020304" pitchFamily="18" charset="0"/>
                </a:rPr>
                <a:t>步骤</a:t>
              </a:r>
              <a:r>
                <a:rPr lang="en-US" altLang="zh-CN" sz="2400" dirty="0">
                  <a:solidFill>
                    <a:schemeClr val="tx1"/>
                  </a:solidFill>
                  <a:latin typeface="Times New Roman" panose="02020603050405020304" pitchFamily="18" charset="0"/>
                  <a:cs typeface="Times New Roman" panose="02020603050405020304" pitchFamily="18" charset="0"/>
                </a:rPr>
                <a:t>2</a:t>
              </a:r>
            </a:p>
          </p:txBody>
        </p:sp>
        <p:sp>
          <p:nvSpPr>
            <p:cNvPr id="23566" name="Text Box 16"/>
            <p:cNvSpPr txBox="1">
              <a:spLocks noChangeArrowheads="1"/>
            </p:cNvSpPr>
            <p:nvPr/>
          </p:nvSpPr>
          <p:spPr bwMode="auto">
            <a:xfrm>
              <a:off x="2492" y="3521"/>
              <a:ext cx="696" cy="288"/>
            </a:xfrm>
            <a:prstGeom prst="rect">
              <a:avLst/>
            </a:prstGeom>
            <a:noFill/>
            <a:ln w="9525">
              <a:noFill/>
              <a:miter lim="800000"/>
              <a:headEnd/>
              <a:tailEnd/>
            </a:ln>
          </p:spPr>
          <p:txBody>
            <a:bodyPr>
              <a:spAutoFit/>
            </a:bodyPr>
            <a:lstStyle/>
            <a:p>
              <a:r>
                <a:rPr lang="zh-CN" altLang="en-US" sz="2400" dirty="0">
                  <a:latin typeface="Times New Roman" panose="02020603050405020304" pitchFamily="18" charset="0"/>
                  <a:cs typeface="Times New Roman" panose="02020603050405020304" pitchFamily="18" charset="0"/>
                </a:rPr>
                <a:t>途径</a:t>
              </a:r>
              <a:r>
                <a:rPr lang="en-US" altLang="zh-CN" sz="2400" dirty="0">
                  <a:latin typeface="Times New Roman" panose="02020603050405020304" pitchFamily="18" charset="0"/>
                  <a:cs typeface="Times New Roman" panose="02020603050405020304" pitchFamily="18" charset="0"/>
                </a:rPr>
                <a:t>2</a:t>
              </a:r>
            </a:p>
          </p:txBody>
        </p:sp>
        <p:sp>
          <p:nvSpPr>
            <p:cNvPr id="23567" name="Text Box 17"/>
            <p:cNvSpPr txBox="1">
              <a:spLocks noChangeArrowheads="1"/>
            </p:cNvSpPr>
            <p:nvPr/>
          </p:nvSpPr>
          <p:spPr bwMode="auto">
            <a:xfrm>
              <a:off x="2502" y="2825"/>
              <a:ext cx="696" cy="288"/>
            </a:xfrm>
            <a:prstGeom prst="rect">
              <a:avLst/>
            </a:prstGeom>
            <a:noFill/>
            <a:ln w="9525">
              <a:noFill/>
              <a:miter lim="800000"/>
              <a:headEnd/>
              <a:tailEnd/>
            </a:ln>
          </p:spPr>
          <p:txBody>
            <a:bodyPr>
              <a:spAutoFit/>
            </a:bodyPr>
            <a:lstStyle/>
            <a:p>
              <a:r>
                <a:rPr lang="zh-CN" altLang="en-US" sz="2400" dirty="0">
                  <a:latin typeface="Times New Roman" panose="02020603050405020304" pitchFamily="18" charset="0"/>
                  <a:cs typeface="Times New Roman" panose="02020603050405020304" pitchFamily="18" charset="0"/>
                </a:rPr>
                <a:t>途径</a:t>
              </a:r>
              <a:r>
                <a:rPr lang="en-US" altLang="zh-CN" sz="2400" dirty="0">
                  <a:latin typeface="Times New Roman" panose="02020603050405020304" pitchFamily="18" charset="0"/>
                  <a:cs typeface="Times New Roman" panose="02020603050405020304" pitchFamily="18" charset="0"/>
                </a:rPr>
                <a:t>1</a:t>
              </a:r>
            </a:p>
          </p:txBody>
        </p:sp>
        <p:sp>
          <p:nvSpPr>
            <p:cNvPr id="23568" name="Text Box 18"/>
            <p:cNvSpPr txBox="1">
              <a:spLocks noChangeArrowheads="1"/>
            </p:cNvSpPr>
            <p:nvPr/>
          </p:nvSpPr>
          <p:spPr bwMode="auto">
            <a:xfrm>
              <a:off x="692" y="3665"/>
              <a:ext cx="1235" cy="288"/>
            </a:xfrm>
            <a:prstGeom prst="rect">
              <a:avLst/>
            </a:prstGeom>
            <a:noFill/>
            <a:ln w="9525">
              <a:noFill/>
              <a:miter lim="800000"/>
              <a:headEnd/>
              <a:tailEnd/>
            </a:ln>
          </p:spPr>
          <p:txBody>
            <a:bodyPr>
              <a:spAutoFit/>
            </a:bodyPr>
            <a:lstStyle/>
            <a:p>
              <a:r>
                <a:rPr lang="zh-CN" altLang="en-US" sz="2400">
                  <a:solidFill>
                    <a:schemeClr val="tx1"/>
                  </a:solidFill>
                  <a:latin typeface="Times New Roman" panose="02020603050405020304" pitchFamily="18" charset="0"/>
                  <a:cs typeface="Times New Roman" panose="02020603050405020304" pitchFamily="18" charset="0"/>
                </a:rPr>
                <a:t>（始态）</a:t>
              </a:r>
            </a:p>
          </p:txBody>
        </p:sp>
        <p:sp>
          <p:nvSpPr>
            <p:cNvPr id="23569" name="Text Box 19"/>
            <p:cNvSpPr txBox="1">
              <a:spLocks noChangeArrowheads="1"/>
            </p:cNvSpPr>
            <p:nvPr/>
          </p:nvSpPr>
          <p:spPr bwMode="auto">
            <a:xfrm>
              <a:off x="3860" y="3665"/>
              <a:ext cx="1288" cy="288"/>
            </a:xfrm>
            <a:prstGeom prst="rect">
              <a:avLst/>
            </a:prstGeom>
            <a:noFill/>
            <a:ln w="9525">
              <a:noFill/>
              <a:miter lim="800000"/>
              <a:headEnd/>
              <a:tailEnd/>
            </a:ln>
          </p:spPr>
          <p:txBody>
            <a:bodyPr>
              <a:spAutoFit/>
            </a:bodyPr>
            <a:lstStyle/>
            <a:p>
              <a:r>
                <a:rPr lang="zh-CN" altLang="en-US" sz="2400" dirty="0">
                  <a:solidFill>
                    <a:schemeClr val="tx1"/>
                  </a:solidFill>
                  <a:latin typeface="Times New Roman" panose="02020603050405020304" pitchFamily="18" charset="0"/>
                  <a:cs typeface="Times New Roman" panose="02020603050405020304" pitchFamily="18" charset="0"/>
                </a:rPr>
                <a:t>（终态）</a:t>
              </a:r>
            </a:p>
          </p:txBody>
        </p:sp>
      </p:grpSp>
      <p:sp>
        <p:nvSpPr>
          <p:cNvPr id="290837" name="Rectangle 21"/>
          <p:cNvSpPr>
            <a:spLocks noChangeArrowheads="1"/>
          </p:cNvSpPr>
          <p:nvPr/>
        </p:nvSpPr>
        <p:spPr bwMode="auto">
          <a:xfrm>
            <a:off x="251520" y="5157788"/>
            <a:ext cx="8640960" cy="973280"/>
          </a:xfrm>
          <a:prstGeom prst="rect">
            <a:avLst/>
          </a:prstGeom>
          <a:noFill/>
          <a:ln w="9525">
            <a:noFill/>
            <a:miter lim="800000"/>
            <a:headEnd/>
            <a:tailEnd/>
          </a:ln>
          <a:effectLst/>
        </p:spPr>
        <p:txBody>
          <a:bodyPr wrap="square">
            <a:spAutoFit/>
          </a:bodyPr>
          <a:lstStyle/>
          <a:p>
            <a:pPr>
              <a:lnSpc>
                <a:spcPct val="125000"/>
              </a:lnSpc>
              <a:spcBef>
                <a:spcPts val="600"/>
              </a:spcBef>
              <a:defRPr/>
            </a:pPr>
            <a:r>
              <a:rPr lang="zh-CN" altLang="en-US" sz="2400" b="1" dirty="0">
                <a:solidFill>
                  <a:schemeClr val="tx1"/>
                </a:solidFill>
                <a:latin typeface="Times New Roman" panose="02020603050405020304" pitchFamily="18" charset="0"/>
                <a:ea typeface="楷体_GB2312" pitchFamily="49" charset="-122"/>
                <a:cs typeface="Times New Roman" panose="02020603050405020304" pitchFamily="18" charset="0"/>
              </a:rPr>
              <a:t>系统的变化过程包括</a:t>
            </a:r>
            <a:r>
              <a:rPr lang="en-US" altLang="zh-CN" sz="2400" b="1" dirty="0">
                <a:solidFill>
                  <a:schemeClr val="tx1"/>
                </a:solidFill>
                <a:latin typeface="Times New Roman" panose="02020603050405020304" pitchFamily="18" charset="0"/>
                <a:ea typeface="楷体_GB2312" pitchFamily="49" charset="-122"/>
                <a:cs typeface="Times New Roman" panose="02020603050405020304" pitchFamily="18" charset="0"/>
              </a:rPr>
              <a:t>: </a:t>
            </a:r>
            <a:r>
              <a:rPr lang="en-US" altLang="zh-CN" sz="2400" b="1" i="1" dirty="0">
                <a:solidFill>
                  <a:schemeClr val="tx1"/>
                </a:solidFill>
                <a:latin typeface="Times New Roman" panose="02020603050405020304" pitchFamily="18" charset="0"/>
                <a:ea typeface="楷体_GB2312" pitchFamily="49" charset="-122"/>
                <a:cs typeface="Times New Roman" panose="02020603050405020304" pitchFamily="18" charset="0"/>
              </a:rPr>
              <a:t>P</a:t>
            </a:r>
            <a:r>
              <a:rPr lang="zh-CN" altLang="en-US" sz="2400" b="1" dirty="0">
                <a:solidFill>
                  <a:schemeClr val="tx1"/>
                </a:solidFill>
                <a:latin typeface="Times New Roman" panose="02020603050405020304" pitchFamily="18" charset="0"/>
                <a:ea typeface="楷体_GB2312" pitchFamily="49" charset="-122"/>
                <a:cs typeface="Times New Roman" panose="02020603050405020304" pitchFamily="18" charset="0"/>
              </a:rPr>
              <a:t>，</a:t>
            </a:r>
            <a:r>
              <a:rPr lang="en-US" altLang="zh-CN" sz="2400" b="1" i="1" dirty="0">
                <a:solidFill>
                  <a:schemeClr val="tx1"/>
                </a:solidFill>
                <a:latin typeface="Times New Roman" panose="02020603050405020304" pitchFamily="18" charset="0"/>
                <a:ea typeface="楷体_GB2312" pitchFamily="49" charset="-122"/>
                <a:cs typeface="Times New Roman" panose="02020603050405020304" pitchFamily="18" charset="0"/>
              </a:rPr>
              <a:t>V</a:t>
            </a:r>
            <a:r>
              <a:rPr lang="zh-CN" altLang="en-US" sz="2400" b="1" dirty="0">
                <a:solidFill>
                  <a:schemeClr val="tx1"/>
                </a:solidFill>
                <a:latin typeface="Times New Roman" panose="02020603050405020304" pitchFamily="18" charset="0"/>
                <a:ea typeface="楷体_GB2312" pitchFamily="49" charset="-122"/>
                <a:cs typeface="Times New Roman" panose="02020603050405020304" pitchFamily="18" charset="0"/>
              </a:rPr>
              <a:t>和</a:t>
            </a:r>
            <a:r>
              <a:rPr lang="en-US" altLang="zh-CN" sz="2400" b="1" i="1" dirty="0">
                <a:solidFill>
                  <a:schemeClr val="tx1"/>
                </a:solidFill>
                <a:latin typeface="Times New Roman" panose="02020603050405020304" pitchFamily="18" charset="0"/>
                <a:ea typeface="楷体_GB2312" pitchFamily="49" charset="-122"/>
                <a:cs typeface="Times New Roman" panose="02020603050405020304" pitchFamily="18" charset="0"/>
              </a:rPr>
              <a:t>T</a:t>
            </a:r>
            <a:r>
              <a:rPr lang="zh-CN" altLang="en-US" sz="2400" b="1" dirty="0">
                <a:solidFill>
                  <a:schemeClr val="tx1"/>
                </a:solidFill>
                <a:latin typeface="Times New Roman" panose="02020603050405020304" pitchFamily="18" charset="0"/>
                <a:ea typeface="楷体_GB2312" pitchFamily="49" charset="-122"/>
                <a:cs typeface="Times New Roman" panose="02020603050405020304" pitchFamily="18" charset="0"/>
              </a:rPr>
              <a:t>变化过程、相变化过程、化学变化过程等。</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3.1.5  </a:t>
            </a:r>
            <a:r>
              <a:rPr lang="zh-CN" altLang="en-US" dirty="0">
                <a:latin typeface="Times New Roman" pitchFamily="18" charset="0"/>
              </a:rPr>
              <a:t>过程和途径</a:t>
            </a:r>
            <a:endParaRPr lang="zh-CN" altLang="en-US" dirty="0"/>
          </a:p>
        </p:txBody>
      </p:sp>
      <p:sp>
        <p:nvSpPr>
          <p:cNvPr id="24579" name="Rectangle 1027"/>
          <p:cNvSpPr>
            <a:spLocks noChangeArrowheads="1"/>
          </p:cNvSpPr>
          <p:nvPr/>
        </p:nvSpPr>
        <p:spPr bwMode="auto">
          <a:xfrm>
            <a:off x="912813" y="3078163"/>
            <a:ext cx="184150" cy="701675"/>
          </a:xfrm>
          <a:prstGeom prst="rect">
            <a:avLst/>
          </a:prstGeom>
          <a:noFill/>
          <a:ln w="9525">
            <a:noFill/>
            <a:miter lim="800000"/>
            <a:headEnd/>
            <a:tailEnd/>
          </a:ln>
        </p:spPr>
        <p:txBody>
          <a:bodyPr wrap="none">
            <a:spAutoFit/>
          </a:bodyPr>
          <a:lstStyle/>
          <a:p>
            <a:pPr algn="just" eaLnBrk="0" fontAlgn="t" hangingPunct="0"/>
            <a:endParaRPr lang="zh-CN" altLang="en-US" sz="4000" b="1">
              <a:solidFill>
                <a:schemeClr val="accent2"/>
              </a:solidFill>
            </a:endParaRPr>
          </a:p>
        </p:txBody>
      </p:sp>
      <p:sp>
        <p:nvSpPr>
          <p:cNvPr id="87045" name="Rectangle 1028"/>
          <p:cNvSpPr>
            <a:spLocks noChangeArrowheads="1"/>
          </p:cNvSpPr>
          <p:nvPr/>
        </p:nvSpPr>
        <p:spPr bwMode="auto">
          <a:xfrm>
            <a:off x="251520" y="980728"/>
            <a:ext cx="8641655" cy="3960440"/>
          </a:xfrm>
          <a:prstGeom prst="rect">
            <a:avLst/>
          </a:prstGeom>
          <a:noFill/>
          <a:ln w="9525">
            <a:noFill/>
            <a:miter lim="800000"/>
            <a:headEnd/>
            <a:tailEnd/>
          </a:ln>
        </p:spPr>
        <p:txBody>
          <a:bodyPr/>
          <a:lstStyle/>
          <a:p>
            <a:pPr>
              <a:lnSpc>
                <a:spcPct val="125000"/>
              </a:lnSpc>
              <a:spcBef>
                <a:spcPts val="600"/>
              </a:spcBef>
              <a:buClr>
                <a:srgbClr val="0000FF"/>
              </a:buClr>
              <a:defRPr/>
            </a:pPr>
            <a:r>
              <a:rPr lang="zh-CN" altLang="en-US" sz="2800" b="1" dirty="0">
                <a:solidFill>
                  <a:srgbClr val="FF0000"/>
                </a:solidFill>
              </a:rPr>
              <a:t>（</a:t>
            </a:r>
            <a:r>
              <a:rPr lang="en-US" altLang="zh-CN" sz="2800" b="1" dirty="0">
                <a:solidFill>
                  <a:srgbClr val="FF0000"/>
                </a:solidFill>
              </a:rPr>
              <a:t>1</a:t>
            </a:r>
            <a:r>
              <a:rPr lang="zh-CN" altLang="en-US" sz="2800" b="1" dirty="0">
                <a:solidFill>
                  <a:srgbClr val="FF0000"/>
                </a:solidFill>
              </a:rPr>
              <a:t>）过程与途径的关系</a:t>
            </a:r>
            <a:endParaRPr lang="en-US" altLang="zh-CN" sz="2800" b="1" dirty="0">
              <a:solidFill>
                <a:srgbClr val="FF0000"/>
              </a:solidFill>
              <a:latin typeface="仿宋" pitchFamily="49" charset="-122"/>
              <a:ea typeface="仿宋" pitchFamily="49" charset="-122"/>
            </a:endParaRPr>
          </a:p>
          <a:p>
            <a:pPr marL="342900" indent="-342900">
              <a:lnSpc>
                <a:spcPct val="125000"/>
              </a:lnSpc>
              <a:spcBef>
                <a:spcPts val="600"/>
              </a:spcBef>
              <a:buClr>
                <a:srgbClr val="0000FF"/>
              </a:buClr>
              <a:buFontTx/>
              <a:buChar char="•"/>
              <a:defRPr/>
            </a:pPr>
            <a:r>
              <a:rPr lang="zh-CN" altLang="en-US" sz="2800" b="1" dirty="0">
                <a:latin typeface="仿宋" pitchFamily="49" charset="-122"/>
                <a:ea typeface="仿宋" pitchFamily="49" charset="-122"/>
              </a:rPr>
              <a:t>状态函数：</a:t>
            </a:r>
            <a:r>
              <a:rPr lang="zh-CN" altLang="en-US" sz="2800" b="1" dirty="0">
                <a:solidFill>
                  <a:schemeClr val="tx1"/>
                </a:solidFill>
                <a:latin typeface="仿宋" pitchFamily="49" charset="-122"/>
                <a:ea typeface="仿宋" pitchFamily="49" charset="-122"/>
              </a:rPr>
              <a:t>状态一定，状态函数就一定，其变化只与体系任何变化过程的始终态有关，而与方式或途径无关。</a:t>
            </a:r>
            <a:endParaRPr lang="en-US" altLang="zh-CN" sz="2800" b="1" dirty="0">
              <a:solidFill>
                <a:schemeClr val="tx1"/>
              </a:solidFill>
              <a:latin typeface="仿宋" pitchFamily="49" charset="-122"/>
              <a:ea typeface="仿宋" pitchFamily="49" charset="-122"/>
            </a:endParaRPr>
          </a:p>
          <a:p>
            <a:pPr marL="342900" indent="-342900">
              <a:lnSpc>
                <a:spcPct val="125000"/>
              </a:lnSpc>
              <a:spcBef>
                <a:spcPts val="600"/>
              </a:spcBef>
              <a:buClr>
                <a:srgbClr val="0000FF"/>
              </a:buClr>
              <a:buFontTx/>
              <a:buChar char="•"/>
              <a:defRPr/>
            </a:pPr>
            <a:r>
              <a:rPr lang="zh-CN" altLang="en-US" sz="2800" b="1" dirty="0">
                <a:latin typeface="仿宋" pitchFamily="49" charset="-122"/>
                <a:ea typeface="仿宋" pitchFamily="49" charset="-122"/>
              </a:rPr>
              <a:t>途径：</a:t>
            </a:r>
            <a:r>
              <a:rPr lang="zh-CN" altLang="en-US" sz="2800" b="1" dirty="0">
                <a:solidFill>
                  <a:schemeClr val="tx1"/>
                </a:solidFill>
                <a:latin typeface="仿宋" pitchFamily="49" charset="-122"/>
                <a:ea typeface="仿宋" pitchFamily="49" charset="-122"/>
              </a:rPr>
              <a:t>必与发生变化的具体过程有关，伴随着过程而定。两者对立，但在一定的条件下可以也必然有一定的联系。</a:t>
            </a:r>
          </a:p>
          <a:p>
            <a:pPr marL="342900" indent="-342900">
              <a:lnSpc>
                <a:spcPct val="125000"/>
              </a:lnSpc>
              <a:spcBef>
                <a:spcPts val="600"/>
              </a:spcBef>
              <a:buClr>
                <a:schemeClr val="hlink"/>
              </a:buClr>
              <a:buFontTx/>
              <a:buChar char="•"/>
              <a:defRPr/>
            </a:pPr>
            <a:endParaRPr lang="zh-CN" altLang="en-US" sz="2800" dirty="0">
              <a:solidFill>
                <a:schemeClr val="tx1"/>
              </a:solidFill>
              <a:ea typeface="黑体" pitchFamily="2" charset="-122"/>
            </a:endParaRPr>
          </a:p>
        </p:txBody>
      </p:sp>
    </p:spTree>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3.1.5  </a:t>
            </a:r>
            <a:r>
              <a:rPr lang="zh-CN" altLang="en-US" dirty="0">
                <a:latin typeface="Times New Roman" pitchFamily="18" charset="0"/>
              </a:rPr>
              <a:t>过程和途径</a:t>
            </a:r>
            <a:endParaRPr lang="zh-CN" altLang="en-US" dirty="0"/>
          </a:p>
        </p:txBody>
      </p:sp>
      <p:sp>
        <p:nvSpPr>
          <p:cNvPr id="231427" name="Text Box 3"/>
          <p:cNvSpPr txBox="1">
            <a:spLocks noChangeArrowheads="1"/>
          </p:cNvSpPr>
          <p:nvPr/>
        </p:nvSpPr>
        <p:spPr bwMode="auto">
          <a:xfrm>
            <a:off x="251520" y="980728"/>
            <a:ext cx="8640960" cy="5386090"/>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800" b="1" dirty="0">
                <a:latin typeface="Times New Roman" panose="02020603050405020304" pitchFamily="18" charset="0"/>
                <a:ea typeface="仿宋" pitchFamily="49" charset="-122"/>
                <a:cs typeface="Times New Roman" panose="02020603050405020304" pitchFamily="18" charset="0"/>
              </a:rPr>
              <a:t>（</a:t>
            </a:r>
            <a:r>
              <a:rPr lang="en-US" altLang="zh-CN" sz="2800" b="1" dirty="0">
                <a:latin typeface="Times New Roman" panose="02020603050405020304" pitchFamily="18" charset="0"/>
                <a:ea typeface="仿宋" pitchFamily="49" charset="-122"/>
                <a:cs typeface="Times New Roman" panose="02020603050405020304" pitchFamily="18" charset="0"/>
              </a:rPr>
              <a:t>2</a:t>
            </a:r>
            <a:r>
              <a:rPr lang="zh-CN" altLang="en-US" sz="2800" b="1" dirty="0">
                <a:latin typeface="Times New Roman" panose="02020603050405020304" pitchFamily="18" charset="0"/>
                <a:ea typeface="仿宋" pitchFamily="49" charset="-122"/>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准静态过程（</a:t>
            </a:r>
            <a:r>
              <a:rPr lang="en-US" altLang="zh-CN" sz="2800" b="1" dirty="0" err="1">
                <a:latin typeface="Times New Roman" panose="02020603050405020304" pitchFamily="18" charset="0"/>
                <a:cs typeface="Times New Roman" panose="02020603050405020304" pitchFamily="18" charset="0"/>
              </a:rPr>
              <a:t>guasistatic</a:t>
            </a:r>
            <a:r>
              <a:rPr lang="en-US" altLang="zh-CN" sz="2800" b="1" dirty="0">
                <a:latin typeface="Times New Roman" panose="02020603050405020304" pitchFamily="18" charset="0"/>
                <a:cs typeface="Times New Roman" panose="02020603050405020304" pitchFamily="18" charset="0"/>
              </a:rPr>
              <a:t> process）</a:t>
            </a:r>
            <a:r>
              <a:rPr lang="zh-CN" altLang="en-US" sz="2800" b="1" dirty="0">
                <a:latin typeface="Times New Roman" panose="02020603050405020304" pitchFamily="18" charset="0"/>
                <a:ea typeface="仿宋" pitchFamily="49" charset="-122"/>
                <a:cs typeface="Times New Roman" panose="02020603050405020304" pitchFamily="18" charset="0"/>
              </a:rPr>
              <a:t>    </a:t>
            </a:r>
            <a:endParaRPr lang="en-US" altLang="zh-CN" sz="2800" b="1" dirty="0">
              <a:latin typeface="Times New Roman" panose="02020603050405020304" pitchFamily="18" charset="0"/>
              <a:ea typeface="仿宋" pitchFamily="49" charset="-122"/>
              <a:cs typeface="Times New Roman" panose="02020603050405020304" pitchFamily="18" charset="0"/>
            </a:endParaRPr>
          </a:p>
          <a:p>
            <a:pPr fontAlgn="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在过程进行的每一瞬间，体系都接近于平衡状态，以致在任意选取的短时间</a:t>
            </a:r>
            <a:r>
              <a:rPr lang="en-US" altLang="zh-CN" sz="2800" b="1" dirty="0" err="1">
                <a:solidFill>
                  <a:schemeClr val="tx1"/>
                </a:solidFill>
                <a:latin typeface="Times New Roman" panose="02020603050405020304" pitchFamily="18" charset="0"/>
                <a:ea typeface="仿宋" pitchFamily="49" charset="-122"/>
                <a:cs typeface="Times New Roman" panose="02020603050405020304" pitchFamily="18" charset="0"/>
              </a:rPr>
              <a:t>d</a:t>
            </a:r>
            <a:r>
              <a:rPr lang="en-US" altLang="zh-CN" sz="2800" b="1" i="1" dirty="0" err="1">
                <a:solidFill>
                  <a:schemeClr val="tx1"/>
                </a:solidFill>
                <a:latin typeface="Times New Roman" panose="02020603050405020304" pitchFamily="18" charset="0"/>
                <a:ea typeface="仿宋" pitchFamily="49" charset="-122"/>
                <a:cs typeface="Times New Roman" panose="02020603050405020304" pitchFamily="18" charset="0"/>
              </a:rPr>
              <a:t>t</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内，状态参量在整个系统的各部分都有确定的值。整个过程可以看成是</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由一系列极接近平衡的状态所构成</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，这种过程称为</a:t>
            </a:r>
            <a:r>
              <a:rPr lang="zh-CN" altLang="en-US" sz="2800" b="1" dirty="0">
                <a:solidFill>
                  <a:schemeClr val="tx1"/>
                </a:solidFill>
                <a:latin typeface="+mj-ea"/>
                <a:ea typeface="+mj-ea"/>
                <a:cs typeface="Times New Roman" panose="02020603050405020304" pitchFamily="18" charset="0"/>
              </a:rPr>
              <a:t>准静态过程</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zh-CN" altLang="en-US" sz="2800" b="1" dirty="0">
                <a:latin typeface="Times New Roman" panose="02020603050405020304" pitchFamily="18" charset="0"/>
                <a:ea typeface="仿宋" pitchFamily="49" charset="-122"/>
                <a:cs typeface="Times New Roman" panose="02020603050405020304" pitchFamily="18" charset="0"/>
              </a:rPr>
              <a:t>这种极限情况虽然不可能完全实现，但可以无限接近。</a:t>
            </a:r>
            <a:endParaRPr lang="en-US" altLang="zh-CN" sz="2800" b="1" dirty="0">
              <a:latin typeface="Times New Roman" panose="02020603050405020304" pitchFamily="18" charset="0"/>
              <a:ea typeface="仿宋" pitchFamily="49" charset="-122"/>
              <a:cs typeface="Times New Roman" panose="02020603050405020304" pitchFamily="18" charset="0"/>
            </a:endParaRPr>
          </a:p>
          <a:p>
            <a:pPr fontAlgn="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准静态过程是一种理想过程，实际上是办不到的。</a:t>
            </a:r>
            <a:r>
              <a:rPr lang="zh-CN" altLang="en-US" sz="2800" b="1" dirty="0">
                <a:solidFill>
                  <a:schemeClr val="tx1"/>
                </a:solidFill>
                <a:latin typeface="+mj-ea"/>
                <a:ea typeface="+mj-ea"/>
                <a:cs typeface="Times New Roman" panose="02020603050405020304" pitchFamily="18" charset="0"/>
              </a:rPr>
              <a:t>无限缓慢地压缩</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和</a:t>
            </a:r>
            <a:r>
              <a:rPr lang="zh-CN" altLang="en-US" sz="2800" b="1" dirty="0">
                <a:solidFill>
                  <a:schemeClr val="tx1"/>
                </a:solidFill>
                <a:latin typeface="+mj-ea"/>
                <a:ea typeface="+mj-ea"/>
                <a:cs typeface="Times New Roman" panose="02020603050405020304" pitchFamily="18" charset="0"/>
              </a:rPr>
              <a:t>无限缓慢地膨胀</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过程可近似看作为准静态过程。</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31427"/>
                                        </p:tgtEl>
                                        <p:attrNameLst>
                                          <p:attrName>style.visibility</p:attrName>
                                        </p:attrNameLst>
                                      </p:cBhvr>
                                      <p:to>
                                        <p:strVal val="visible"/>
                                      </p:to>
                                    </p:set>
                                    <p:animEffect transition="in" filter="blinds(vertical)">
                                      <p:cBhvr>
                                        <p:cTn id="7" dur="500"/>
                                        <p:tgtEl>
                                          <p:spTgt spid="231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170" name="Rectangle 2050"/>
          <p:cNvSpPr>
            <a:spLocks noGrp="1" noChangeArrowheads="1"/>
          </p:cNvSpPr>
          <p:nvPr>
            <p:ph type="title"/>
          </p:nvPr>
        </p:nvSpPr>
        <p:spPr>
          <a:xfrm>
            <a:off x="241399" y="304800"/>
            <a:ext cx="6346825" cy="747713"/>
          </a:xfrm>
        </p:spPr>
        <p:txBody>
          <a:bodyPr/>
          <a:lstStyle/>
          <a:p>
            <a:pPr eaLnBrk="1" hangingPunct="1"/>
            <a:r>
              <a:rPr lang="zh-CN" altLang="en-US" dirty="0"/>
              <a:t>内容提要</a:t>
            </a:r>
          </a:p>
        </p:txBody>
      </p:sp>
      <p:sp>
        <p:nvSpPr>
          <p:cNvPr id="65543" name="Text Box 2054"/>
          <p:cNvSpPr txBox="1">
            <a:spLocks noChangeArrowheads="1"/>
          </p:cNvSpPr>
          <p:nvPr/>
        </p:nvSpPr>
        <p:spPr bwMode="auto">
          <a:xfrm>
            <a:off x="241399" y="1052736"/>
            <a:ext cx="8902601" cy="4970591"/>
          </a:xfrm>
          <a:prstGeom prst="rect">
            <a:avLst/>
          </a:prstGeom>
          <a:noFill/>
          <a:ln w="0" cap="sq">
            <a:noFill/>
            <a:miter lim="800000"/>
            <a:headEnd/>
            <a:tailEnd/>
          </a:ln>
        </p:spPr>
        <p:txBody>
          <a:bodyPr wrap="square" tIns="0" bIns="0">
            <a:spAutoFit/>
          </a:bodyPr>
          <a:lstStyle/>
          <a:p>
            <a:pPr fontAlgn="t">
              <a:lnSpc>
                <a:spcPct val="150000"/>
              </a:lnSpc>
              <a:spcBef>
                <a:spcPts val="600"/>
              </a:spcBef>
              <a:buFont typeface="Arial" pitchFamily="34" charset="0"/>
              <a:buChar char="•"/>
              <a:defRPr/>
            </a:pPr>
            <a:r>
              <a:rPr lang="zh-CN" altLang="en-US" sz="2400" dirty="0">
                <a:latin typeface="Times New Roman" panose="02020603050405020304" pitchFamily="18" charset="0"/>
                <a:ea typeface="+mj-ea"/>
                <a:cs typeface="Times New Roman" panose="02020603050405020304" pitchFamily="18" charset="0"/>
              </a:rPr>
              <a:t>  体系、状态函数、热力学能、准静态过程、可逆过程、热、功</a:t>
            </a:r>
            <a:endParaRPr lang="en-US" altLang="zh-CN" sz="2400" dirty="0">
              <a:latin typeface="Times New Roman" panose="02020603050405020304" pitchFamily="18" charset="0"/>
              <a:ea typeface="+mj-ea"/>
              <a:cs typeface="Times New Roman" panose="02020603050405020304" pitchFamily="18" charset="0"/>
            </a:endParaRPr>
          </a:p>
          <a:p>
            <a:pPr fontAlgn="t">
              <a:lnSpc>
                <a:spcPct val="150000"/>
              </a:lnSpc>
              <a:spcBef>
                <a:spcPts val="600"/>
              </a:spcBef>
              <a:buFont typeface="Arial" pitchFamily="34" charset="0"/>
              <a:buChar char="•"/>
              <a:defRPr/>
            </a:pPr>
            <a:r>
              <a:rPr lang="zh-CN" altLang="en-US" sz="2400" dirty="0">
                <a:latin typeface="Times New Roman" panose="02020603050405020304" pitchFamily="18" charset="0"/>
                <a:ea typeface="+mj-ea"/>
                <a:cs typeface="Times New Roman" panose="02020603050405020304" pitchFamily="18" charset="0"/>
              </a:rPr>
              <a:t>  化学计量数、反应进度、热功当量、热力学第一定律</a:t>
            </a:r>
            <a:endParaRPr lang="en-US" altLang="zh-CN" sz="2400" dirty="0">
              <a:latin typeface="Times New Roman" panose="02020603050405020304" pitchFamily="18" charset="0"/>
              <a:ea typeface="+mj-ea"/>
              <a:cs typeface="Times New Roman" panose="02020603050405020304" pitchFamily="18" charset="0"/>
            </a:endParaRPr>
          </a:p>
          <a:p>
            <a:pPr fontAlgn="t">
              <a:lnSpc>
                <a:spcPct val="150000"/>
              </a:lnSpc>
              <a:spcBef>
                <a:spcPts val="600"/>
              </a:spcBef>
              <a:buFont typeface="Arial" pitchFamily="34" charset="0"/>
              <a:buChar char="•"/>
              <a:defRPr/>
            </a:pPr>
            <a:r>
              <a:rPr lang="zh-CN" altLang="en-US" sz="2400" dirty="0">
                <a:latin typeface="Times New Roman" panose="02020603050405020304" pitchFamily="18" charset="0"/>
                <a:ea typeface="+mj-ea"/>
                <a:cs typeface="Times New Roman" panose="02020603050405020304" pitchFamily="18" charset="0"/>
              </a:rPr>
              <a:t>  反应热效应、焓、等压热效应、等容热效应</a:t>
            </a:r>
            <a:endParaRPr lang="en-US" altLang="zh-CN" sz="2400" dirty="0">
              <a:latin typeface="Times New Roman" panose="02020603050405020304" pitchFamily="18" charset="0"/>
              <a:ea typeface="+mj-ea"/>
              <a:cs typeface="Times New Roman" panose="02020603050405020304" pitchFamily="18" charset="0"/>
            </a:endParaRPr>
          </a:p>
          <a:p>
            <a:pPr fontAlgn="t">
              <a:lnSpc>
                <a:spcPct val="150000"/>
              </a:lnSpc>
              <a:spcBef>
                <a:spcPts val="600"/>
              </a:spcBef>
              <a:buFont typeface="Arial" pitchFamily="34" charset="0"/>
              <a:buChar char="•"/>
              <a:defRPr/>
            </a:pPr>
            <a:r>
              <a:rPr lang="zh-CN" altLang="en-US" sz="2400" dirty="0">
                <a:latin typeface="Times New Roman" panose="02020603050405020304" pitchFamily="18" charset="0"/>
                <a:ea typeface="+mj-ea"/>
                <a:cs typeface="Times New Roman" panose="02020603050405020304" pitchFamily="18" charset="0"/>
              </a:rPr>
              <a:t>  盖斯定律、标准摩尔生成焓、标准摩尔焓变</a:t>
            </a:r>
            <a:endParaRPr lang="en-US" altLang="zh-CN" sz="2400" dirty="0">
              <a:latin typeface="Times New Roman" panose="02020603050405020304" pitchFamily="18" charset="0"/>
              <a:ea typeface="+mj-ea"/>
              <a:cs typeface="Times New Roman" panose="02020603050405020304" pitchFamily="18" charset="0"/>
            </a:endParaRPr>
          </a:p>
          <a:p>
            <a:pPr fontAlgn="t">
              <a:lnSpc>
                <a:spcPct val="150000"/>
              </a:lnSpc>
              <a:spcBef>
                <a:spcPts val="600"/>
              </a:spcBef>
              <a:buFont typeface="Arial" pitchFamily="34" charset="0"/>
              <a:buChar char="•"/>
              <a:defRPr/>
            </a:pPr>
            <a:r>
              <a:rPr lang="zh-CN" altLang="en-US" sz="2400" dirty="0">
                <a:latin typeface="Times New Roman" panose="02020603050405020304" pitchFamily="18" charset="0"/>
                <a:ea typeface="+mj-ea"/>
                <a:cs typeface="Times New Roman" panose="02020603050405020304" pitchFamily="18" charset="0"/>
              </a:rPr>
              <a:t>  熵、热力学第二、三定律、标准摩尔熵、化学反应的摩尔熵变</a:t>
            </a:r>
            <a:endParaRPr lang="en-US" altLang="zh-CN" sz="2400" dirty="0">
              <a:latin typeface="Times New Roman" panose="02020603050405020304" pitchFamily="18" charset="0"/>
              <a:ea typeface="+mj-ea"/>
              <a:cs typeface="Times New Roman" panose="02020603050405020304" pitchFamily="18" charset="0"/>
            </a:endParaRPr>
          </a:p>
          <a:p>
            <a:pPr fontAlgn="t">
              <a:lnSpc>
                <a:spcPct val="150000"/>
              </a:lnSpc>
              <a:spcBef>
                <a:spcPts val="600"/>
              </a:spcBef>
              <a:buFont typeface="Arial" pitchFamily="34" charset="0"/>
              <a:buChar char="•"/>
              <a:defRPr/>
            </a:pPr>
            <a:r>
              <a:rPr lang="zh-CN" altLang="en-US" sz="2400" dirty="0">
                <a:latin typeface="Times New Roman" panose="02020603050405020304" pitchFamily="18" charset="0"/>
                <a:ea typeface="+mj-ea"/>
                <a:cs typeface="Times New Roman" panose="02020603050405020304" pitchFamily="18" charset="0"/>
              </a:rPr>
              <a:t>  吉布斯函数变、吉布斯函数变判据</a:t>
            </a:r>
            <a:r>
              <a:rPr lang="en-US" altLang="zh-CN" sz="2400" dirty="0">
                <a:latin typeface="Times New Roman" panose="02020603050405020304" pitchFamily="18" charset="0"/>
                <a:ea typeface="+mj-ea"/>
                <a:cs typeface="Times New Roman" panose="02020603050405020304" pitchFamily="18" charset="0"/>
              </a:rPr>
              <a:t>(</a:t>
            </a:r>
            <a:r>
              <a:rPr lang="zh-CN" altLang="en-US" sz="2400" dirty="0">
                <a:latin typeface="Times New Roman" panose="02020603050405020304" pitchFamily="18" charset="0"/>
                <a:ea typeface="+mj-ea"/>
                <a:cs typeface="Times New Roman" panose="02020603050405020304" pitchFamily="18" charset="0"/>
              </a:rPr>
              <a:t>有或者无体积功</a:t>
            </a:r>
            <a:r>
              <a:rPr lang="en-US" altLang="zh-CN" sz="2400" dirty="0">
                <a:latin typeface="Times New Roman" panose="02020603050405020304" pitchFamily="18" charset="0"/>
                <a:ea typeface="+mj-ea"/>
                <a:cs typeface="Times New Roman" panose="02020603050405020304" pitchFamily="18" charset="0"/>
              </a:rPr>
              <a:t>)</a:t>
            </a:r>
          </a:p>
          <a:p>
            <a:pPr fontAlgn="t">
              <a:lnSpc>
                <a:spcPct val="150000"/>
              </a:lnSpc>
              <a:spcBef>
                <a:spcPts val="600"/>
              </a:spcBef>
              <a:buFont typeface="Arial" pitchFamily="34" charset="0"/>
              <a:buChar char="•"/>
              <a:defRPr/>
            </a:pPr>
            <a:r>
              <a:rPr lang="zh-CN" altLang="en-US" sz="2400" dirty="0">
                <a:latin typeface="Times New Roman" panose="02020603050405020304" pitchFamily="18" charset="0"/>
                <a:ea typeface="+mj-ea"/>
                <a:cs typeface="Times New Roman" panose="02020603050405020304" pitchFamily="18" charset="0"/>
              </a:rPr>
              <a:t>  标准摩尔生成</a:t>
            </a:r>
            <a:r>
              <a:rPr lang="en-US" altLang="zh-CN" sz="2400" dirty="0">
                <a:latin typeface="Times New Roman" panose="02020603050405020304" pitchFamily="18" charset="0"/>
                <a:ea typeface="+mj-ea"/>
                <a:cs typeface="Times New Roman" panose="02020603050405020304" pitchFamily="18" charset="0"/>
              </a:rPr>
              <a:t>Gibbs</a:t>
            </a:r>
            <a:r>
              <a:rPr lang="zh-CN" altLang="en-US" sz="2400" dirty="0">
                <a:latin typeface="Times New Roman" panose="02020603050405020304" pitchFamily="18" charset="0"/>
                <a:ea typeface="+mj-ea"/>
                <a:cs typeface="Times New Roman" panose="02020603050405020304" pitchFamily="18" charset="0"/>
              </a:rPr>
              <a:t>函数、混合吉布斯函数变</a:t>
            </a:r>
            <a:endParaRPr lang="en-US" altLang="zh-CN" sz="2400" dirty="0">
              <a:latin typeface="Times New Roman" panose="02020603050405020304" pitchFamily="18" charset="0"/>
              <a:ea typeface="+mj-ea"/>
              <a:cs typeface="Times New Roman" panose="02020603050405020304" pitchFamily="18" charset="0"/>
            </a:endParaRPr>
          </a:p>
          <a:p>
            <a:pPr fontAlgn="t">
              <a:lnSpc>
                <a:spcPct val="150000"/>
              </a:lnSpc>
              <a:spcBef>
                <a:spcPts val="600"/>
              </a:spcBef>
              <a:buFont typeface="Arial" pitchFamily="34" charset="0"/>
              <a:buChar char="•"/>
              <a:defRPr/>
            </a:pPr>
            <a:r>
              <a:rPr lang="zh-CN" altLang="en-US" sz="2400" dirty="0">
                <a:latin typeface="Times New Roman" panose="02020603050405020304" pitchFamily="18" charset="0"/>
                <a:ea typeface="+mj-ea"/>
                <a:cs typeface="Times New Roman" panose="02020603050405020304" pitchFamily="18" charset="0"/>
              </a:rPr>
              <a:t>  标准平衡常数、反应商判据和</a:t>
            </a:r>
            <a:r>
              <a:rPr lang="en-US" altLang="zh-CN" sz="2400" dirty="0" err="1">
                <a:latin typeface="Times New Roman" panose="02020603050405020304" pitchFamily="18" charset="0"/>
                <a:ea typeface="+mj-ea"/>
                <a:cs typeface="Times New Roman" panose="02020603050405020304" pitchFamily="18" charset="0"/>
              </a:rPr>
              <a:t>van’t</a:t>
            </a:r>
            <a:r>
              <a:rPr lang="en-US" altLang="zh-CN" sz="2400" dirty="0">
                <a:latin typeface="Times New Roman" panose="02020603050405020304" pitchFamily="18" charset="0"/>
                <a:ea typeface="+mj-ea"/>
                <a:cs typeface="Times New Roman" panose="02020603050405020304" pitchFamily="18" charset="0"/>
              </a:rPr>
              <a:t> Hoff </a:t>
            </a:r>
            <a:r>
              <a:rPr lang="zh-CN" altLang="en-US" sz="2400" dirty="0">
                <a:latin typeface="Times New Roman" panose="02020603050405020304" pitchFamily="18" charset="0"/>
                <a:ea typeface="+mj-ea"/>
                <a:cs typeface="Times New Roman" panose="02020603050405020304" pitchFamily="18" charset="0"/>
              </a:rPr>
              <a:t>方程</a:t>
            </a:r>
            <a:endParaRPr lang="en-US" altLang="zh-CN" sz="2400" dirty="0">
              <a:latin typeface="Times New Roman" panose="02020603050405020304" pitchFamily="18" charset="0"/>
              <a:ea typeface="+mj-ea"/>
              <a:cs typeface="Times New Roman" panose="02020603050405020304" pitchFamily="18" charset="0"/>
            </a:endParaRPr>
          </a:p>
        </p:txBody>
      </p:sp>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50825" y="304800"/>
            <a:ext cx="6096000" cy="747713"/>
          </a:xfrm>
        </p:spPr>
        <p:txBody>
          <a:bodyPr/>
          <a:lstStyle/>
          <a:p>
            <a:pPr eaLnBrk="1" hangingPunct="1"/>
            <a:r>
              <a:rPr lang="en-US" altLang="zh-CN" dirty="0">
                <a:latin typeface="Arial" panose="020B0604020202020204" pitchFamily="34" charset="0"/>
                <a:cs typeface="Arial" panose="020B0604020202020204" pitchFamily="34" charset="0"/>
              </a:rPr>
              <a:t>3.1.5  </a:t>
            </a:r>
            <a:r>
              <a:rPr lang="zh-CN" altLang="en-US" dirty="0">
                <a:latin typeface="Times New Roman" pitchFamily="18" charset="0"/>
              </a:rPr>
              <a:t>过程和途径</a:t>
            </a:r>
            <a:endParaRPr lang="zh-CN" altLang="en-US" dirty="0"/>
          </a:p>
        </p:txBody>
      </p:sp>
      <p:sp>
        <p:nvSpPr>
          <p:cNvPr id="232451" name="Text Box 3"/>
          <p:cNvSpPr txBox="1">
            <a:spLocks noChangeArrowheads="1"/>
          </p:cNvSpPr>
          <p:nvPr/>
        </p:nvSpPr>
        <p:spPr bwMode="auto">
          <a:xfrm>
            <a:off x="250825" y="980728"/>
            <a:ext cx="8642350" cy="4007251"/>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3</a:t>
            </a:r>
            <a:r>
              <a:rPr lang="zh-CN" altLang="en-US" sz="2800" b="1" dirty="0">
                <a:latin typeface="Times New Roman" panose="02020603050405020304" pitchFamily="18" charset="0"/>
                <a:cs typeface="Times New Roman" panose="02020603050405020304" pitchFamily="18" charset="0"/>
              </a:rPr>
              <a:t>）可逆过程（</a:t>
            </a:r>
            <a:r>
              <a:rPr lang="en-US" altLang="zh-CN" sz="2800" b="1" dirty="0">
                <a:latin typeface="Times New Roman" panose="02020603050405020304" pitchFamily="18" charset="0"/>
                <a:cs typeface="Times New Roman" panose="02020603050405020304" pitchFamily="18" charset="0"/>
              </a:rPr>
              <a:t>reversible process）</a:t>
            </a:r>
            <a:r>
              <a:rPr lang="zh-CN" altLang="en-US" sz="2800" b="1" dirty="0">
                <a:solidFill>
                  <a:schemeClr val="tx1"/>
                </a:solidFill>
                <a:latin typeface="Times New Roman" panose="02020603050405020304" pitchFamily="18" charset="0"/>
                <a:ea typeface="黑体" pitchFamily="2" charset="-122"/>
                <a:cs typeface="Times New Roman" panose="02020603050405020304" pitchFamily="18" charset="0"/>
              </a:rPr>
              <a:t>    </a:t>
            </a:r>
            <a:endParaRPr lang="en-US" altLang="zh-CN" sz="2800" b="1" dirty="0">
              <a:solidFill>
                <a:schemeClr val="tx1"/>
              </a:solidFill>
              <a:latin typeface="Times New Roman" panose="02020603050405020304" pitchFamily="18" charset="0"/>
              <a:ea typeface="黑体" pitchFamily="2" charset="-122"/>
              <a:cs typeface="Times New Roman" panose="02020603050405020304" pitchFamily="18" charset="0"/>
            </a:endParaRPr>
          </a:p>
          <a:p>
            <a:pPr fontAlgn="t">
              <a:lnSpc>
                <a:spcPct val="11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体系经过某一过程从状态（1）变到状态（2）之后，如果</a:t>
            </a:r>
            <a:r>
              <a:rPr lang="zh-CN" altLang="en-US" sz="2800" b="1" dirty="0">
                <a:latin typeface="Times New Roman" panose="02020603050405020304" pitchFamily="18" charset="0"/>
                <a:ea typeface="仿宋" pitchFamily="49" charset="-122"/>
                <a:cs typeface="Times New Roman" panose="02020603050405020304" pitchFamily="18" charset="0"/>
              </a:rPr>
              <a:t>能使体系和环境都恢复到原来的状态而未留下任何永久性的变化</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，则该过程称为</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热力学可逆过程</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。否则为</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不可逆过程</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fontAlgn="t">
              <a:lnSpc>
                <a:spcPct val="11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准静态膨胀过程若没有因摩擦等因素造成能量的耗散，可看作是一种可逆过程。</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从始态到终态，再从终态回到始态，体系和环境都能恢复原状。</a:t>
            </a:r>
          </a:p>
        </p:txBody>
      </p:sp>
      <p:pic>
        <p:nvPicPr>
          <p:cNvPr id="26628" name="Picture 4" descr="File:Adjabatic-revisible-state-change.svg">
            <a:hlinkClick r:id="rId2"/>
          </p:cNvPr>
          <p:cNvPicPr>
            <a:picLocks noChangeAspect="1" noChangeArrowheads="1"/>
          </p:cNvPicPr>
          <p:nvPr/>
        </p:nvPicPr>
        <p:blipFill>
          <a:blip r:embed="rId3"/>
          <a:srcRect/>
          <a:stretch>
            <a:fillRect/>
          </a:stretch>
        </p:blipFill>
        <p:spPr bwMode="auto">
          <a:xfrm>
            <a:off x="2136775" y="4904740"/>
            <a:ext cx="4210050" cy="1692612"/>
          </a:xfrm>
          <a:prstGeom prst="rect">
            <a:avLst/>
          </a:prstGeom>
          <a:noFill/>
          <a:ln w="9525">
            <a:noFill/>
            <a:miter lim="800000"/>
            <a:headEnd/>
            <a:tailEnd/>
          </a:ln>
        </p:spPr>
      </p:pic>
      <p:grpSp>
        <p:nvGrpSpPr>
          <p:cNvPr id="2" name="组合 1">
            <a:extLst>
              <a:ext uri="{FF2B5EF4-FFF2-40B4-BE49-F238E27FC236}">
                <a16:creationId xmlns:a16="http://schemas.microsoft.com/office/drawing/2014/main" id="{268E1933-C780-4B5D-B467-4D62F12A15F0}"/>
              </a:ext>
            </a:extLst>
          </p:cNvPr>
          <p:cNvGrpSpPr/>
          <p:nvPr/>
        </p:nvGrpSpPr>
        <p:grpSpPr>
          <a:xfrm>
            <a:off x="6948264" y="4581128"/>
            <a:ext cx="1480145" cy="1480145"/>
            <a:chOff x="7308304" y="4757167"/>
            <a:chExt cx="1480145" cy="1480145"/>
          </a:xfrm>
        </p:grpSpPr>
        <p:sp>
          <p:nvSpPr>
            <p:cNvPr id="5" name="爆炸形: 8 pt  4">
              <a:extLst>
                <a:ext uri="{FF2B5EF4-FFF2-40B4-BE49-F238E27FC236}">
                  <a16:creationId xmlns:a16="http://schemas.microsoft.com/office/drawing/2014/main" id="{8BD1C7F5-DB40-4A1B-ACE0-C14D709C3973}"/>
                </a:ext>
              </a:extLst>
            </p:cNvPr>
            <p:cNvSpPr/>
            <p:nvPr/>
          </p:nvSpPr>
          <p:spPr bwMode="auto">
            <a:xfrm>
              <a:off x="7308304" y="4757167"/>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6" name="矩形 5">
              <a:extLst>
                <a:ext uri="{FF2B5EF4-FFF2-40B4-BE49-F238E27FC236}">
                  <a16:creationId xmlns:a16="http://schemas.microsoft.com/office/drawing/2014/main" id="{2B925773-33E4-4A5B-87CE-F1B4E8038669}"/>
                </a:ext>
              </a:extLst>
            </p:cNvPr>
            <p:cNvSpPr/>
            <p:nvPr/>
          </p:nvSpPr>
          <p:spPr>
            <a:xfrm>
              <a:off x="7557621" y="5189636"/>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3.1.5  </a:t>
            </a:r>
            <a:r>
              <a:rPr lang="zh-CN" altLang="en-US" dirty="0">
                <a:latin typeface="Times New Roman" pitchFamily="18" charset="0"/>
              </a:rPr>
              <a:t>过程和途径</a:t>
            </a:r>
            <a:endParaRPr lang="zh-CN" altLang="en-US" dirty="0"/>
          </a:p>
        </p:txBody>
      </p:sp>
      <p:sp>
        <p:nvSpPr>
          <p:cNvPr id="283653" name="Text Box 5"/>
          <p:cNvSpPr txBox="1">
            <a:spLocks noChangeArrowheads="1"/>
          </p:cNvSpPr>
          <p:nvPr/>
        </p:nvSpPr>
        <p:spPr bwMode="auto">
          <a:xfrm>
            <a:off x="251520" y="980728"/>
            <a:ext cx="8640960" cy="5155257"/>
          </a:xfrm>
          <a:prstGeom prst="rect">
            <a:avLst/>
          </a:prstGeom>
          <a:noFill/>
          <a:ln w="12700" cap="sq">
            <a:noFill/>
            <a:miter lim="800000"/>
            <a:headEnd/>
            <a:tailEnd/>
          </a:ln>
        </p:spPr>
        <p:txBody>
          <a:bodyPr wrap="square" tIns="0" bIns="0">
            <a:spAutoFit/>
          </a:bodyPr>
          <a:lstStyle/>
          <a:p>
            <a:pPr fontAlgn="t">
              <a:lnSpc>
                <a:spcPct val="125000"/>
              </a:lnSpc>
              <a:spcBef>
                <a:spcPts val="600"/>
              </a:spcBef>
              <a:defRPr/>
            </a:pP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4</a:t>
            </a:r>
            <a:r>
              <a:rPr lang="zh-CN" altLang="en-US" sz="2800" b="1" dirty="0">
                <a:latin typeface="Times New Roman" panose="02020603050405020304" pitchFamily="18" charset="0"/>
                <a:cs typeface="Times New Roman" panose="02020603050405020304" pitchFamily="18" charset="0"/>
              </a:rPr>
              <a:t>）可逆过程的特点</a:t>
            </a:r>
            <a:endParaRPr lang="en-US" altLang="zh-CN" sz="2800" b="1" dirty="0">
              <a:latin typeface="Times New Roman" panose="02020603050405020304" pitchFamily="18" charset="0"/>
              <a:cs typeface="Times New Roman" panose="02020603050405020304" pitchFamily="18" charset="0"/>
            </a:endParaRPr>
          </a:p>
          <a:p>
            <a:pPr marL="890588" indent="-890588" fontAlgn="t">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a</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）状态变化时推动力与阻力相差无限小，体系与环境始终无限接近于平衡态。</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marL="890588" indent="-890588" fontAlgn="t">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b</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）过程中的任何一个中间态都可以从正、逆两个方向到达。</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marL="890588" indent="-890588" fontAlgn="t">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c</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）体系变化一个循环后，体系和环境均恢复原态，变化过程中无任何耗散效应。</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marL="890588" indent="-890588" fontAlgn="t">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d</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）在等温可逆膨胀过程中系统对环境做最大功，在等温可逆压缩过程中环境对系统做最小功。</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83653"/>
                                        </p:tgtEl>
                                        <p:attrNameLst>
                                          <p:attrName>style.visibility</p:attrName>
                                        </p:attrNameLst>
                                      </p:cBhvr>
                                      <p:to>
                                        <p:strVal val="visible"/>
                                      </p:to>
                                    </p:set>
                                    <p:animEffect transition="in" filter="strips(downRight)">
                                      <p:cBhvr>
                                        <p:cTn id="7" dur="500"/>
                                        <p:tgtEl>
                                          <p:spTgt spid="283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a:xfrm>
            <a:off x="251520" y="304800"/>
            <a:ext cx="6480497" cy="747713"/>
          </a:xfrm>
        </p:spPr>
        <p:txBody>
          <a:bodyPr/>
          <a:lstStyle/>
          <a:p>
            <a:pPr eaLnBrk="1" hangingPunct="1"/>
            <a:r>
              <a:rPr lang="en-US" altLang="zh-CN" dirty="0">
                <a:latin typeface="Arial" panose="020B0604020202020204" pitchFamily="34" charset="0"/>
                <a:cs typeface="Arial" panose="020B0604020202020204" pitchFamily="34" charset="0"/>
              </a:rPr>
              <a:t>3.1.5  </a:t>
            </a:r>
            <a:r>
              <a:rPr lang="zh-CN" altLang="en-US" dirty="0">
                <a:latin typeface="Times New Roman" pitchFamily="18" charset="0"/>
              </a:rPr>
              <a:t>过程和途径</a:t>
            </a:r>
            <a:endParaRPr lang="zh-CN" altLang="en-US" dirty="0"/>
          </a:p>
        </p:txBody>
      </p:sp>
      <p:sp>
        <p:nvSpPr>
          <p:cNvPr id="284676" name="Text Box 1028"/>
          <p:cNvSpPr txBox="1">
            <a:spLocks noChangeArrowheads="1"/>
          </p:cNvSpPr>
          <p:nvPr/>
        </p:nvSpPr>
        <p:spPr bwMode="auto">
          <a:xfrm>
            <a:off x="251521" y="980728"/>
            <a:ext cx="8568952" cy="2308324"/>
          </a:xfrm>
          <a:prstGeom prst="rect">
            <a:avLst/>
          </a:prstGeom>
          <a:noFill/>
          <a:ln w="12700" cap="sq">
            <a:noFill/>
            <a:miter lim="800000"/>
            <a:headEnd/>
            <a:tailEnd/>
          </a:ln>
        </p:spPr>
        <p:txBody>
          <a:bodyPr wrap="square" tIns="0" bIns="0">
            <a:spAutoFit/>
          </a:bodyPr>
          <a:lstStyle/>
          <a:p>
            <a:pPr fontAlgn="t">
              <a:lnSpc>
                <a:spcPct val="125000"/>
              </a:lnSpc>
              <a:spcBef>
                <a:spcPts val="600"/>
              </a:spcBef>
              <a:defRPr/>
            </a:pP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5</a:t>
            </a:r>
            <a:r>
              <a:rPr lang="zh-CN" altLang="en-US" sz="2800" b="1" dirty="0">
                <a:latin typeface="Times New Roman" panose="02020603050405020304" pitchFamily="18" charset="0"/>
                <a:cs typeface="Times New Roman" panose="02020603050405020304" pitchFamily="18" charset="0"/>
              </a:rPr>
              <a:t>）常见的变化过程</a:t>
            </a:r>
            <a:endPar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endParaRPr>
          </a:p>
          <a:p>
            <a:pPr fontAlgn="t">
              <a:lnSpc>
                <a:spcPct val="125000"/>
              </a:lnSpc>
              <a:spcBef>
                <a:spcPts val="600"/>
              </a:spcBef>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a</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）等温过程（</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isothermal process)</a:t>
            </a:r>
          </a:p>
          <a:p>
            <a:pPr fontAlgn="t">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在变化过程中，体系的始态温度与终态温度相同，并等于环境温度。</a:t>
            </a:r>
          </a:p>
        </p:txBody>
      </p:sp>
      <p:sp>
        <p:nvSpPr>
          <p:cNvPr id="284677" name="Text Box 1029"/>
          <p:cNvSpPr txBox="1">
            <a:spLocks noChangeArrowheads="1"/>
          </p:cNvSpPr>
          <p:nvPr/>
        </p:nvSpPr>
        <p:spPr bwMode="auto">
          <a:xfrm>
            <a:off x="251521" y="3356992"/>
            <a:ext cx="8640959" cy="1692771"/>
          </a:xfrm>
          <a:prstGeom prst="rect">
            <a:avLst/>
          </a:prstGeom>
          <a:noFill/>
          <a:ln w="12700" cap="sq">
            <a:noFill/>
            <a:miter lim="800000"/>
            <a:headEnd/>
            <a:tailEnd/>
          </a:ln>
        </p:spPr>
        <p:txBody>
          <a:bodyPr wrap="square" tIns="0" bIns="0">
            <a:spAutoFit/>
          </a:bodyPr>
          <a:lstStyle/>
          <a:p>
            <a:pPr fontAlgn="t">
              <a:lnSpc>
                <a:spcPct val="125000"/>
              </a:lnSpc>
              <a:spcBef>
                <a:spcPts val="600"/>
              </a:spcBef>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b</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）等压过程（</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isobaric process)</a:t>
            </a:r>
          </a:p>
          <a:p>
            <a:pPr fontAlgn="t">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在变化过程中，体系的始态压力与终态压力相同，并等于环境压力。</a:t>
            </a:r>
          </a:p>
        </p:txBody>
      </p:sp>
      <p:sp>
        <p:nvSpPr>
          <p:cNvPr id="284678" name="Text Box 1030"/>
          <p:cNvSpPr txBox="1">
            <a:spLocks noChangeArrowheads="1"/>
          </p:cNvSpPr>
          <p:nvPr/>
        </p:nvSpPr>
        <p:spPr bwMode="auto">
          <a:xfrm>
            <a:off x="251521" y="5155158"/>
            <a:ext cx="8640959" cy="1154162"/>
          </a:xfrm>
          <a:prstGeom prst="rect">
            <a:avLst/>
          </a:prstGeom>
          <a:noFill/>
          <a:ln w="12700" cap="sq">
            <a:noFill/>
            <a:miter lim="800000"/>
            <a:headEnd/>
            <a:tailEnd/>
          </a:ln>
        </p:spPr>
        <p:txBody>
          <a:bodyPr wrap="square" tIns="0" bIns="0">
            <a:spAutoFit/>
          </a:bodyPr>
          <a:lstStyle/>
          <a:p>
            <a:pPr fontAlgn="t">
              <a:lnSpc>
                <a:spcPct val="125000"/>
              </a:lnSpc>
              <a:spcBef>
                <a:spcPts val="600"/>
              </a:spcBef>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c</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）等容过程（</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isochoric process)</a:t>
            </a:r>
          </a:p>
          <a:p>
            <a:pPr fontAlgn="t">
              <a:lnSpc>
                <a:spcPct val="125000"/>
              </a:lnSpc>
              <a:spcBef>
                <a:spcPts val="600"/>
              </a:spcBef>
              <a:defRPr/>
            </a:pP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在变化过程中，体系的容积始终保持不变。</a:t>
            </a:r>
          </a:p>
        </p:txBody>
      </p:sp>
    </p:spTree>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3.1.5  </a:t>
            </a:r>
            <a:r>
              <a:rPr lang="zh-CN" altLang="en-US" dirty="0">
                <a:latin typeface="Times New Roman" pitchFamily="18" charset="0"/>
              </a:rPr>
              <a:t>过程和途径</a:t>
            </a:r>
            <a:endParaRPr lang="zh-CN" altLang="en-US" dirty="0"/>
          </a:p>
        </p:txBody>
      </p:sp>
      <p:sp>
        <p:nvSpPr>
          <p:cNvPr id="285700" name="Text Box 4"/>
          <p:cNvSpPr txBox="1">
            <a:spLocks noChangeArrowheads="1"/>
          </p:cNvSpPr>
          <p:nvPr/>
        </p:nvSpPr>
        <p:spPr bwMode="auto">
          <a:xfrm>
            <a:off x="251521" y="980728"/>
            <a:ext cx="8640960" cy="2693045"/>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d</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）绝热过程（</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adiabatic process)</a:t>
            </a:r>
          </a:p>
          <a:p>
            <a:pPr fontAlgn="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在变化过程中，体系与环境不发生热的传递。对那些变化极快的过程，如爆炸和快速燃烧，体系与环境来不及发生热交换，</a:t>
            </a:r>
            <a:r>
              <a:rPr lang="zh-CN" altLang="en-US" sz="2800" b="1" u="sng" dirty="0">
                <a:solidFill>
                  <a:schemeClr val="tx1"/>
                </a:solidFill>
                <a:latin typeface="Times New Roman" panose="02020603050405020304" pitchFamily="18" charset="0"/>
                <a:ea typeface="仿宋" pitchFamily="49" charset="-122"/>
                <a:cs typeface="Times New Roman" panose="02020603050405020304" pitchFamily="18" charset="0"/>
              </a:rPr>
              <a:t>那个瞬间可近似作为绝热过程处理</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p>
        </p:txBody>
      </p:sp>
      <p:sp>
        <p:nvSpPr>
          <p:cNvPr id="285701" name="Text Box 5"/>
          <p:cNvSpPr txBox="1">
            <a:spLocks noChangeArrowheads="1"/>
          </p:cNvSpPr>
          <p:nvPr/>
        </p:nvSpPr>
        <p:spPr bwMode="auto">
          <a:xfrm>
            <a:off x="251520" y="3645024"/>
            <a:ext cx="8656834" cy="2154436"/>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e</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）循环过程（</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cyclic process)</a:t>
            </a:r>
          </a:p>
          <a:p>
            <a:pPr fontAlgn="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体系从始态出发，经过一系列变化后又回到了始态的变化过程。在这个过程中，所有状态函数的变量等于零。</a:t>
            </a:r>
          </a:p>
        </p:txBody>
      </p:sp>
    </p:spTree>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50825" y="304800"/>
            <a:ext cx="6553200" cy="747713"/>
          </a:xfrm>
        </p:spPr>
        <p:txBody>
          <a:bodyPr/>
          <a:lstStyle/>
          <a:p>
            <a:pPr eaLnBrk="1" hangingPunct="1"/>
            <a:r>
              <a:rPr lang="en-US" altLang="zh-CN" dirty="0">
                <a:latin typeface="Arial" panose="020B0604020202020204" pitchFamily="34" charset="0"/>
                <a:cs typeface="Arial" panose="020B0604020202020204" pitchFamily="34" charset="0"/>
              </a:rPr>
              <a:t>3.1.6 </a:t>
            </a:r>
            <a:r>
              <a:rPr lang="en-US" altLang="zh-CN" dirty="0"/>
              <a:t> </a:t>
            </a:r>
            <a:r>
              <a:rPr lang="zh-CN" altLang="en-US" dirty="0"/>
              <a:t>热和功</a:t>
            </a:r>
          </a:p>
        </p:txBody>
      </p:sp>
      <p:sp>
        <p:nvSpPr>
          <p:cNvPr id="220164" name="Text Box 4"/>
          <p:cNvSpPr txBox="1">
            <a:spLocks noChangeArrowheads="1"/>
          </p:cNvSpPr>
          <p:nvPr/>
        </p:nvSpPr>
        <p:spPr bwMode="auto">
          <a:xfrm>
            <a:off x="250824" y="2890391"/>
            <a:ext cx="2881015" cy="483722"/>
          </a:xfrm>
          <a:prstGeom prst="rect">
            <a:avLst/>
          </a:prstGeom>
          <a:noFill/>
          <a:ln w="12700" cap="sq">
            <a:noFill/>
            <a:miter lim="800000"/>
            <a:headEnd/>
            <a:tailEnd/>
          </a:ln>
        </p:spPr>
        <p:txBody>
          <a:bodyPr wrap="square" tIns="0" bIns="0">
            <a:spAutoFit/>
          </a:bodyPr>
          <a:lstStyle/>
          <a:p>
            <a:pPr algn="just" eaLnBrk="0" hangingPunct="0">
              <a:lnSpc>
                <a:spcPct val="125000"/>
              </a:lnSpc>
              <a:spcBef>
                <a:spcPts val="0"/>
              </a:spcBef>
            </a:pPr>
            <a:r>
              <a:rPr lang="zh-CN" altLang="en-US" sz="2800" b="1" dirty="0">
                <a:solidFill>
                  <a:srgbClr val="FF0000"/>
                </a:solidFill>
                <a:latin typeface="Times New Roman" panose="02020603050405020304" pitchFamily="18" charset="0"/>
                <a:ea typeface="黑体" pitchFamily="2" charset="-122"/>
                <a:cs typeface="Times New Roman" panose="02020603050405020304" pitchFamily="18" charset="0"/>
              </a:rPr>
              <a:t>功（</a:t>
            </a:r>
            <a:r>
              <a:rPr lang="en-US" altLang="zh-CN" sz="2800" b="1" dirty="0">
                <a:solidFill>
                  <a:srgbClr val="FF0000"/>
                </a:solidFill>
                <a:latin typeface="Times New Roman" panose="02020603050405020304" pitchFamily="18" charset="0"/>
                <a:ea typeface="黑体" pitchFamily="2" charset="-122"/>
                <a:cs typeface="Times New Roman" panose="02020603050405020304" pitchFamily="18" charset="0"/>
              </a:rPr>
              <a:t>Work</a:t>
            </a:r>
            <a:r>
              <a:rPr lang="en-US" altLang="zh-CN" sz="2800" b="1" dirty="0">
                <a:solidFill>
                  <a:srgbClr val="FF3300"/>
                </a:solidFill>
                <a:latin typeface="Times New Roman" panose="02020603050405020304" pitchFamily="18" charset="0"/>
                <a:ea typeface="黑体" pitchFamily="2" charset="-122"/>
                <a:cs typeface="Times New Roman" panose="02020603050405020304" pitchFamily="18" charset="0"/>
              </a:rPr>
              <a:t>）</a:t>
            </a:r>
          </a:p>
        </p:txBody>
      </p:sp>
      <p:sp>
        <p:nvSpPr>
          <p:cNvPr id="220165" name="Text Box 5"/>
          <p:cNvSpPr txBox="1">
            <a:spLocks noChangeArrowheads="1"/>
          </p:cNvSpPr>
          <p:nvPr/>
        </p:nvSpPr>
        <p:spPr bwMode="auto">
          <a:xfrm>
            <a:off x="683568" y="5698703"/>
            <a:ext cx="8642349" cy="538609"/>
          </a:xfrm>
          <a:prstGeom prst="rect">
            <a:avLst/>
          </a:prstGeom>
          <a:noFill/>
          <a:ln w="12700" cap="sq">
            <a:noFill/>
            <a:miter lim="800000"/>
            <a:headEnd/>
            <a:tailEnd/>
          </a:ln>
        </p:spPr>
        <p:txBody>
          <a:bodyPr wrap="square" tIns="0" bIns="0">
            <a:spAutoFit/>
          </a:bodyPr>
          <a:lstStyle/>
          <a:p>
            <a:pPr algn="ctr" fontAlgn="t">
              <a:lnSpc>
                <a:spcPct val="125000"/>
              </a:lnSpc>
              <a:spcBef>
                <a:spcPts val="0"/>
              </a:spcBef>
            </a:pPr>
            <a:r>
              <a:rPr lang="en-US" altLang="zh-CN" sz="2800"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q</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sz="2800"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W</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都不是状态函数，其数值与变化途径有关。</a:t>
            </a:r>
          </a:p>
        </p:txBody>
      </p:sp>
      <p:sp>
        <p:nvSpPr>
          <p:cNvPr id="220168" name="Text Box 8"/>
          <p:cNvSpPr txBox="1">
            <a:spLocks noChangeArrowheads="1"/>
          </p:cNvSpPr>
          <p:nvPr/>
        </p:nvSpPr>
        <p:spPr bwMode="auto">
          <a:xfrm>
            <a:off x="250825" y="980728"/>
            <a:ext cx="1920875" cy="538609"/>
          </a:xfrm>
          <a:prstGeom prst="rect">
            <a:avLst/>
          </a:prstGeom>
          <a:noFill/>
          <a:ln w="12700" cap="sq">
            <a:noFill/>
            <a:miter lim="800000"/>
            <a:headEnd/>
            <a:tailEnd/>
          </a:ln>
        </p:spPr>
        <p:txBody>
          <a:bodyPr tIns="0" bIns="0">
            <a:spAutoFit/>
          </a:bodyPr>
          <a:lstStyle/>
          <a:p>
            <a:pPr fontAlgn="t">
              <a:lnSpc>
                <a:spcPct val="125000"/>
              </a:lnSpc>
              <a:spcBef>
                <a:spcPts val="0"/>
              </a:spcBef>
            </a:pPr>
            <a:r>
              <a:rPr lang="zh-CN" altLang="en-US" sz="2800" b="1" dirty="0">
                <a:solidFill>
                  <a:srgbClr val="FF0000"/>
                </a:solidFill>
                <a:latin typeface="Times New Roman" panose="02020603050405020304" pitchFamily="18" charset="0"/>
                <a:ea typeface="黑体" pitchFamily="2" charset="-122"/>
                <a:cs typeface="Times New Roman" panose="02020603050405020304" pitchFamily="18" charset="0"/>
              </a:rPr>
              <a:t>热（</a:t>
            </a:r>
            <a:r>
              <a:rPr lang="en-US" altLang="zh-CN" sz="2800" b="1" dirty="0">
                <a:solidFill>
                  <a:srgbClr val="FF0000"/>
                </a:solidFill>
                <a:latin typeface="Times New Roman" panose="02020603050405020304" pitchFamily="18" charset="0"/>
                <a:ea typeface="黑体" pitchFamily="2" charset="-122"/>
                <a:cs typeface="Times New Roman" panose="02020603050405020304" pitchFamily="18" charset="0"/>
              </a:rPr>
              <a:t>Heat）</a:t>
            </a:r>
          </a:p>
        </p:txBody>
      </p:sp>
      <p:sp>
        <p:nvSpPr>
          <p:cNvPr id="220169" name="Text Box 9"/>
          <p:cNvSpPr txBox="1">
            <a:spLocks noChangeArrowheads="1"/>
          </p:cNvSpPr>
          <p:nvPr/>
        </p:nvSpPr>
        <p:spPr bwMode="auto">
          <a:xfrm>
            <a:off x="250825" y="1479550"/>
            <a:ext cx="8642349" cy="1473673"/>
          </a:xfrm>
          <a:prstGeom prst="rect">
            <a:avLst/>
          </a:prstGeom>
          <a:noFill/>
          <a:ln w="12700" cap="sq">
            <a:noFill/>
            <a:miter lim="800000"/>
            <a:headEnd/>
            <a:tailEnd/>
          </a:ln>
        </p:spPr>
        <p:txBody>
          <a:bodyPr wrap="square" tIns="0" bIns="0">
            <a:spAutoFit/>
          </a:bodyPr>
          <a:lstStyle/>
          <a:p>
            <a:pPr fontAlgn="t">
              <a:lnSpc>
                <a:spcPct val="114000"/>
              </a:lnSpc>
              <a:spcBef>
                <a:spcPts val="0"/>
              </a:spcBef>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体系与环境之间因温差而传递的能量称为热。</a:t>
            </a:r>
            <a:r>
              <a:rPr lang="zh-CN" altLang="en-US" sz="2800" b="1" dirty="0">
                <a:latin typeface="黑体" panose="02010609060101010101" pitchFamily="49" charset="-122"/>
                <a:ea typeface="黑体" panose="02010609060101010101" pitchFamily="49" charset="-122"/>
                <a:cs typeface="Times New Roman" panose="02020603050405020304" pitchFamily="18" charset="0"/>
              </a:rPr>
              <a:t>热的本质：是系统内部粒子无序运动反映。</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用符号</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q</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表示。</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q</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的取号</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黑体" pitchFamily="2" charset="-122"/>
                <a:cs typeface="Times New Roman" panose="02020603050405020304" pitchFamily="18" charset="0"/>
              </a:rPr>
              <a:t>体系吸热，</a:t>
            </a:r>
            <a:r>
              <a:rPr lang="en-US" altLang="zh-CN" sz="2800" b="1" i="1" dirty="0">
                <a:solidFill>
                  <a:schemeClr val="tx1"/>
                </a:solidFill>
                <a:latin typeface="Times New Roman" panose="02020603050405020304" pitchFamily="18" charset="0"/>
                <a:ea typeface="黑体" pitchFamily="2" charset="-122"/>
                <a:cs typeface="Times New Roman" panose="02020603050405020304" pitchFamily="18" charset="0"/>
              </a:rPr>
              <a:t>q </a:t>
            </a:r>
            <a:r>
              <a:rPr lang="en-US" altLang="zh-CN" sz="2800" b="1" dirty="0">
                <a:solidFill>
                  <a:schemeClr val="tx1"/>
                </a:solidFill>
                <a:latin typeface="Times New Roman" panose="02020603050405020304" pitchFamily="18" charset="0"/>
                <a:ea typeface="黑体" pitchFamily="2" charset="-122"/>
                <a:cs typeface="Times New Roman" panose="02020603050405020304" pitchFamily="18" charset="0"/>
              </a:rPr>
              <a:t>&gt; 0；</a:t>
            </a:r>
            <a:r>
              <a:rPr lang="zh-CN" altLang="en-US" sz="2800" b="1" dirty="0">
                <a:solidFill>
                  <a:schemeClr val="tx1"/>
                </a:solidFill>
                <a:latin typeface="Times New Roman" panose="02020603050405020304" pitchFamily="18" charset="0"/>
                <a:ea typeface="黑体" pitchFamily="2" charset="-122"/>
                <a:cs typeface="Times New Roman" panose="02020603050405020304" pitchFamily="18" charset="0"/>
              </a:rPr>
              <a:t>体系放热，</a:t>
            </a:r>
            <a:r>
              <a:rPr lang="en-US" altLang="zh-CN" sz="2800" b="1" i="1" dirty="0">
                <a:solidFill>
                  <a:schemeClr val="tx1"/>
                </a:solidFill>
                <a:latin typeface="Times New Roman" panose="02020603050405020304" pitchFamily="18" charset="0"/>
                <a:ea typeface="黑体" pitchFamily="2" charset="-122"/>
                <a:cs typeface="Times New Roman" panose="02020603050405020304" pitchFamily="18" charset="0"/>
              </a:rPr>
              <a:t>q</a:t>
            </a:r>
            <a:r>
              <a:rPr lang="en-US" altLang="zh-CN" sz="2800" b="1" dirty="0">
                <a:solidFill>
                  <a:schemeClr val="tx1"/>
                </a:solidFill>
                <a:latin typeface="Times New Roman" panose="02020603050405020304" pitchFamily="18" charset="0"/>
                <a:ea typeface="黑体" pitchFamily="2" charset="-122"/>
                <a:cs typeface="Times New Roman" panose="02020603050405020304" pitchFamily="18" charset="0"/>
              </a:rPr>
              <a:t> &lt; 0 。</a:t>
            </a:r>
            <a:endParaRPr lang="zh-CN" altLang="en-US" sz="2800" b="1" dirty="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220170" name="Text Box 10"/>
          <p:cNvSpPr txBox="1">
            <a:spLocks noChangeArrowheads="1"/>
          </p:cNvSpPr>
          <p:nvPr/>
        </p:nvSpPr>
        <p:spPr bwMode="auto">
          <a:xfrm>
            <a:off x="250825" y="3317429"/>
            <a:ext cx="8642349" cy="2904321"/>
          </a:xfrm>
          <a:prstGeom prst="rect">
            <a:avLst/>
          </a:prstGeom>
          <a:noFill/>
          <a:ln w="12700" cap="sq">
            <a:noFill/>
            <a:miter lim="800000"/>
            <a:headEnd/>
            <a:tailEnd/>
          </a:ln>
        </p:spPr>
        <p:txBody>
          <a:bodyPr wrap="square" tIns="0" bIns="0">
            <a:spAutoFit/>
          </a:bodyPr>
          <a:lstStyle/>
          <a:p>
            <a:pPr>
              <a:lnSpc>
                <a:spcPct val="114000"/>
              </a:lnSpc>
              <a:spcBef>
                <a:spcPts val="0"/>
              </a:spcBef>
              <a:buClr>
                <a:schemeClr val="hlink"/>
              </a:buClr>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体系与环境之间传递的除热以外的其它能量都称为功，用符号</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W</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表示。</a:t>
            </a:r>
            <a:r>
              <a:rPr lang="zh-CN" altLang="en-US" sz="2800" b="1" dirty="0">
                <a:latin typeface="黑体" panose="02010609060101010101" pitchFamily="49" charset="-122"/>
                <a:ea typeface="黑体" panose="02010609060101010101" pitchFamily="49" charset="-122"/>
                <a:cs typeface="Times New Roman" panose="02020603050405020304" pitchFamily="18" charset="0"/>
              </a:rPr>
              <a:t>功的微观本质：系统以有序方式传递的能量。功的原始定义是力与在力的方向上移动的距离的乘积。</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功可分为膨胀功和非膨胀功两大类。</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W</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的取号：</a:t>
            </a:r>
            <a:r>
              <a:rPr lang="zh-CN" altLang="en-US"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环境对体系作功，</a:t>
            </a:r>
            <a:r>
              <a:rPr lang="en-US" altLang="zh-CN" sz="2800" b="1"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W </a:t>
            </a:r>
            <a:r>
              <a:rPr lang="en-US" altLang="zh-CN"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&gt; 0；</a:t>
            </a:r>
            <a:r>
              <a:rPr lang="zh-CN" altLang="en-US"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体系对环境作功，</a:t>
            </a:r>
            <a:r>
              <a:rPr lang="en-US" altLang="zh-CN" sz="2800" b="1"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W </a:t>
            </a:r>
            <a:r>
              <a:rPr lang="en-US" altLang="zh-CN"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&lt; 0 。</a:t>
            </a:r>
            <a:endParaRPr lang="zh-CN" altLang="en-US" sz="28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 name="组合 1">
            <a:extLst>
              <a:ext uri="{FF2B5EF4-FFF2-40B4-BE49-F238E27FC236}">
                <a16:creationId xmlns:a16="http://schemas.microsoft.com/office/drawing/2014/main" id="{FF4ADC40-31C1-4417-84EB-13C6046198B3}"/>
              </a:ext>
            </a:extLst>
          </p:cNvPr>
          <p:cNvGrpSpPr/>
          <p:nvPr/>
        </p:nvGrpSpPr>
        <p:grpSpPr>
          <a:xfrm>
            <a:off x="5148064" y="235421"/>
            <a:ext cx="1480145" cy="1480145"/>
            <a:chOff x="5148064" y="235421"/>
            <a:chExt cx="1480145" cy="1480145"/>
          </a:xfrm>
        </p:grpSpPr>
        <p:sp>
          <p:nvSpPr>
            <p:cNvPr id="8" name="爆炸形: 8 pt  7">
              <a:extLst>
                <a:ext uri="{FF2B5EF4-FFF2-40B4-BE49-F238E27FC236}">
                  <a16:creationId xmlns:a16="http://schemas.microsoft.com/office/drawing/2014/main" id="{AC2D9566-740D-4D86-BA9A-FF6339A8F033}"/>
                </a:ext>
              </a:extLst>
            </p:cNvPr>
            <p:cNvSpPr/>
            <p:nvPr/>
          </p:nvSpPr>
          <p:spPr bwMode="auto">
            <a:xfrm>
              <a:off x="5148064" y="235421"/>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9" name="矩形 8">
              <a:extLst>
                <a:ext uri="{FF2B5EF4-FFF2-40B4-BE49-F238E27FC236}">
                  <a16:creationId xmlns:a16="http://schemas.microsoft.com/office/drawing/2014/main" id="{EAE81023-28BE-44EA-8BEA-28FA8C1A7A14}"/>
                </a:ext>
              </a:extLst>
            </p:cNvPr>
            <p:cNvSpPr/>
            <p:nvPr/>
          </p:nvSpPr>
          <p:spPr>
            <a:xfrm>
              <a:off x="5397381" y="667890"/>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399703"/>
            <a:ext cx="7092950" cy="581025"/>
          </a:xfrm>
        </p:spPr>
        <p:txBody>
          <a:bodyPr/>
          <a:lstStyle/>
          <a:p>
            <a:pPr eaLnBrk="1" hangingPunct="1"/>
            <a:r>
              <a:rPr lang="en-US" altLang="zh-CN" sz="3200" dirty="0">
                <a:latin typeface="Arial" panose="020B0604020202020204" pitchFamily="34" charset="0"/>
                <a:cs typeface="Arial" panose="020B0604020202020204" pitchFamily="34" charset="0"/>
              </a:rPr>
              <a:t>3.2 </a:t>
            </a:r>
            <a:r>
              <a:rPr lang="zh-CN" altLang="en-US" sz="3200" dirty="0"/>
              <a:t>化学反应中的质量守恒与能量守恒</a:t>
            </a:r>
          </a:p>
        </p:txBody>
      </p:sp>
      <p:sp>
        <p:nvSpPr>
          <p:cNvPr id="292867" name="Rectangle 3"/>
          <p:cNvSpPr>
            <a:spLocks noGrp="1" noChangeArrowheads="1"/>
          </p:cNvSpPr>
          <p:nvPr>
            <p:ph type="body" idx="1"/>
          </p:nvPr>
        </p:nvSpPr>
        <p:spPr>
          <a:xfrm>
            <a:off x="251520" y="2139955"/>
            <a:ext cx="8712967" cy="2232025"/>
          </a:xfrm>
        </p:spPr>
        <p:txBody>
          <a:bodyPr/>
          <a:lstStyle/>
          <a:p>
            <a:pPr eaLnBrk="1" hangingPunct="1">
              <a:lnSpc>
                <a:spcPct val="150000"/>
              </a:lnSpc>
              <a:spcBef>
                <a:spcPts val="600"/>
              </a:spcBef>
              <a:buFont typeface="Wingdings" pitchFamily="2" charset="2"/>
              <a:buNone/>
              <a:defRPr/>
            </a:pPr>
            <a:r>
              <a:rPr lang="en-US" altLang="zh-CN" sz="3200" dirty="0">
                <a:effectLst/>
                <a:latin typeface="Times New Roman" panose="02020603050405020304" pitchFamily="18" charset="0"/>
                <a:cs typeface="Times New Roman" panose="02020603050405020304" pitchFamily="18" charset="0"/>
              </a:rPr>
              <a:t>3.2.1 </a:t>
            </a:r>
            <a:r>
              <a:rPr lang="zh-CN" altLang="en-US" sz="3200" dirty="0">
                <a:effectLst/>
                <a:latin typeface="Times New Roman" panose="02020603050405020304" pitchFamily="18" charset="0"/>
                <a:cs typeface="Times New Roman" panose="02020603050405020304" pitchFamily="18" charset="0"/>
              </a:rPr>
              <a:t>化学反应质量守恒定律</a:t>
            </a:r>
          </a:p>
          <a:p>
            <a:pPr marL="890588" indent="-890588" eaLnBrk="1" hangingPunct="1">
              <a:lnSpc>
                <a:spcPct val="150000"/>
              </a:lnSpc>
              <a:spcBef>
                <a:spcPts val="600"/>
              </a:spcBef>
              <a:buFont typeface="Wingdings" pitchFamily="2" charset="2"/>
              <a:buNone/>
              <a:defRPr/>
            </a:pPr>
            <a:r>
              <a:rPr lang="en-US" altLang="zh-CN" sz="3200" dirty="0">
                <a:effectLst/>
                <a:latin typeface="Times New Roman" panose="02020603050405020304" pitchFamily="18" charset="0"/>
                <a:cs typeface="Times New Roman" panose="02020603050405020304" pitchFamily="18" charset="0"/>
              </a:rPr>
              <a:t>3.2.2 </a:t>
            </a:r>
            <a:r>
              <a:rPr lang="zh-CN" altLang="en-US" sz="3200" dirty="0">
                <a:effectLst/>
                <a:latin typeface="Times New Roman" panose="02020603050405020304" pitchFamily="18" charset="0"/>
                <a:cs typeface="Times New Roman" panose="02020603050405020304" pitchFamily="18" charset="0"/>
              </a:rPr>
              <a:t>化学反应中的能量守恒定律</a:t>
            </a:r>
            <a:r>
              <a:rPr lang="en-US" altLang="zh-CN" sz="3200" dirty="0">
                <a:effectLst/>
                <a:latin typeface="Times New Roman" panose="02020603050405020304" pitchFamily="18" charset="0"/>
                <a:cs typeface="Times New Roman" panose="02020603050405020304" pitchFamily="18" charset="0"/>
              </a:rPr>
              <a:t>—</a:t>
            </a:r>
            <a:r>
              <a:rPr lang="zh-CN" altLang="en-US" sz="3200" dirty="0">
                <a:effectLst/>
                <a:latin typeface="Times New Roman" panose="02020603050405020304" pitchFamily="18" charset="0"/>
                <a:cs typeface="Times New Roman" panose="02020603050405020304" pitchFamily="18" charset="0"/>
              </a:rPr>
              <a:t>热力学第一定律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3.2.1  </a:t>
            </a:r>
            <a:r>
              <a:rPr lang="zh-CN" altLang="en-US" sz="3200" dirty="0"/>
              <a:t>化学反应的质量守恒定律</a:t>
            </a:r>
          </a:p>
        </p:txBody>
      </p:sp>
      <p:sp>
        <p:nvSpPr>
          <p:cNvPr id="3" name="内容占位符 2"/>
          <p:cNvSpPr>
            <a:spLocks noGrp="1"/>
          </p:cNvSpPr>
          <p:nvPr>
            <p:ph idx="1"/>
          </p:nvPr>
        </p:nvSpPr>
        <p:spPr>
          <a:xfrm>
            <a:off x="251521" y="980728"/>
            <a:ext cx="8640960" cy="5688632"/>
          </a:xfrm>
        </p:spPr>
        <p:txBody>
          <a:bodyPr/>
          <a:lstStyle/>
          <a:p>
            <a:pPr eaLnBrk="1" hangingPunct="1">
              <a:lnSpc>
                <a:spcPct val="114000"/>
              </a:lnSpc>
              <a:spcBef>
                <a:spcPts val="600"/>
              </a:spcBef>
              <a:buClr>
                <a:schemeClr val="tx1"/>
              </a:buClr>
              <a:defRPr/>
            </a:pPr>
            <a:r>
              <a:rPr lang="en-US" altLang="zh-CN" dirty="0">
                <a:effectLst/>
                <a:latin typeface="Times New Roman" panose="02020603050405020304" pitchFamily="18" charset="0"/>
                <a:cs typeface="Times New Roman" panose="02020603050405020304" pitchFamily="18" charset="0"/>
              </a:rPr>
              <a:t>18</a:t>
            </a:r>
            <a:r>
              <a:rPr lang="zh-CN" altLang="en-US" dirty="0">
                <a:effectLst/>
                <a:latin typeface="Times New Roman" panose="02020603050405020304" pitchFamily="18" charset="0"/>
                <a:cs typeface="Times New Roman" panose="02020603050405020304" pitchFamily="18" charset="0"/>
              </a:rPr>
              <a:t>世纪，热质（</a:t>
            </a:r>
            <a:r>
              <a:rPr lang="en-US" altLang="zh-CN" dirty="0">
                <a:effectLst/>
                <a:latin typeface="Times New Roman" panose="02020603050405020304" pitchFamily="18" charset="0"/>
                <a:cs typeface="Times New Roman" panose="02020603050405020304" pitchFamily="18" charset="0"/>
              </a:rPr>
              <a:t>caloric</a:t>
            </a:r>
            <a:r>
              <a:rPr lang="zh-CN" altLang="en-US" dirty="0">
                <a:effectLst/>
                <a:latin typeface="Times New Roman" panose="02020603050405020304" pitchFamily="18" charset="0"/>
                <a:cs typeface="Times New Roman" panose="02020603050405020304" pitchFamily="18" charset="0"/>
              </a:rPr>
              <a:t>）说盛行。</a:t>
            </a:r>
            <a:endParaRPr lang="en-US" altLang="zh-CN" dirty="0">
              <a:effectLst/>
              <a:latin typeface="Times New Roman" panose="02020603050405020304" pitchFamily="18" charset="0"/>
              <a:cs typeface="Times New Roman" panose="02020603050405020304" pitchFamily="18" charset="0"/>
            </a:endParaRPr>
          </a:p>
          <a:p>
            <a:pPr eaLnBrk="1" hangingPunct="1">
              <a:lnSpc>
                <a:spcPct val="114000"/>
              </a:lnSpc>
              <a:spcBef>
                <a:spcPts val="600"/>
              </a:spcBef>
              <a:buClr>
                <a:schemeClr val="tx1"/>
              </a:buClr>
              <a:defRPr/>
            </a:pPr>
            <a:r>
              <a:rPr lang="en-US" altLang="zh-CN" dirty="0">
                <a:effectLst/>
                <a:latin typeface="Times New Roman" panose="02020603050405020304" pitchFamily="18" charset="0"/>
                <a:cs typeface="Times New Roman" panose="02020603050405020304" pitchFamily="18" charset="0"/>
              </a:rPr>
              <a:t>1756</a:t>
            </a:r>
            <a:r>
              <a:rPr lang="zh-CN" altLang="en-US" dirty="0">
                <a:effectLst/>
                <a:latin typeface="Times New Roman" panose="02020603050405020304" pitchFamily="18" charset="0"/>
                <a:cs typeface="Times New Roman" panose="02020603050405020304" pitchFamily="18" charset="0"/>
              </a:rPr>
              <a:t>年俄国化学家</a:t>
            </a:r>
            <a:r>
              <a:rPr lang="zh-CN" altLang="en-US" u="sng" dirty="0">
                <a:effectLst/>
                <a:latin typeface="Times New Roman" panose="02020603050405020304" pitchFamily="18" charset="0"/>
                <a:cs typeface="Times New Roman" panose="02020603050405020304" pitchFamily="18" charset="0"/>
              </a:rPr>
              <a:t>罗蒙诺索夫</a:t>
            </a:r>
            <a:r>
              <a:rPr lang="zh-CN" altLang="en-US" dirty="0">
                <a:effectLst/>
                <a:latin typeface="Times New Roman" panose="02020603050405020304" pitchFamily="18" charset="0"/>
                <a:cs typeface="Times New Roman" panose="02020603050405020304" pitchFamily="18" charset="0"/>
              </a:rPr>
              <a:t>最先发现在化学变化中物质的质量是守恒的。</a:t>
            </a:r>
            <a:endParaRPr lang="en-US" altLang="zh-CN" dirty="0">
              <a:effectLst/>
              <a:latin typeface="Times New Roman" panose="02020603050405020304" pitchFamily="18" charset="0"/>
              <a:cs typeface="Times New Roman" panose="02020603050405020304" pitchFamily="18" charset="0"/>
            </a:endParaRPr>
          </a:p>
          <a:p>
            <a:pPr eaLnBrk="1" hangingPunct="1">
              <a:lnSpc>
                <a:spcPct val="114000"/>
              </a:lnSpc>
              <a:spcBef>
                <a:spcPts val="600"/>
              </a:spcBef>
              <a:buClr>
                <a:schemeClr val="tx1"/>
              </a:buClr>
              <a:defRPr/>
            </a:pPr>
            <a:r>
              <a:rPr lang="zh-CN" altLang="en-US" dirty="0">
                <a:effectLst/>
                <a:latin typeface="Times New Roman" panose="02020603050405020304" pitchFamily="18" charset="0"/>
                <a:cs typeface="Times New Roman" panose="02020603050405020304" pitchFamily="18" charset="0"/>
              </a:rPr>
              <a:t>在</a:t>
            </a:r>
            <a:r>
              <a:rPr lang="en-US" altLang="zh-CN" dirty="0">
                <a:effectLst/>
                <a:latin typeface="Times New Roman" panose="02020603050405020304" pitchFamily="18" charset="0"/>
                <a:cs typeface="Times New Roman" panose="02020603050405020304" pitchFamily="18" charset="0"/>
              </a:rPr>
              <a:t>20</a:t>
            </a:r>
            <a:r>
              <a:rPr lang="zh-CN" altLang="en-US" dirty="0">
                <a:effectLst/>
                <a:latin typeface="Times New Roman" panose="02020603050405020304" pitchFamily="18" charset="0"/>
                <a:cs typeface="Times New Roman" panose="02020603050405020304" pitchFamily="18" charset="0"/>
              </a:rPr>
              <a:t>世纪以前，科学家承认两个独立的基本定律：质量守恒定律和能量守恒定律。现在科学家则将这两个定律合而为一，称它为</a:t>
            </a:r>
            <a:r>
              <a:rPr lang="zh-CN" altLang="en-US"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质能守恒定律</a:t>
            </a:r>
            <a:r>
              <a:rPr lang="zh-CN" altLang="en-US" dirty="0">
                <a:effectLst/>
                <a:latin typeface="Times New Roman" panose="02020603050405020304" pitchFamily="18" charset="0"/>
                <a:cs typeface="Times New Roman" panose="02020603050405020304" pitchFamily="18" charset="0"/>
              </a:rPr>
              <a:t>。 </a:t>
            </a:r>
          </a:p>
          <a:p>
            <a:pPr eaLnBrk="1" hangingPunct="1">
              <a:lnSpc>
                <a:spcPct val="114000"/>
              </a:lnSpc>
              <a:spcBef>
                <a:spcPts val="600"/>
              </a:spcBef>
              <a:buClr>
                <a:schemeClr val="tx1"/>
              </a:buClr>
              <a:defRPr/>
            </a:pPr>
            <a:r>
              <a:rPr lang="en-US" altLang="zh-CN" dirty="0">
                <a:effectLst/>
                <a:latin typeface="Times New Roman" panose="02020603050405020304" pitchFamily="18" charset="0"/>
                <a:cs typeface="Times New Roman" panose="02020603050405020304" pitchFamily="18" charset="0"/>
              </a:rPr>
              <a:t>20</a:t>
            </a:r>
            <a:r>
              <a:rPr lang="zh-CN" altLang="en-US" dirty="0">
                <a:effectLst/>
                <a:latin typeface="Times New Roman" panose="02020603050405020304" pitchFamily="18" charset="0"/>
                <a:cs typeface="Times New Roman" panose="02020603050405020304" pitchFamily="18" charset="0"/>
              </a:rPr>
              <a:t>世纪以来，人们发现原子核裂变所产生的能量远远超过最剧烈的化学反应。</a:t>
            </a:r>
            <a:r>
              <a:rPr lang="en-US" altLang="zh-CN" dirty="0">
                <a:effectLst/>
                <a:latin typeface="Times New Roman" panose="02020603050405020304" pitchFamily="18" charset="0"/>
                <a:cs typeface="Times New Roman" panose="02020603050405020304" pitchFamily="18" charset="0"/>
              </a:rPr>
              <a:t>1000 g </a:t>
            </a:r>
            <a:r>
              <a:rPr lang="zh-CN" altLang="en-US" dirty="0">
                <a:effectLst/>
                <a:latin typeface="Times New Roman" panose="02020603050405020304" pitchFamily="18" charset="0"/>
                <a:cs typeface="Times New Roman" panose="02020603050405020304" pitchFamily="18" charset="0"/>
              </a:rPr>
              <a:t>铀</a:t>
            </a:r>
            <a:r>
              <a:rPr lang="en-US" altLang="zh-CN" dirty="0">
                <a:effectLst/>
                <a:latin typeface="Times New Roman" panose="02020603050405020304" pitchFamily="18" charset="0"/>
                <a:cs typeface="Times New Roman" panose="02020603050405020304" pitchFamily="18" charset="0"/>
              </a:rPr>
              <a:t>235</a:t>
            </a:r>
            <a:r>
              <a:rPr lang="zh-CN" altLang="en-US" dirty="0">
                <a:effectLst/>
                <a:latin typeface="Times New Roman" panose="02020603050405020304" pitchFamily="18" charset="0"/>
                <a:cs typeface="Times New Roman" panose="02020603050405020304" pitchFamily="18" charset="0"/>
              </a:rPr>
              <a:t>裂变的结果，放出的能量为</a:t>
            </a:r>
            <a:r>
              <a:rPr lang="en-US" altLang="zh-CN" dirty="0">
                <a:effectLst/>
                <a:latin typeface="Times New Roman" panose="02020603050405020304" pitchFamily="18" charset="0"/>
                <a:cs typeface="Times New Roman" panose="02020603050405020304" pitchFamily="18" charset="0"/>
              </a:rPr>
              <a:t>8.23×10</a:t>
            </a:r>
            <a:r>
              <a:rPr lang="en-US" altLang="zh-CN" baseline="30000" dirty="0">
                <a:effectLst/>
                <a:latin typeface="Times New Roman" panose="02020603050405020304" pitchFamily="18" charset="0"/>
                <a:cs typeface="Times New Roman" panose="02020603050405020304" pitchFamily="18" charset="0"/>
              </a:rPr>
              <a:t>16</a:t>
            </a:r>
            <a:r>
              <a:rPr lang="en-US" altLang="zh-CN" dirty="0">
                <a:effectLst/>
                <a:latin typeface="Times New Roman" panose="02020603050405020304" pitchFamily="18" charset="0"/>
                <a:cs typeface="Times New Roman" panose="02020603050405020304" pitchFamily="18" charset="0"/>
              </a:rPr>
              <a:t> J</a:t>
            </a:r>
            <a:r>
              <a:rPr lang="zh-CN" altLang="en-US" dirty="0">
                <a:effectLst/>
                <a:latin typeface="Times New Roman" panose="02020603050405020304" pitchFamily="18" charset="0"/>
                <a:cs typeface="Times New Roman" panose="02020603050405020304" pitchFamily="18" charset="0"/>
              </a:rPr>
              <a:t>，与产生这些辐射能相等的质量为</a:t>
            </a:r>
            <a:r>
              <a:rPr lang="en-US" altLang="zh-CN" dirty="0">
                <a:effectLst/>
                <a:latin typeface="Times New Roman" panose="02020603050405020304" pitchFamily="18" charset="0"/>
                <a:cs typeface="Times New Roman" panose="02020603050405020304" pitchFamily="18" charset="0"/>
              </a:rPr>
              <a:t>0.914 g</a:t>
            </a:r>
            <a:r>
              <a:rPr lang="zh-CN" altLang="en-US" dirty="0">
                <a:effectLst/>
                <a:latin typeface="Times New Roman" panose="02020603050405020304" pitchFamily="18" charset="0"/>
                <a:cs typeface="Times New Roman" panose="02020603050405020304" pitchFamily="18" charset="0"/>
              </a:rPr>
              <a:t>，和原来</a:t>
            </a:r>
            <a:r>
              <a:rPr lang="en-US" altLang="zh-CN" dirty="0">
                <a:effectLst/>
                <a:latin typeface="Times New Roman" panose="02020603050405020304" pitchFamily="18" charset="0"/>
                <a:cs typeface="Times New Roman" panose="02020603050405020304" pitchFamily="18" charset="0"/>
              </a:rPr>
              <a:t>1000 g</a:t>
            </a:r>
            <a:r>
              <a:rPr lang="zh-CN" altLang="en-US" dirty="0">
                <a:effectLst/>
                <a:latin typeface="Times New Roman" panose="02020603050405020304" pitchFamily="18" charset="0"/>
                <a:cs typeface="Times New Roman" panose="02020603050405020304" pitchFamily="18" charset="0"/>
              </a:rPr>
              <a:t>相比，质量变化已达到千分之一。人们对质量守恒定律就有了新的认识。</a:t>
            </a:r>
            <a:endParaRPr lang="en-US" altLang="zh-CN" dirty="0">
              <a:effectLst/>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a:xfrm>
            <a:off x="251520" y="333375"/>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3.2.1.1  </a:t>
            </a:r>
            <a:r>
              <a:rPr lang="zh-CN" altLang="en-US" sz="3200" dirty="0">
                <a:latin typeface="+mj-ea"/>
              </a:rPr>
              <a:t>化学计量数和反应进度</a:t>
            </a:r>
          </a:p>
        </p:txBody>
      </p:sp>
      <p:graphicFrame>
        <p:nvGraphicFramePr>
          <p:cNvPr id="33795" name="Object 9"/>
          <p:cNvGraphicFramePr>
            <a:graphicFrameLocks noGrp="1" noChangeAspect="1"/>
          </p:cNvGraphicFramePr>
          <p:nvPr>
            <p:ph idx="1"/>
            <p:extLst>
              <p:ext uri="{D42A27DB-BD31-4B8C-83A1-F6EECF244321}">
                <p14:modId xmlns:p14="http://schemas.microsoft.com/office/powerpoint/2010/main" val="3790769064"/>
              </p:ext>
            </p:extLst>
          </p:nvPr>
        </p:nvGraphicFramePr>
        <p:xfrm>
          <a:off x="3158852" y="4092168"/>
          <a:ext cx="2781300" cy="825500"/>
        </p:xfrm>
        <a:graphic>
          <a:graphicData uri="http://schemas.openxmlformats.org/presentationml/2006/ole">
            <mc:AlternateContent xmlns:mc="http://schemas.openxmlformats.org/markup-compatibility/2006">
              <mc:Choice xmlns:v="urn:schemas-microsoft-com:vml" Requires="v">
                <p:oleObj spid="_x0000_s173577" name="Equation" r:id="rId4" imgW="812447" imgH="241195" progId="Equation.DSMT4">
                  <p:embed/>
                </p:oleObj>
              </mc:Choice>
              <mc:Fallback>
                <p:oleObj name="Equation" r:id="rId4" imgW="812447" imgH="241195"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852" y="4092168"/>
                        <a:ext cx="27813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796" name="Text Box 3"/>
          <p:cNvSpPr txBox="1">
            <a:spLocks noChangeArrowheads="1"/>
          </p:cNvSpPr>
          <p:nvPr/>
        </p:nvSpPr>
        <p:spPr bwMode="auto">
          <a:xfrm>
            <a:off x="251520" y="980728"/>
            <a:ext cx="8509893" cy="3631763"/>
          </a:xfrm>
          <a:prstGeom prst="rect">
            <a:avLst/>
          </a:prstGeom>
          <a:noFill/>
          <a:ln w="9525">
            <a:noFill/>
            <a:miter lim="800000"/>
            <a:headEnd/>
            <a:tailEnd/>
          </a:ln>
        </p:spPr>
        <p:txBody>
          <a:bodyPr wrap="square">
            <a:spAutoFit/>
          </a:bodyPr>
          <a:lstStyle/>
          <a:p>
            <a:pPr algn="just" eaLnBrk="0" fontAlgn="t" hangingPunct="0">
              <a:lnSpc>
                <a:spcPct val="125000"/>
              </a:lnSpc>
              <a:spcBef>
                <a:spcPts val="600"/>
              </a:spcBef>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对于一般的化学反应可以用以下的通式表示，</a:t>
            </a:r>
          </a:p>
          <a:p>
            <a:pPr algn="just" eaLnBrk="0" fontAlgn="t" hangingPunct="0">
              <a:lnSpc>
                <a:spcPct val="125000"/>
              </a:lnSpc>
              <a:spcBef>
                <a:spcPts val="600"/>
              </a:spcBef>
            </a:pPr>
            <a:endPar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algn="just" eaLnBrk="0" fontAlgn="t" hangingPunct="0">
              <a:lnSpc>
                <a:spcPct val="125000"/>
              </a:lnSpc>
              <a:spcBef>
                <a:spcPts val="600"/>
              </a:spcBef>
            </a:pP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algn="just" eaLnBrk="0" fontAlgn="t" hangingPunct="0">
              <a:lnSpc>
                <a:spcPct val="125000"/>
              </a:lnSpc>
              <a:spcBef>
                <a:spcPts val="600"/>
              </a:spcBef>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式中，</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B</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表示反应中物质的化学式，  是</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B</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的</a:t>
            </a:r>
            <a:r>
              <a:rPr lang="zh-CN" altLang="en-US" sz="2800" b="1" dirty="0">
                <a:latin typeface="Times New Roman" panose="02020603050405020304" pitchFamily="18" charset="0"/>
                <a:ea typeface="仿宋" pitchFamily="49" charset="-122"/>
                <a:cs typeface="Times New Roman" panose="02020603050405020304" pitchFamily="18" charset="0"/>
              </a:rPr>
              <a:t>化学计量数</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zh-CN" altLang="en-US" sz="2800" b="1" u="sng" dirty="0">
                <a:solidFill>
                  <a:srgbClr val="FF0000"/>
                </a:solidFill>
                <a:latin typeface="Times New Roman" panose="02020603050405020304" pitchFamily="18" charset="0"/>
                <a:ea typeface="仿宋" pitchFamily="49" charset="-122"/>
                <a:cs typeface="Times New Roman" panose="02020603050405020304" pitchFamily="18" charset="0"/>
              </a:rPr>
              <a:t>对反应物取负值，对产物取正值</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a:t>
            </a:r>
          </a:p>
          <a:p>
            <a:pPr algn="just" eaLnBrk="0" fontAlgn="t" hangingPunct="0">
              <a:lnSpc>
                <a:spcPct val="125000"/>
              </a:lnSpc>
              <a:spcBef>
                <a:spcPts val="600"/>
              </a:spcBef>
            </a:pPr>
            <a:r>
              <a:rPr lang="zh-CN" altLang="en-US" sz="2800" b="1" dirty="0">
                <a:solidFill>
                  <a:srgbClr val="FF0000"/>
                </a:solidFill>
                <a:latin typeface="Times New Roman" panose="02020603050405020304" pitchFamily="18" charset="0"/>
                <a:ea typeface="黑体" pitchFamily="2" charset="-122"/>
                <a:cs typeface="Times New Roman" panose="02020603050405020304" pitchFamily="18" charset="0"/>
              </a:rPr>
              <a:t>反应进度</a:t>
            </a:r>
          </a:p>
        </p:txBody>
      </p:sp>
      <p:graphicFrame>
        <p:nvGraphicFramePr>
          <p:cNvPr id="33797" name="Object 4"/>
          <p:cNvGraphicFramePr>
            <a:graphicFrameLocks noChangeAspect="1"/>
          </p:cNvGraphicFramePr>
          <p:nvPr>
            <p:extLst>
              <p:ext uri="{D42A27DB-BD31-4B8C-83A1-F6EECF244321}">
                <p14:modId xmlns:p14="http://schemas.microsoft.com/office/powerpoint/2010/main" val="1645297236"/>
              </p:ext>
            </p:extLst>
          </p:nvPr>
        </p:nvGraphicFramePr>
        <p:xfrm>
          <a:off x="3419873" y="1780647"/>
          <a:ext cx="2160240" cy="1080120"/>
        </p:xfrm>
        <a:graphic>
          <a:graphicData uri="http://schemas.openxmlformats.org/presentationml/2006/ole">
            <mc:AlternateContent xmlns:mc="http://schemas.openxmlformats.org/markup-compatibility/2006">
              <mc:Choice xmlns:v="urn:schemas-microsoft-com:vml" Requires="v">
                <p:oleObj spid="_x0000_s173578" name="Equation" r:id="rId6" imgW="685800" imgH="342900" progId="Equation.DSMT4">
                  <p:embed/>
                </p:oleObj>
              </mc:Choice>
              <mc:Fallback>
                <p:oleObj name="Equation" r:id="rId6" imgW="685800" imgH="3429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3" y="1780647"/>
                        <a:ext cx="2160240" cy="1080120"/>
                      </a:xfrm>
                      <a:prstGeom prst="rect">
                        <a:avLst/>
                      </a:prstGeom>
                      <a:noFill/>
                    </p:spPr>
                  </p:pic>
                </p:oleObj>
              </mc:Fallback>
            </mc:AlternateContent>
          </a:graphicData>
        </a:graphic>
      </p:graphicFrame>
      <p:sp>
        <p:nvSpPr>
          <p:cNvPr id="2056" name="Text Box 7"/>
          <p:cNvSpPr txBox="1">
            <a:spLocks noChangeArrowheads="1"/>
          </p:cNvSpPr>
          <p:nvPr/>
        </p:nvSpPr>
        <p:spPr bwMode="auto">
          <a:xfrm>
            <a:off x="251520" y="5028272"/>
            <a:ext cx="8628955" cy="1785104"/>
          </a:xfrm>
          <a:prstGeom prst="rect">
            <a:avLst/>
          </a:prstGeom>
          <a:noFill/>
          <a:ln w="9525">
            <a:noFill/>
            <a:miter lim="800000"/>
            <a:headEnd/>
            <a:tailEnd/>
          </a:ln>
        </p:spPr>
        <p:txBody>
          <a:bodyPr wrap="square">
            <a:spAutoFit/>
          </a:bodyPr>
          <a:lstStyle/>
          <a:p>
            <a:pPr algn="just" eaLnBrk="0" fontAlgn="t" hangingPunct="0">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同一反应，反应方程式写法不同，</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就不同，因而</a:t>
            </a:r>
          </a:p>
          <a:p>
            <a:pPr algn="just" eaLnBrk="0" fontAlgn="t" hangingPunct="0">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就不同，因此当涉及反应进度时，必须指明化学方程式。</a:t>
            </a:r>
          </a:p>
        </p:txBody>
      </p:sp>
      <p:pic>
        <p:nvPicPr>
          <p:cNvPr id="2" name="图片 1">
            <a:extLst>
              <a:ext uri="{FF2B5EF4-FFF2-40B4-BE49-F238E27FC236}">
                <a16:creationId xmlns:a16="http://schemas.microsoft.com/office/drawing/2014/main" id="{F797BA57-1D98-415A-BE10-8629EEECB830}"/>
              </a:ext>
            </a:extLst>
          </p:cNvPr>
          <p:cNvPicPr>
            <a:picLocks noChangeAspect="1"/>
          </p:cNvPicPr>
          <p:nvPr/>
        </p:nvPicPr>
        <p:blipFill>
          <a:blip r:embed="rId8"/>
          <a:stretch>
            <a:fillRect/>
          </a:stretch>
        </p:blipFill>
        <p:spPr>
          <a:xfrm>
            <a:off x="5767493" y="2745038"/>
            <a:ext cx="676715" cy="755970"/>
          </a:xfrm>
          <a:prstGeom prst="rect">
            <a:avLst/>
          </a:prstGeom>
        </p:spPr>
      </p:pic>
      <p:pic>
        <p:nvPicPr>
          <p:cNvPr id="10" name="图片 9">
            <a:extLst>
              <a:ext uri="{FF2B5EF4-FFF2-40B4-BE49-F238E27FC236}">
                <a16:creationId xmlns:a16="http://schemas.microsoft.com/office/drawing/2014/main" id="{BBE83501-01EE-415B-BC46-FA764B889B20}"/>
              </a:ext>
            </a:extLst>
          </p:cNvPr>
          <p:cNvPicPr>
            <a:picLocks noChangeAspect="1"/>
          </p:cNvPicPr>
          <p:nvPr/>
        </p:nvPicPr>
        <p:blipFill>
          <a:blip r:embed="rId8"/>
          <a:stretch>
            <a:fillRect/>
          </a:stretch>
        </p:blipFill>
        <p:spPr>
          <a:xfrm>
            <a:off x="5364088" y="4941168"/>
            <a:ext cx="676715" cy="755970"/>
          </a:xfrm>
          <a:prstGeom prst="rect">
            <a:avLst/>
          </a:prstGeom>
        </p:spPr>
      </p:pic>
      <p:graphicFrame>
        <p:nvGraphicFramePr>
          <p:cNvPr id="11" name="Object 9">
            <a:extLst>
              <a:ext uri="{FF2B5EF4-FFF2-40B4-BE49-F238E27FC236}">
                <a16:creationId xmlns:a16="http://schemas.microsoft.com/office/drawing/2014/main" id="{F9F59FAA-27A7-4C0C-AF89-E1EC29845EA2}"/>
              </a:ext>
            </a:extLst>
          </p:cNvPr>
          <p:cNvGraphicFramePr>
            <a:graphicFrameLocks noChangeAspect="1"/>
          </p:cNvGraphicFramePr>
          <p:nvPr>
            <p:extLst>
              <p:ext uri="{D42A27DB-BD31-4B8C-83A1-F6EECF244321}">
                <p14:modId xmlns:p14="http://schemas.microsoft.com/office/powerpoint/2010/main" val="815937897"/>
              </p:ext>
            </p:extLst>
          </p:nvPr>
        </p:nvGraphicFramePr>
        <p:xfrm>
          <a:off x="1762348" y="3933056"/>
          <a:ext cx="433388" cy="695325"/>
        </p:xfrm>
        <a:graphic>
          <a:graphicData uri="http://schemas.openxmlformats.org/presentationml/2006/ole">
            <mc:AlternateContent xmlns:mc="http://schemas.openxmlformats.org/markup-compatibility/2006">
              <mc:Choice xmlns:v="urn:schemas-microsoft-com:vml" Requires="v">
                <p:oleObj spid="_x0000_s173579" name="Equation" r:id="rId9" imgW="126720" imgH="203040" progId="Equation.DSMT4">
                  <p:embed/>
                </p:oleObj>
              </mc:Choice>
              <mc:Fallback>
                <p:oleObj name="Equation" r:id="rId9" imgW="126720" imgH="203040" progId="Equation.DSMT4">
                  <p:embed/>
                  <p:pic>
                    <p:nvPicPr>
                      <p:cNvPr id="33795" name="Object 9"/>
                      <p:cNvPicPr>
                        <a:picLocks noChangeAspect="1" noChangeArrowheads="1"/>
                      </p:cNvPicPr>
                      <p:nvPr/>
                    </p:nvPicPr>
                    <p:blipFill>
                      <a:blip r:embed="rId10"/>
                      <a:srcRect/>
                      <a:stretch>
                        <a:fillRect/>
                      </a:stretch>
                    </p:blipFill>
                    <p:spPr bwMode="auto">
                      <a:xfrm>
                        <a:off x="1762348" y="3933056"/>
                        <a:ext cx="4333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2" name="Object 9">
            <a:extLst>
              <a:ext uri="{FF2B5EF4-FFF2-40B4-BE49-F238E27FC236}">
                <a16:creationId xmlns:a16="http://schemas.microsoft.com/office/drawing/2014/main" id="{FD629505-BACF-4673-8FD9-B3991794FF0C}"/>
              </a:ext>
            </a:extLst>
          </p:cNvPr>
          <p:cNvGraphicFramePr>
            <a:graphicFrameLocks noChangeAspect="1"/>
          </p:cNvGraphicFramePr>
          <p:nvPr>
            <p:extLst>
              <p:ext uri="{D42A27DB-BD31-4B8C-83A1-F6EECF244321}">
                <p14:modId xmlns:p14="http://schemas.microsoft.com/office/powerpoint/2010/main" val="820692002"/>
              </p:ext>
            </p:extLst>
          </p:nvPr>
        </p:nvGraphicFramePr>
        <p:xfrm>
          <a:off x="8029345" y="4991690"/>
          <a:ext cx="433388" cy="695325"/>
        </p:xfrm>
        <a:graphic>
          <a:graphicData uri="http://schemas.openxmlformats.org/presentationml/2006/ole">
            <mc:AlternateContent xmlns:mc="http://schemas.openxmlformats.org/markup-compatibility/2006">
              <mc:Choice xmlns:v="urn:schemas-microsoft-com:vml" Requires="v">
                <p:oleObj spid="_x0000_s173580" name="Equation" r:id="rId11" imgW="126720" imgH="203040" progId="Equation.DSMT4">
                  <p:embed/>
                </p:oleObj>
              </mc:Choice>
              <mc:Fallback>
                <p:oleObj name="Equation" r:id="rId11" imgW="126720" imgH="203040" progId="Equation.DSMT4">
                  <p:embed/>
                  <p:pic>
                    <p:nvPicPr>
                      <p:cNvPr id="11" name="Object 9">
                        <a:extLst>
                          <a:ext uri="{FF2B5EF4-FFF2-40B4-BE49-F238E27FC236}">
                            <a16:creationId xmlns:a16="http://schemas.microsoft.com/office/drawing/2014/main" id="{F9F59FAA-27A7-4C0C-AF89-E1EC29845EA2}"/>
                          </a:ext>
                        </a:extLst>
                      </p:cNvPr>
                      <p:cNvPicPr>
                        <a:picLocks noChangeAspect="1" noChangeArrowheads="1"/>
                      </p:cNvPicPr>
                      <p:nvPr/>
                    </p:nvPicPr>
                    <p:blipFill>
                      <a:blip r:embed="rId10"/>
                      <a:srcRect/>
                      <a:stretch>
                        <a:fillRect/>
                      </a:stretch>
                    </p:blipFill>
                    <p:spPr bwMode="auto">
                      <a:xfrm>
                        <a:off x="8029345" y="4991690"/>
                        <a:ext cx="4333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6" name="Text Box 6"/>
          <p:cNvSpPr txBox="1">
            <a:spLocks noChangeArrowheads="1"/>
          </p:cNvSpPr>
          <p:nvPr/>
        </p:nvSpPr>
        <p:spPr bwMode="auto">
          <a:xfrm>
            <a:off x="251520" y="4800054"/>
            <a:ext cx="3996630" cy="430213"/>
          </a:xfrm>
          <a:prstGeom prst="rect">
            <a:avLst/>
          </a:prstGeom>
          <a:noFill/>
          <a:ln w="12700" cap="sq">
            <a:noFill/>
            <a:miter lim="800000"/>
            <a:headEnd/>
            <a:tailEnd/>
          </a:ln>
        </p:spPr>
        <p:txBody>
          <a:bodyPr wrap="square" tIns="0" bIns="0">
            <a:spAutoFit/>
          </a:bodyPr>
          <a:lstStyle/>
          <a:p>
            <a:pPr fontAlgn="t">
              <a:spcBef>
                <a:spcPct val="20000"/>
              </a:spcBef>
              <a:buClr>
                <a:schemeClr val="hlink"/>
              </a:buClr>
            </a:pPr>
            <a:r>
              <a:rPr lang="zh-CN" altLang="en-US" sz="2800" b="1" dirty="0">
                <a:solidFill>
                  <a:srgbClr val="FF0000"/>
                </a:solidFill>
                <a:latin typeface="黑体" pitchFamily="2" charset="-122"/>
                <a:ea typeface="黑体" pitchFamily="2" charset="-122"/>
              </a:rPr>
              <a:t>引入反应进度的优点：</a:t>
            </a:r>
          </a:p>
        </p:txBody>
      </p:sp>
      <p:sp>
        <p:nvSpPr>
          <p:cNvPr id="102407" name="Text Box 7"/>
          <p:cNvSpPr txBox="1">
            <a:spLocks noChangeArrowheads="1"/>
          </p:cNvSpPr>
          <p:nvPr/>
        </p:nvSpPr>
        <p:spPr bwMode="auto">
          <a:xfrm>
            <a:off x="251520" y="5304110"/>
            <a:ext cx="8640961" cy="1077218"/>
          </a:xfrm>
          <a:prstGeom prst="rect">
            <a:avLst/>
          </a:prstGeom>
          <a:noFill/>
          <a:ln w="12700" cap="sq">
            <a:noFill/>
            <a:miter lim="800000"/>
            <a:headEnd/>
            <a:tailEnd/>
          </a:ln>
        </p:spPr>
        <p:txBody>
          <a:bodyPr wrap="square" tIns="0" bIns="0">
            <a:spAutoFit/>
          </a:bodyPr>
          <a:lstStyle/>
          <a:p>
            <a:pPr fontAlgn="t">
              <a:lnSpc>
                <a:spcPct val="125000"/>
              </a:lnSpc>
              <a:spcBef>
                <a:spcPts val="600"/>
              </a:spcBef>
              <a:buClr>
                <a:schemeClr val="hlink"/>
              </a:buClr>
            </a:pPr>
            <a:r>
              <a:rPr lang="zh-CN" altLang="en-US" sz="2800" b="1" dirty="0">
                <a:solidFill>
                  <a:schemeClr val="tx1"/>
                </a:solidFill>
                <a:latin typeface="华文仿宋" panose="02010600040101010101" pitchFamily="2" charset="-122"/>
                <a:ea typeface="华文仿宋" panose="02010600040101010101" pitchFamily="2" charset="-122"/>
              </a:rPr>
              <a:t>反应进行到任意时刻，可以用任一反应物或生成物来表示反应进行的程度，所得的值都是相同的。</a:t>
            </a:r>
          </a:p>
        </p:txBody>
      </p:sp>
      <p:sp>
        <p:nvSpPr>
          <p:cNvPr id="34820" name="Text Box 45"/>
          <p:cNvSpPr txBox="1">
            <a:spLocks noChangeArrowheads="1"/>
          </p:cNvSpPr>
          <p:nvPr/>
        </p:nvSpPr>
        <p:spPr bwMode="auto">
          <a:xfrm>
            <a:off x="251520" y="980728"/>
            <a:ext cx="1872208" cy="538609"/>
          </a:xfrm>
          <a:prstGeom prst="rect">
            <a:avLst/>
          </a:prstGeom>
          <a:noFill/>
          <a:ln w="12700" cap="sq">
            <a:noFill/>
            <a:miter lim="800000"/>
            <a:headEnd/>
            <a:tailEnd/>
          </a:ln>
        </p:spPr>
        <p:txBody>
          <a:bodyPr wrap="square" tIns="0" bIns="0">
            <a:spAutoFit/>
          </a:bodyPr>
          <a:lstStyle/>
          <a:p>
            <a:pPr fontAlgn="t">
              <a:lnSpc>
                <a:spcPct val="125000"/>
              </a:lnSpc>
              <a:spcBef>
                <a:spcPts val="0"/>
              </a:spcBef>
              <a:buClr>
                <a:schemeClr val="hlink"/>
              </a:buClr>
            </a:pPr>
            <a:r>
              <a:rPr lang="zh-CN" altLang="en-US" sz="2800" dirty="0">
                <a:latin typeface="黑体" pitchFamily="2" charset="-122"/>
                <a:ea typeface="黑体" pitchFamily="2" charset="-122"/>
              </a:rPr>
              <a:t>设某反应</a:t>
            </a:r>
          </a:p>
        </p:txBody>
      </p:sp>
      <p:graphicFrame>
        <p:nvGraphicFramePr>
          <p:cNvPr id="34821" name="Object 14"/>
          <p:cNvGraphicFramePr>
            <a:graphicFrameLocks noChangeAspect="1"/>
          </p:cNvGraphicFramePr>
          <p:nvPr>
            <p:extLst>
              <p:ext uri="{D42A27DB-BD31-4B8C-83A1-F6EECF244321}">
                <p14:modId xmlns:p14="http://schemas.microsoft.com/office/powerpoint/2010/main" val="1685583280"/>
              </p:ext>
            </p:extLst>
          </p:nvPr>
        </p:nvGraphicFramePr>
        <p:xfrm>
          <a:off x="3374628" y="1412776"/>
          <a:ext cx="4456113" cy="381000"/>
        </p:xfrm>
        <a:graphic>
          <a:graphicData uri="http://schemas.openxmlformats.org/presentationml/2006/ole">
            <mc:AlternateContent xmlns:mc="http://schemas.openxmlformats.org/markup-compatibility/2006">
              <mc:Choice xmlns:v="urn:schemas-microsoft-com:vml" Requires="v">
                <p:oleObj spid="_x0000_s192621" name="Equation" r:id="rId3" imgW="4000500" imgH="381000" progId="Equation.DSMT4">
                  <p:embed/>
                </p:oleObj>
              </mc:Choice>
              <mc:Fallback>
                <p:oleObj name="Equation" r:id="rId3" imgW="4000500" imgH="381000" progId="Equation.DSMT4">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4628" y="1412776"/>
                        <a:ext cx="445611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36" name="Object 9"/>
          <p:cNvGraphicFramePr>
            <a:graphicFrameLocks noChangeAspect="1"/>
          </p:cNvGraphicFramePr>
          <p:nvPr>
            <p:extLst>
              <p:ext uri="{D42A27DB-BD31-4B8C-83A1-F6EECF244321}">
                <p14:modId xmlns:p14="http://schemas.microsoft.com/office/powerpoint/2010/main" val="3375303831"/>
              </p:ext>
            </p:extLst>
          </p:nvPr>
        </p:nvGraphicFramePr>
        <p:xfrm>
          <a:off x="1187055" y="2027188"/>
          <a:ext cx="646113" cy="361950"/>
        </p:xfrm>
        <a:graphic>
          <a:graphicData uri="http://schemas.openxmlformats.org/presentationml/2006/ole">
            <mc:AlternateContent xmlns:mc="http://schemas.openxmlformats.org/markup-compatibility/2006">
              <mc:Choice xmlns:v="urn:schemas-microsoft-com:vml" Requires="v">
                <p:oleObj spid="_x0000_s192622" name="Equation" r:id="rId5" imgW="317160" imgH="177480" progId="Equation.DSMT4">
                  <p:embed/>
                </p:oleObj>
              </mc:Choice>
              <mc:Fallback>
                <p:oleObj name="Equation" r:id="rId5" imgW="317160" imgH="177480" progId="Equation.DSMT4">
                  <p:embed/>
                  <p:pic>
                    <p:nvPicPr>
                      <p:cNvPr id="0" name="Object 9"/>
                      <p:cNvPicPr>
                        <a:picLocks noChangeAspect="1" noChangeArrowheads="1"/>
                      </p:cNvPicPr>
                      <p:nvPr/>
                    </p:nvPicPr>
                    <p:blipFill>
                      <a:blip r:embed="rId6"/>
                      <a:srcRect/>
                      <a:stretch>
                        <a:fillRect/>
                      </a:stretch>
                    </p:blipFill>
                    <p:spPr bwMode="auto">
                      <a:xfrm>
                        <a:off x="1187055" y="2027188"/>
                        <a:ext cx="64611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37" name="Object 10"/>
          <p:cNvGraphicFramePr>
            <a:graphicFrameLocks noChangeAspect="1"/>
          </p:cNvGraphicFramePr>
          <p:nvPr>
            <p:extLst>
              <p:ext uri="{D42A27DB-BD31-4B8C-83A1-F6EECF244321}">
                <p14:modId xmlns:p14="http://schemas.microsoft.com/office/powerpoint/2010/main" val="565573078"/>
              </p:ext>
            </p:extLst>
          </p:nvPr>
        </p:nvGraphicFramePr>
        <p:xfrm>
          <a:off x="3374631" y="1963638"/>
          <a:ext cx="457200" cy="434975"/>
        </p:xfrm>
        <a:graphic>
          <a:graphicData uri="http://schemas.openxmlformats.org/presentationml/2006/ole">
            <mc:AlternateContent xmlns:mc="http://schemas.openxmlformats.org/markup-compatibility/2006">
              <mc:Choice xmlns:v="urn:schemas-microsoft-com:vml" Requires="v">
                <p:oleObj spid="_x0000_s192623" name="Equation" r:id="rId7" imgW="266469" imgH="253780" progId="Equation.DSMT4">
                  <p:embed/>
                </p:oleObj>
              </mc:Choice>
              <mc:Fallback>
                <p:oleObj name="Equation" r:id="rId7" imgW="266469" imgH="25378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4631" y="1963638"/>
                        <a:ext cx="45720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38" name="Object 11"/>
          <p:cNvGraphicFramePr>
            <a:graphicFrameLocks noChangeAspect="1"/>
          </p:cNvGraphicFramePr>
          <p:nvPr>
            <p:extLst>
              <p:ext uri="{D42A27DB-BD31-4B8C-83A1-F6EECF244321}">
                <p14:modId xmlns:p14="http://schemas.microsoft.com/office/powerpoint/2010/main" val="4182052624"/>
              </p:ext>
            </p:extLst>
          </p:nvPr>
        </p:nvGraphicFramePr>
        <p:xfrm>
          <a:off x="4441431" y="1912838"/>
          <a:ext cx="533400" cy="508000"/>
        </p:xfrm>
        <a:graphic>
          <a:graphicData uri="http://schemas.openxmlformats.org/presentationml/2006/ole">
            <mc:AlternateContent xmlns:mc="http://schemas.openxmlformats.org/markup-compatibility/2006">
              <mc:Choice xmlns:v="urn:schemas-microsoft-com:vml" Requires="v">
                <p:oleObj spid="_x0000_s192624" name="Equation" r:id="rId9" imgW="266469" imgH="253780" progId="Equation.DSMT4">
                  <p:embed/>
                </p:oleObj>
              </mc:Choice>
              <mc:Fallback>
                <p:oleObj name="Equation" r:id="rId9" imgW="266469" imgH="25378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1431" y="1912838"/>
                        <a:ext cx="533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39" name="Object 12"/>
          <p:cNvGraphicFramePr>
            <a:graphicFrameLocks noChangeAspect="1"/>
          </p:cNvGraphicFramePr>
          <p:nvPr>
            <p:extLst>
              <p:ext uri="{D42A27DB-BD31-4B8C-83A1-F6EECF244321}">
                <p14:modId xmlns:p14="http://schemas.microsoft.com/office/powerpoint/2010/main" val="337768724"/>
              </p:ext>
            </p:extLst>
          </p:nvPr>
        </p:nvGraphicFramePr>
        <p:xfrm>
          <a:off x="5813032" y="1863626"/>
          <a:ext cx="541339" cy="541338"/>
        </p:xfrm>
        <a:graphic>
          <a:graphicData uri="http://schemas.openxmlformats.org/presentationml/2006/ole">
            <mc:AlternateContent xmlns:mc="http://schemas.openxmlformats.org/markup-compatibility/2006">
              <mc:Choice xmlns:v="urn:schemas-microsoft-com:vml" Requires="v">
                <p:oleObj spid="_x0000_s192625" name="Equation" r:id="rId11" imgW="253780" imgH="253780" progId="Equation.DSMT4">
                  <p:embed/>
                </p:oleObj>
              </mc:Choice>
              <mc:Fallback>
                <p:oleObj name="Equation" r:id="rId11" imgW="253780" imgH="25378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032" y="1863626"/>
                        <a:ext cx="541339" cy="541338"/>
                      </a:xfrm>
                      <a:prstGeom prst="rect">
                        <a:avLst/>
                      </a:prstGeom>
                      <a:noFill/>
                      <a:ln>
                        <a:noFill/>
                      </a:ln>
                      <a:effectLst/>
                    </p:spPr>
                  </p:pic>
                </p:oleObj>
              </mc:Fallback>
            </mc:AlternateContent>
          </a:graphicData>
        </a:graphic>
      </p:graphicFrame>
      <p:graphicFrame>
        <p:nvGraphicFramePr>
          <p:cNvPr id="34840" name="Object 13"/>
          <p:cNvGraphicFramePr>
            <a:graphicFrameLocks noChangeAspect="1"/>
          </p:cNvGraphicFramePr>
          <p:nvPr>
            <p:extLst>
              <p:ext uri="{D42A27DB-BD31-4B8C-83A1-F6EECF244321}">
                <p14:modId xmlns:p14="http://schemas.microsoft.com/office/powerpoint/2010/main" val="3989246077"/>
              </p:ext>
            </p:extLst>
          </p:nvPr>
        </p:nvGraphicFramePr>
        <p:xfrm>
          <a:off x="6727432" y="1863626"/>
          <a:ext cx="550965" cy="525512"/>
        </p:xfrm>
        <a:graphic>
          <a:graphicData uri="http://schemas.openxmlformats.org/presentationml/2006/ole">
            <mc:AlternateContent xmlns:mc="http://schemas.openxmlformats.org/markup-compatibility/2006">
              <mc:Choice xmlns:v="urn:schemas-microsoft-com:vml" Requires="v">
                <p:oleObj spid="_x0000_s192626" name="Equation" r:id="rId13" imgW="266469" imgH="253780" progId="Equation.DSMT4">
                  <p:embed/>
                </p:oleObj>
              </mc:Choice>
              <mc:Fallback>
                <p:oleObj name="Equation" r:id="rId13" imgW="266469" imgH="253780" progId="Equation.DSMT4">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27432" y="1863626"/>
                        <a:ext cx="550965" cy="525512"/>
                      </a:xfrm>
                      <a:prstGeom prst="rect">
                        <a:avLst/>
                      </a:prstGeom>
                      <a:noFill/>
                      <a:ln>
                        <a:noFill/>
                      </a:ln>
                      <a:effectLst/>
                    </p:spPr>
                  </p:pic>
                </p:oleObj>
              </mc:Fallback>
            </mc:AlternateContent>
          </a:graphicData>
        </a:graphic>
      </p:graphicFrame>
      <p:graphicFrame>
        <p:nvGraphicFramePr>
          <p:cNvPr id="102459" name="Object 2"/>
          <p:cNvGraphicFramePr>
            <a:graphicFrameLocks noChangeAspect="1"/>
          </p:cNvGraphicFramePr>
          <p:nvPr>
            <p:extLst>
              <p:ext uri="{D42A27DB-BD31-4B8C-83A1-F6EECF244321}">
                <p14:modId xmlns:p14="http://schemas.microsoft.com/office/powerpoint/2010/main" val="2533436047"/>
              </p:ext>
            </p:extLst>
          </p:nvPr>
        </p:nvGraphicFramePr>
        <p:xfrm>
          <a:off x="2123678" y="3501007"/>
          <a:ext cx="4896594" cy="945121"/>
        </p:xfrm>
        <a:graphic>
          <a:graphicData uri="http://schemas.openxmlformats.org/presentationml/2006/ole">
            <mc:AlternateContent xmlns:mc="http://schemas.openxmlformats.org/markup-compatibility/2006">
              <mc:Choice xmlns:v="urn:schemas-microsoft-com:vml" Requires="v">
                <p:oleObj spid="_x0000_s192627" name="Equation" r:id="rId15" imgW="4140200" imgH="800100" progId="Equation.DSMT4">
                  <p:embed/>
                </p:oleObj>
              </mc:Choice>
              <mc:Fallback>
                <p:oleObj name="Equation" r:id="rId15" imgW="4140200" imgH="800100" progId="Equation.DSMT4">
                  <p:embed/>
                  <p:pic>
                    <p:nvPicPr>
                      <p:cNvPr id="0"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23678" y="3501007"/>
                        <a:ext cx="4896594" cy="945121"/>
                      </a:xfrm>
                      <a:prstGeom prst="rect">
                        <a:avLst/>
                      </a:prstGeom>
                      <a:noFill/>
                      <a:ln>
                        <a:noFill/>
                      </a:ln>
                      <a:effectLst/>
                    </p:spPr>
                  </p:pic>
                </p:oleObj>
              </mc:Fallback>
            </mc:AlternateContent>
          </a:graphicData>
        </a:graphic>
      </p:graphicFrame>
      <p:sp>
        <p:nvSpPr>
          <p:cNvPr id="102460" name="Text Box 60"/>
          <p:cNvSpPr txBox="1">
            <a:spLocks noChangeArrowheads="1"/>
          </p:cNvSpPr>
          <p:nvPr/>
        </p:nvSpPr>
        <p:spPr bwMode="auto">
          <a:xfrm>
            <a:off x="251520" y="3611563"/>
            <a:ext cx="2016820" cy="519112"/>
          </a:xfrm>
          <a:prstGeom prst="rect">
            <a:avLst/>
          </a:prstGeom>
          <a:noFill/>
          <a:ln w="9525">
            <a:noFill/>
            <a:miter lim="800000"/>
            <a:headEnd/>
            <a:tailEnd/>
          </a:ln>
        </p:spPr>
        <p:txBody>
          <a:bodyPr wrap="square">
            <a:spAutoFit/>
          </a:bodyPr>
          <a:lstStyle/>
          <a:p>
            <a:pPr>
              <a:spcBef>
                <a:spcPct val="50000"/>
              </a:spcBef>
              <a:buClr>
                <a:schemeClr val="hlink"/>
              </a:buClr>
            </a:pPr>
            <a:r>
              <a:rPr lang="zh-CN" altLang="en-US" sz="2800" dirty="0">
                <a:ea typeface="楷体_GB2312" pitchFamily="49" charset="-122"/>
              </a:rPr>
              <a:t>定义：</a:t>
            </a:r>
          </a:p>
        </p:txBody>
      </p:sp>
      <p:graphicFrame>
        <p:nvGraphicFramePr>
          <p:cNvPr id="102461" name="Object 3"/>
          <p:cNvGraphicFramePr>
            <a:graphicFrameLocks noChangeAspect="1"/>
          </p:cNvGraphicFramePr>
          <p:nvPr>
            <p:extLst>
              <p:ext uri="{D42A27DB-BD31-4B8C-83A1-F6EECF244321}">
                <p14:modId xmlns:p14="http://schemas.microsoft.com/office/powerpoint/2010/main" val="4077123306"/>
              </p:ext>
            </p:extLst>
          </p:nvPr>
        </p:nvGraphicFramePr>
        <p:xfrm>
          <a:off x="3384749" y="2606675"/>
          <a:ext cx="611187" cy="546100"/>
        </p:xfrm>
        <a:graphic>
          <a:graphicData uri="http://schemas.openxmlformats.org/presentationml/2006/ole">
            <mc:AlternateContent xmlns:mc="http://schemas.openxmlformats.org/markup-compatibility/2006">
              <mc:Choice xmlns:v="urn:schemas-microsoft-com:vml" Requires="v">
                <p:oleObj spid="_x0000_s192628" name="Equation" r:id="rId17" imgW="266400" imgH="228600" progId="Equation.DSMT4">
                  <p:embed/>
                </p:oleObj>
              </mc:Choice>
              <mc:Fallback>
                <p:oleObj name="Equation" r:id="rId17" imgW="266400" imgH="228600" progId="Equation.DSMT4">
                  <p:embed/>
                  <p:pic>
                    <p:nvPicPr>
                      <p:cNvPr id="0" name="Object 3"/>
                      <p:cNvPicPr>
                        <a:picLocks noChangeAspect="1" noChangeArrowheads="1"/>
                      </p:cNvPicPr>
                      <p:nvPr/>
                    </p:nvPicPr>
                    <p:blipFill>
                      <a:blip r:embed="rId18"/>
                      <a:srcRect/>
                      <a:stretch>
                        <a:fillRect/>
                      </a:stretch>
                    </p:blipFill>
                    <p:spPr bwMode="auto">
                      <a:xfrm>
                        <a:off x="3384749" y="2606675"/>
                        <a:ext cx="611187" cy="546100"/>
                      </a:xfrm>
                      <a:prstGeom prst="rect">
                        <a:avLst/>
                      </a:prstGeom>
                      <a:noFill/>
                    </p:spPr>
                  </p:pic>
                </p:oleObj>
              </mc:Fallback>
            </mc:AlternateContent>
          </a:graphicData>
        </a:graphic>
      </p:graphicFrame>
      <p:graphicFrame>
        <p:nvGraphicFramePr>
          <p:cNvPr id="102463" name="Object 4"/>
          <p:cNvGraphicFramePr>
            <a:graphicFrameLocks noChangeAspect="1"/>
          </p:cNvGraphicFramePr>
          <p:nvPr>
            <p:extLst>
              <p:ext uri="{D42A27DB-BD31-4B8C-83A1-F6EECF244321}">
                <p14:modId xmlns:p14="http://schemas.microsoft.com/office/powerpoint/2010/main" val="2045804282"/>
              </p:ext>
            </p:extLst>
          </p:nvPr>
        </p:nvGraphicFramePr>
        <p:xfrm>
          <a:off x="4407694" y="2601417"/>
          <a:ext cx="546100" cy="554038"/>
        </p:xfrm>
        <a:graphic>
          <a:graphicData uri="http://schemas.openxmlformats.org/presentationml/2006/ole">
            <mc:AlternateContent xmlns:mc="http://schemas.openxmlformats.org/markup-compatibility/2006">
              <mc:Choice xmlns:v="urn:schemas-microsoft-com:vml" Requires="v">
                <p:oleObj spid="_x0000_s192629" name="Equation" r:id="rId19" imgW="253800" imgH="228600" progId="Equation.DSMT4">
                  <p:embed/>
                </p:oleObj>
              </mc:Choice>
              <mc:Fallback>
                <p:oleObj name="Equation" r:id="rId19" imgW="253800" imgH="228600" progId="Equation.DSMT4">
                  <p:embed/>
                  <p:pic>
                    <p:nvPicPr>
                      <p:cNvPr id="0" name="Object 4"/>
                      <p:cNvPicPr>
                        <a:picLocks noChangeAspect="1" noChangeArrowheads="1"/>
                      </p:cNvPicPr>
                      <p:nvPr/>
                    </p:nvPicPr>
                    <p:blipFill>
                      <a:blip r:embed="rId20"/>
                      <a:srcRect/>
                      <a:stretch>
                        <a:fillRect/>
                      </a:stretch>
                    </p:blipFill>
                    <p:spPr bwMode="auto">
                      <a:xfrm>
                        <a:off x="4407694" y="2601417"/>
                        <a:ext cx="5461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5" name="Object 5"/>
          <p:cNvGraphicFramePr>
            <a:graphicFrameLocks noChangeAspect="1"/>
          </p:cNvGraphicFramePr>
          <p:nvPr>
            <p:extLst>
              <p:ext uri="{D42A27DB-BD31-4B8C-83A1-F6EECF244321}">
                <p14:modId xmlns:p14="http://schemas.microsoft.com/office/powerpoint/2010/main" val="3078632357"/>
              </p:ext>
            </p:extLst>
          </p:nvPr>
        </p:nvGraphicFramePr>
        <p:xfrm>
          <a:off x="5740400" y="2625725"/>
          <a:ext cx="687388" cy="541338"/>
        </p:xfrm>
        <a:graphic>
          <a:graphicData uri="http://schemas.openxmlformats.org/presentationml/2006/ole">
            <mc:AlternateContent xmlns:mc="http://schemas.openxmlformats.org/markup-compatibility/2006">
              <mc:Choice xmlns:v="urn:schemas-microsoft-com:vml" Requires="v">
                <p:oleObj spid="_x0000_s192630" name="Equation" r:id="rId21" imgW="253800" imgH="228600" progId="Equation.DSMT4">
                  <p:embed/>
                </p:oleObj>
              </mc:Choice>
              <mc:Fallback>
                <p:oleObj name="Equation" r:id="rId21" imgW="253800" imgH="228600" progId="Equation.DSMT4">
                  <p:embed/>
                  <p:pic>
                    <p:nvPicPr>
                      <p:cNvPr id="0" name="Object 5"/>
                      <p:cNvPicPr>
                        <a:picLocks noChangeAspect="1" noChangeArrowheads="1"/>
                      </p:cNvPicPr>
                      <p:nvPr/>
                    </p:nvPicPr>
                    <p:blipFill>
                      <a:blip r:embed="rId22"/>
                      <a:srcRect/>
                      <a:stretch>
                        <a:fillRect/>
                      </a:stretch>
                    </p:blipFill>
                    <p:spPr bwMode="auto">
                      <a:xfrm>
                        <a:off x="5740400" y="2625725"/>
                        <a:ext cx="687388"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7" name="Object 6"/>
          <p:cNvGraphicFramePr>
            <a:graphicFrameLocks noChangeAspect="1"/>
          </p:cNvGraphicFramePr>
          <p:nvPr>
            <p:extLst>
              <p:ext uri="{D42A27DB-BD31-4B8C-83A1-F6EECF244321}">
                <p14:modId xmlns:p14="http://schemas.microsoft.com/office/powerpoint/2010/main" val="2175306778"/>
              </p:ext>
            </p:extLst>
          </p:nvPr>
        </p:nvGraphicFramePr>
        <p:xfrm>
          <a:off x="6743775" y="2640534"/>
          <a:ext cx="687387" cy="548634"/>
        </p:xfrm>
        <a:graphic>
          <a:graphicData uri="http://schemas.openxmlformats.org/presentationml/2006/ole">
            <mc:AlternateContent xmlns:mc="http://schemas.openxmlformats.org/markup-compatibility/2006">
              <mc:Choice xmlns:v="urn:schemas-microsoft-com:vml" Requires="v">
                <p:oleObj spid="_x0000_s192631" name="Equation" r:id="rId23" imgW="253800" imgH="228600" progId="Equation.DSMT4">
                  <p:embed/>
                </p:oleObj>
              </mc:Choice>
              <mc:Fallback>
                <p:oleObj name="Equation" r:id="rId23" imgW="253800" imgH="228600" progId="Equation.DSMT4">
                  <p:embed/>
                  <p:pic>
                    <p:nvPicPr>
                      <p:cNvPr id="0" name="Object 6"/>
                      <p:cNvPicPr>
                        <a:picLocks noChangeAspect="1" noChangeArrowheads="1"/>
                      </p:cNvPicPr>
                      <p:nvPr/>
                    </p:nvPicPr>
                    <p:blipFill>
                      <a:blip r:embed="rId24"/>
                      <a:srcRect/>
                      <a:stretch>
                        <a:fillRect/>
                      </a:stretch>
                    </p:blipFill>
                    <p:spPr bwMode="auto">
                      <a:xfrm>
                        <a:off x="6743775" y="2640534"/>
                        <a:ext cx="687387" cy="548634"/>
                      </a:xfrm>
                      <a:prstGeom prst="rect">
                        <a:avLst/>
                      </a:prstGeom>
                      <a:noFill/>
                    </p:spPr>
                  </p:pic>
                </p:oleObj>
              </mc:Fallback>
            </mc:AlternateContent>
          </a:graphicData>
        </a:graphic>
      </p:graphicFrame>
      <p:graphicFrame>
        <p:nvGraphicFramePr>
          <p:cNvPr id="102471" name="Object 7"/>
          <p:cNvGraphicFramePr>
            <a:graphicFrameLocks noChangeAspect="1"/>
          </p:cNvGraphicFramePr>
          <p:nvPr>
            <p:extLst>
              <p:ext uri="{D42A27DB-BD31-4B8C-83A1-F6EECF244321}">
                <p14:modId xmlns:p14="http://schemas.microsoft.com/office/powerpoint/2010/main" val="193020644"/>
              </p:ext>
            </p:extLst>
          </p:nvPr>
        </p:nvGraphicFramePr>
        <p:xfrm>
          <a:off x="1115616" y="2728218"/>
          <a:ext cx="720725" cy="412750"/>
        </p:xfrm>
        <a:graphic>
          <a:graphicData uri="http://schemas.openxmlformats.org/presentationml/2006/ole">
            <mc:AlternateContent xmlns:mc="http://schemas.openxmlformats.org/markup-compatibility/2006">
              <mc:Choice xmlns:v="urn:schemas-microsoft-com:vml" Requires="v">
                <p:oleObj spid="_x0000_s192632" name="公式" r:id="rId25" imgW="266469" imgH="152268" progId="Equation.3">
                  <p:embed/>
                </p:oleObj>
              </mc:Choice>
              <mc:Fallback>
                <p:oleObj name="公式" r:id="rId25" imgW="266469" imgH="152268" progId="Equation.3">
                  <p:embed/>
                  <p:pic>
                    <p:nvPicPr>
                      <p:cNvPr id="0" name="Object 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15616" y="2728218"/>
                        <a:ext cx="720725"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3" name="Object 8"/>
          <p:cNvGraphicFramePr>
            <a:graphicFrameLocks noChangeAspect="1"/>
          </p:cNvGraphicFramePr>
          <p:nvPr>
            <p:extLst>
              <p:ext uri="{D42A27DB-BD31-4B8C-83A1-F6EECF244321}">
                <p14:modId xmlns:p14="http://schemas.microsoft.com/office/powerpoint/2010/main" val="2448753773"/>
              </p:ext>
            </p:extLst>
          </p:nvPr>
        </p:nvGraphicFramePr>
        <p:xfrm>
          <a:off x="1979216" y="2728218"/>
          <a:ext cx="720725" cy="401637"/>
        </p:xfrm>
        <a:graphic>
          <a:graphicData uri="http://schemas.openxmlformats.org/presentationml/2006/ole">
            <mc:AlternateContent xmlns:mc="http://schemas.openxmlformats.org/markup-compatibility/2006">
              <mc:Choice xmlns:v="urn:schemas-microsoft-com:vml" Requires="v">
                <p:oleObj spid="_x0000_s192633" name="公式" r:id="rId27" imgW="342751" imgH="190417" progId="Equation.3">
                  <p:embed/>
                </p:oleObj>
              </mc:Choice>
              <mc:Fallback>
                <p:oleObj name="公式" r:id="rId27" imgW="342751" imgH="190417" progId="Equation.3">
                  <p:embed/>
                  <p:pic>
                    <p:nvPicPr>
                      <p:cNvPr id="0" name="Object 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79216" y="2728218"/>
                        <a:ext cx="720725" cy="401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35" name="标题 26"/>
          <p:cNvSpPr>
            <a:spLocks noGrp="1"/>
          </p:cNvSpPr>
          <p:nvPr>
            <p:ph type="title"/>
          </p:nvPr>
        </p:nvSpPr>
        <p:spPr>
          <a:xfrm>
            <a:off x="251520" y="304800"/>
            <a:ext cx="6085780" cy="747713"/>
          </a:xfrm>
        </p:spPr>
        <p:txBody>
          <a:bodyPr/>
          <a:lstStyle/>
          <a:p>
            <a:pPr eaLnBrk="1" hangingPunct="1"/>
            <a:r>
              <a:rPr lang="en-US" altLang="zh-CN" sz="3200" dirty="0">
                <a:latin typeface="Arial" panose="020B0604020202020204" pitchFamily="34" charset="0"/>
                <a:cs typeface="Arial" panose="020B0604020202020204" pitchFamily="34" charset="0"/>
              </a:rPr>
              <a:t>3.2.1.2  </a:t>
            </a:r>
            <a:r>
              <a:rPr lang="zh-CN" altLang="en-US" sz="3200" dirty="0">
                <a:latin typeface="黑体" pitchFamily="2" charset="-122"/>
              </a:rPr>
              <a:t>反应进度</a:t>
            </a:r>
            <a:endParaRPr lang="zh-CN" altLang="en-US" sz="3200" dirty="0"/>
          </a:p>
        </p:txBody>
      </p:sp>
      <p:graphicFrame>
        <p:nvGraphicFramePr>
          <p:cNvPr id="26" name="Object 8">
            <a:extLst>
              <a:ext uri="{FF2B5EF4-FFF2-40B4-BE49-F238E27FC236}">
                <a16:creationId xmlns:a16="http://schemas.microsoft.com/office/drawing/2014/main" id="{B424D38B-C8E9-4C89-BF7F-ED8080BA6C69}"/>
              </a:ext>
            </a:extLst>
          </p:cNvPr>
          <p:cNvGraphicFramePr>
            <a:graphicFrameLocks noChangeAspect="1"/>
          </p:cNvGraphicFramePr>
          <p:nvPr>
            <p:extLst>
              <p:ext uri="{D42A27DB-BD31-4B8C-83A1-F6EECF244321}">
                <p14:modId xmlns:p14="http://schemas.microsoft.com/office/powerpoint/2010/main" val="2673419790"/>
              </p:ext>
            </p:extLst>
          </p:nvPr>
        </p:nvGraphicFramePr>
        <p:xfrm>
          <a:off x="2020888" y="1993851"/>
          <a:ext cx="747712" cy="427037"/>
        </p:xfrm>
        <a:graphic>
          <a:graphicData uri="http://schemas.openxmlformats.org/presentationml/2006/ole">
            <mc:AlternateContent xmlns:mc="http://schemas.openxmlformats.org/markup-compatibility/2006">
              <mc:Choice xmlns:v="urn:schemas-microsoft-com:vml" Requires="v">
                <p:oleObj spid="_x0000_s192634" name="Equation" r:id="rId29" imgW="355320" imgH="203040" progId="Equation.DSMT4">
                  <p:embed/>
                </p:oleObj>
              </mc:Choice>
              <mc:Fallback>
                <p:oleObj name="Equation" r:id="rId29" imgW="355320" imgH="203040" progId="Equation.DSMT4">
                  <p:embed/>
                  <p:pic>
                    <p:nvPicPr>
                      <p:cNvPr id="102473" name="Object 8"/>
                      <p:cNvPicPr>
                        <a:picLocks noChangeAspect="1" noChangeArrowheads="1"/>
                      </p:cNvPicPr>
                      <p:nvPr/>
                    </p:nvPicPr>
                    <p:blipFill>
                      <a:blip r:embed="rId30"/>
                      <a:srcRect/>
                      <a:stretch>
                        <a:fillRect/>
                      </a:stretch>
                    </p:blipFill>
                    <p:spPr bwMode="auto">
                      <a:xfrm>
                        <a:off x="2020888" y="1993851"/>
                        <a:ext cx="747712" cy="427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文本框 2">
            <a:extLst>
              <a:ext uri="{FF2B5EF4-FFF2-40B4-BE49-F238E27FC236}">
                <a16:creationId xmlns:a16="http://schemas.microsoft.com/office/drawing/2014/main" id="{5BE0C1CF-5BE8-46B9-99B5-8BCFC34D9678}"/>
              </a:ext>
            </a:extLst>
          </p:cNvPr>
          <p:cNvSpPr txBox="1"/>
          <p:nvPr/>
        </p:nvSpPr>
        <p:spPr bwMode="auto">
          <a:xfrm>
            <a:off x="7199527" y="2938778"/>
            <a:ext cx="432048" cy="338554"/>
          </a:xfrm>
          <a:prstGeom prst="rect">
            <a:avLst/>
          </a:prstGeom>
          <a:solidFill>
            <a:srgbClr val="F2F2F2"/>
          </a:solidFill>
          <a:ln w="9525">
            <a:noFill/>
            <a:miter lim="800000"/>
            <a:headEnd/>
            <a:tailEnd/>
          </a:ln>
        </p:spPr>
        <p:txBody>
          <a:bodyPr wrap="square">
            <a:spAutoFit/>
          </a:bodyPr>
          <a:lstStyle/>
          <a:p>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7ED6A4B0-6FE5-4943-907A-2763BBF3E91B}"/>
              </a:ext>
            </a:extLst>
          </p:cNvPr>
          <p:cNvSpPr txBox="1"/>
          <p:nvPr/>
        </p:nvSpPr>
        <p:spPr bwMode="auto">
          <a:xfrm>
            <a:off x="7099209" y="2836440"/>
            <a:ext cx="432048" cy="338554"/>
          </a:xfrm>
          <a:prstGeom prst="rect">
            <a:avLst/>
          </a:prstGeom>
          <a:noFill/>
          <a:ln w="9525">
            <a:noFill/>
            <a:miter lim="800000"/>
            <a:headEnd/>
            <a:tailEnd/>
          </a:ln>
        </p:spPr>
        <p:txBody>
          <a:bodyPr wrap="square">
            <a:spAutoFit/>
          </a:bodyPr>
          <a:lstStyle/>
          <a:p>
            <a:r>
              <a:rPr lang="en-US" altLang="zh-CN" sz="1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G</a:t>
            </a:r>
            <a:endParaRPr lang="zh-CN"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51520" y="333375"/>
            <a:ext cx="4015680" cy="676275"/>
          </a:xfrm>
        </p:spPr>
        <p:txBody>
          <a:bodyPr/>
          <a:lstStyle/>
          <a:p>
            <a:pPr eaLnBrk="1" hangingPunct="1"/>
            <a:r>
              <a:rPr lang="en-US" altLang="zh-CN" sz="3200" dirty="0">
                <a:latin typeface="Arial" panose="020B0604020202020204" pitchFamily="34" charset="0"/>
                <a:cs typeface="Arial" panose="020B0604020202020204" pitchFamily="34" charset="0"/>
              </a:rPr>
              <a:t>3.2.1.2  </a:t>
            </a:r>
            <a:r>
              <a:rPr lang="zh-CN" altLang="en-US" sz="3200" dirty="0">
                <a:latin typeface="黑体" pitchFamily="2" charset="-122"/>
              </a:rPr>
              <a:t>反应进度</a:t>
            </a:r>
            <a:endParaRPr lang="zh-CN" altLang="en-US" sz="3200" dirty="0">
              <a:latin typeface="楷体_GB2312" pitchFamily="49" charset="-122"/>
              <a:ea typeface="楷体_GB2312" pitchFamily="49" charset="-122"/>
            </a:endParaRPr>
          </a:p>
        </p:txBody>
      </p:sp>
      <p:sp>
        <p:nvSpPr>
          <p:cNvPr id="356355" name="Rectangle 3"/>
          <p:cNvSpPr>
            <a:spLocks noGrp="1" noChangeArrowheads="1"/>
          </p:cNvSpPr>
          <p:nvPr>
            <p:ph type="body" idx="1"/>
          </p:nvPr>
        </p:nvSpPr>
        <p:spPr>
          <a:xfrm>
            <a:off x="251520" y="1009650"/>
            <a:ext cx="8568630" cy="4265613"/>
          </a:xfrm>
        </p:spPr>
        <p:txBody>
          <a:bodyPr/>
          <a:lstStyle/>
          <a:p>
            <a:pPr marL="0" indent="0" eaLnBrk="1" hangingPunct="1">
              <a:buFont typeface="Wingdings" pitchFamily="2" charset="2"/>
              <a:buNone/>
              <a:defRPr/>
            </a:pPr>
            <a:r>
              <a:rPr lang="zh-CN" altLang="en-US" sz="3200" dirty="0">
                <a:solidFill>
                  <a:srgbClr val="FF0000"/>
                </a:solidFill>
                <a:effectLst/>
                <a:latin typeface="Times New Roman" panose="02020603050405020304" pitchFamily="18" charset="0"/>
                <a:ea typeface="楷体_GB2312" pitchFamily="49" charset="-122"/>
                <a:cs typeface="Times New Roman" panose="02020603050405020304" pitchFamily="18" charset="0"/>
              </a:rPr>
              <a:t>注意：</a:t>
            </a:r>
            <a:endParaRPr lang="en-US" altLang="zh-CN" sz="3200" dirty="0">
              <a:solidFill>
                <a:srgbClr val="FF0000"/>
              </a:solidFill>
              <a:effectLst/>
              <a:latin typeface="Times New Roman" panose="02020603050405020304" pitchFamily="18" charset="0"/>
              <a:ea typeface="楷体_GB2312" pitchFamily="49" charset="-122"/>
              <a:cs typeface="Times New Roman" panose="02020603050405020304" pitchFamily="18" charset="0"/>
            </a:endParaRPr>
          </a:p>
          <a:p>
            <a:pPr marL="0" indent="0" eaLnBrk="1" hangingPunct="1">
              <a:buFont typeface="Wingdings" pitchFamily="2" charset="2"/>
              <a:buNone/>
              <a:defRPr/>
            </a:pPr>
            <a:r>
              <a:rPr lang="zh-CN" altLang="en-US" dirty="0">
                <a:effectLst/>
                <a:cs typeface="Times New Roman" panose="02020603050405020304" pitchFamily="18" charset="0"/>
              </a:rPr>
              <a:t>应用反应进度，必须与化学反应计量方程相对应。例如：</a:t>
            </a:r>
          </a:p>
          <a:p>
            <a:pPr marL="0" indent="0" eaLnBrk="1" hangingPunct="1">
              <a:defRPr/>
            </a:pPr>
            <a:endParaRPr lang="en-US" altLang="zh-CN" dirty="0">
              <a:effectLst/>
              <a:latin typeface="Times New Roman" panose="02020603050405020304" pitchFamily="18" charset="0"/>
              <a:ea typeface="楷体_GB2312" pitchFamily="49" charset="-122"/>
              <a:cs typeface="Times New Roman" panose="02020603050405020304" pitchFamily="18" charset="0"/>
            </a:endParaRPr>
          </a:p>
        </p:txBody>
      </p:sp>
      <p:sp>
        <p:nvSpPr>
          <p:cNvPr id="35844" name="Text Box 7"/>
          <p:cNvSpPr txBox="1">
            <a:spLocks noChangeArrowheads="1"/>
          </p:cNvSpPr>
          <p:nvPr/>
        </p:nvSpPr>
        <p:spPr bwMode="auto">
          <a:xfrm>
            <a:off x="4267200" y="2959776"/>
            <a:ext cx="4625280" cy="973280"/>
          </a:xfrm>
          <a:prstGeom prst="rect">
            <a:avLst/>
          </a:prstGeom>
          <a:noFill/>
          <a:ln w="9525">
            <a:noFill/>
            <a:miter lim="800000"/>
            <a:headEnd/>
            <a:tailEnd/>
          </a:ln>
        </p:spPr>
        <p:txBody>
          <a:bodyPr wrap="square">
            <a:spAutoFit/>
          </a:bodyPr>
          <a:lstStyle/>
          <a:p>
            <a:pPr>
              <a:lnSpc>
                <a:spcPct val="125000"/>
              </a:lnSpc>
            </a:pPr>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当</a:t>
            </a:r>
            <a:r>
              <a:rPr lang="zh-CN" altLang="en-US" sz="2400" i="1" dirty="0">
                <a:solidFill>
                  <a:schemeClr val="tx1"/>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zh-CN" altLang="en-US" sz="2400" i="1" dirty="0">
                <a:solidFill>
                  <a:schemeClr val="tx1"/>
                </a:solidFill>
                <a:latin typeface="Times New Roman" panose="02020603050405020304" pitchFamily="18" charset="0"/>
                <a:ea typeface="楷体_GB2312" pitchFamily="49"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都等于</a:t>
            </a:r>
            <a:r>
              <a:rPr lang="en-US" altLang="zh-CN" sz="2400" dirty="0">
                <a:solidFill>
                  <a:schemeClr val="tx1"/>
                </a:solidFill>
                <a:latin typeface="Times New Roman" panose="02020603050405020304" pitchFamily="18" charset="0"/>
                <a:ea typeface="楷体_GB2312" pitchFamily="49" charset="-122"/>
                <a:cs typeface="Times New Roman" panose="02020603050405020304" pitchFamily="18" charset="0"/>
              </a:rPr>
              <a:t>1 mol </a:t>
            </a:r>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时，两个方程所发生反应的</a:t>
            </a:r>
            <a:r>
              <a:rPr lang="zh-CN" altLang="en-US" sz="2400" dirty="0">
                <a:latin typeface="Times New Roman" panose="02020603050405020304" pitchFamily="18" charset="0"/>
                <a:ea typeface="楷体_GB2312" pitchFamily="49" charset="-122"/>
                <a:cs typeface="Times New Roman" panose="02020603050405020304" pitchFamily="18" charset="0"/>
              </a:rPr>
              <a:t>物质的量</a:t>
            </a:r>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显然不同。</a:t>
            </a:r>
          </a:p>
        </p:txBody>
      </p:sp>
      <p:sp>
        <p:nvSpPr>
          <p:cNvPr id="356362" name="Rectangle 10"/>
          <p:cNvSpPr>
            <a:spLocks noChangeArrowheads="1"/>
          </p:cNvSpPr>
          <p:nvPr/>
        </p:nvSpPr>
        <p:spPr bwMode="auto">
          <a:xfrm>
            <a:off x="251520" y="4751388"/>
            <a:ext cx="8244780" cy="523875"/>
          </a:xfrm>
          <a:prstGeom prst="rect">
            <a:avLst/>
          </a:prstGeom>
          <a:noFill/>
          <a:ln w="9525">
            <a:noFill/>
            <a:miter lim="800000"/>
            <a:headEnd/>
            <a:tailEnd/>
          </a:ln>
          <a:effectLst/>
        </p:spPr>
        <p:txBody>
          <a:bodyPr wrap="square">
            <a:spAutoFit/>
          </a:bodyPr>
          <a:lstStyle/>
          <a:p>
            <a:pPr>
              <a:defRPr/>
            </a:pPr>
            <a:r>
              <a:rPr lang="zh-CN" altLang="en-US" sz="2800" b="1" dirty="0">
                <a:latin typeface="Times New Roman" panose="02020603050405020304" pitchFamily="18" charset="0"/>
                <a:ea typeface="楷体_GB2312" pitchFamily="49" charset="-122"/>
                <a:cs typeface="Times New Roman" panose="02020603050405020304" pitchFamily="18" charset="0"/>
              </a:rPr>
              <a:t>摩尔反应热</a:t>
            </a:r>
            <a:r>
              <a:rPr lang="en-US" altLang="zh-CN" sz="2800" b="1" i="1" dirty="0" err="1">
                <a:latin typeface="Times New Roman" panose="02020603050405020304" pitchFamily="18" charset="0"/>
                <a:ea typeface="楷体_GB2312" pitchFamily="49" charset="-122"/>
                <a:cs typeface="Times New Roman" panose="02020603050405020304" pitchFamily="18" charset="0"/>
              </a:rPr>
              <a:t>q</a:t>
            </a:r>
            <a:r>
              <a:rPr lang="en-US" altLang="zh-CN" sz="2800" b="1" i="1" baseline="-25000" dirty="0" err="1">
                <a:latin typeface="Times New Roman" panose="02020603050405020304" pitchFamily="18" charset="0"/>
                <a:ea typeface="楷体_GB2312" pitchFamily="49" charset="-122"/>
                <a:cs typeface="Times New Roman" panose="02020603050405020304" pitchFamily="18" charset="0"/>
              </a:rPr>
              <a:t>m</a:t>
            </a:r>
            <a:r>
              <a:rPr lang="zh-CN" altLang="en-US" sz="2800" b="1" dirty="0">
                <a:latin typeface="Times New Roman" panose="02020603050405020304" pitchFamily="18" charset="0"/>
                <a:ea typeface="楷体_GB2312" pitchFamily="49"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楷体_GB2312" pitchFamily="49" charset="-122"/>
                <a:cs typeface="Times New Roman" panose="02020603050405020304" pitchFamily="18" charset="0"/>
              </a:rPr>
              <a:t>反应热与反应进度之比。</a:t>
            </a:r>
          </a:p>
        </p:txBody>
      </p:sp>
      <p:sp>
        <p:nvSpPr>
          <p:cNvPr id="35846" name="Text Box 11"/>
          <p:cNvSpPr txBox="1">
            <a:spLocks noChangeArrowheads="1"/>
          </p:cNvSpPr>
          <p:nvPr/>
        </p:nvSpPr>
        <p:spPr bwMode="auto">
          <a:xfrm>
            <a:off x="2620963" y="5537200"/>
            <a:ext cx="1741487" cy="584775"/>
          </a:xfrm>
          <a:prstGeom prst="rect">
            <a:avLst/>
          </a:prstGeom>
          <a:noFill/>
          <a:ln w="9525">
            <a:noFill/>
            <a:miter lim="800000"/>
            <a:headEnd/>
            <a:tailEnd/>
          </a:ln>
        </p:spPr>
        <p:txBody>
          <a:bodyPr>
            <a:spAutoFit/>
          </a:bodyPr>
          <a:lstStyle/>
          <a:p>
            <a:r>
              <a:rPr lang="en-US" altLang="zh-CN" sz="3200" i="1" dirty="0" err="1">
                <a:solidFill>
                  <a:schemeClr val="tx1"/>
                </a:solidFill>
                <a:latin typeface="Times New Roman" panose="02020603050405020304" pitchFamily="18" charset="0"/>
                <a:ea typeface="楷体_GB2312" pitchFamily="49" charset="-122"/>
                <a:cs typeface="Times New Roman" panose="02020603050405020304" pitchFamily="18" charset="0"/>
              </a:rPr>
              <a:t>q</a:t>
            </a:r>
            <a:r>
              <a:rPr lang="en-US" altLang="zh-CN" sz="3200" baseline="-25000" dirty="0" err="1">
                <a:solidFill>
                  <a:schemeClr val="tx1"/>
                </a:solidFill>
                <a:latin typeface="Times New Roman" panose="02020603050405020304" pitchFamily="18" charset="0"/>
                <a:ea typeface="楷体_GB2312" pitchFamily="49" charset="-122"/>
                <a:cs typeface="Times New Roman" panose="02020603050405020304" pitchFamily="18" charset="0"/>
              </a:rPr>
              <a:t>m</a:t>
            </a:r>
            <a:r>
              <a:rPr lang="en-US" altLang="zh-CN" sz="3200" i="1" baseline="-25000" dirty="0">
                <a:solidFill>
                  <a:schemeClr val="tx1"/>
                </a:solidFill>
                <a:latin typeface="Times New Roman" panose="02020603050405020304" pitchFamily="18" charset="0"/>
                <a:ea typeface="楷体_GB2312" pitchFamily="49" charset="-122"/>
                <a:cs typeface="Times New Roman" panose="02020603050405020304" pitchFamily="18" charset="0"/>
              </a:rPr>
              <a:t> </a:t>
            </a:r>
            <a:r>
              <a:rPr lang="en-US" altLang="zh-CN" sz="3200" i="1" dirty="0">
                <a:solidFill>
                  <a:schemeClr val="tx1"/>
                </a:solidFill>
                <a:latin typeface="Times New Roman" panose="02020603050405020304" pitchFamily="18" charset="0"/>
                <a:ea typeface="楷体_GB2312" pitchFamily="49" charset="-122"/>
                <a:cs typeface="Times New Roman" panose="02020603050405020304" pitchFamily="18" charset="0"/>
              </a:rPr>
              <a:t>= q/ξ</a:t>
            </a:r>
          </a:p>
        </p:txBody>
      </p:sp>
      <p:sp>
        <p:nvSpPr>
          <p:cNvPr id="35847" name="Text Box 12"/>
          <p:cNvSpPr txBox="1">
            <a:spLocks noChangeArrowheads="1"/>
          </p:cNvSpPr>
          <p:nvPr/>
        </p:nvSpPr>
        <p:spPr bwMode="auto">
          <a:xfrm>
            <a:off x="4362450" y="5668963"/>
            <a:ext cx="2438400" cy="461665"/>
          </a:xfrm>
          <a:prstGeom prst="rect">
            <a:avLst/>
          </a:prstGeom>
          <a:noFill/>
          <a:ln w="9525">
            <a:noFill/>
            <a:miter lim="800000"/>
            <a:headEnd/>
            <a:tailEnd/>
          </a:ln>
        </p:spPr>
        <p:txBody>
          <a:bodyPr>
            <a:spAutoFit/>
          </a:bodyPr>
          <a:lstStyle/>
          <a:p>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单位：</a:t>
            </a:r>
            <a:r>
              <a:rPr lang="en-US" altLang="zh-CN" sz="2400" dirty="0">
                <a:solidFill>
                  <a:schemeClr val="tx1"/>
                </a:solidFill>
                <a:latin typeface="Times New Roman" panose="02020603050405020304" pitchFamily="18" charset="0"/>
                <a:ea typeface="楷体_GB2312" pitchFamily="49" charset="-122"/>
                <a:cs typeface="Times New Roman" panose="02020603050405020304" pitchFamily="18" charset="0"/>
              </a:rPr>
              <a:t>J/mol</a:t>
            </a:r>
          </a:p>
        </p:txBody>
      </p:sp>
      <p:graphicFrame>
        <p:nvGraphicFramePr>
          <p:cNvPr id="35848" name="Object 4"/>
          <p:cNvGraphicFramePr>
            <a:graphicFrameLocks noChangeAspect="1"/>
          </p:cNvGraphicFramePr>
          <p:nvPr>
            <p:extLst>
              <p:ext uri="{D42A27DB-BD31-4B8C-83A1-F6EECF244321}">
                <p14:modId xmlns:p14="http://schemas.microsoft.com/office/powerpoint/2010/main" val="4202053013"/>
              </p:ext>
            </p:extLst>
          </p:nvPr>
        </p:nvGraphicFramePr>
        <p:xfrm>
          <a:off x="781149" y="2780928"/>
          <a:ext cx="2400300" cy="609600"/>
        </p:xfrm>
        <a:graphic>
          <a:graphicData uri="http://schemas.openxmlformats.org/presentationml/2006/ole">
            <mc:AlternateContent xmlns:mc="http://schemas.openxmlformats.org/markup-compatibility/2006">
              <mc:Choice xmlns:v="urn:schemas-microsoft-com:vml" Requires="v">
                <p:oleObj spid="_x0000_s36604" name="Equation" r:id="rId3" imgW="1054100" imgH="228600" progId="Equation.DSMT4">
                  <p:embed/>
                </p:oleObj>
              </mc:Choice>
              <mc:Fallback>
                <p:oleObj name="Equation" r:id="rId3" imgW="10541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49" y="2780928"/>
                        <a:ext cx="24003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9" name="Object 5"/>
          <p:cNvGraphicFramePr>
            <a:graphicFrameLocks noChangeAspect="1"/>
          </p:cNvGraphicFramePr>
          <p:nvPr>
            <p:extLst>
              <p:ext uri="{D42A27DB-BD31-4B8C-83A1-F6EECF244321}">
                <p14:modId xmlns:p14="http://schemas.microsoft.com/office/powerpoint/2010/main" val="413733866"/>
              </p:ext>
            </p:extLst>
          </p:nvPr>
        </p:nvGraphicFramePr>
        <p:xfrm>
          <a:off x="805830" y="3508003"/>
          <a:ext cx="2686050" cy="577850"/>
        </p:xfrm>
        <a:graphic>
          <a:graphicData uri="http://schemas.openxmlformats.org/presentationml/2006/ole">
            <mc:AlternateContent xmlns:mc="http://schemas.openxmlformats.org/markup-compatibility/2006">
              <mc:Choice xmlns:v="urn:schemas-microsoft-com:vml" Requires="v">
                <p:oleObj spid="_x0000_s36605" name="Equation" r:id="rId5" imgW="2311400" imgH="431800" progId="Equation.DSMT4">
                  <p:embed/>
                </p:oleObj>
              </mc:Choice>
              <mc:Fallback>
                <p:oleObj name="Equation" r:id="rId5" imgW="2311400" imgH="431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830" y="3508003"/>
                        <a:ext cx="268605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a:t>
            </a:r>
            <a:r>
              <a:rPr lang="zh-CN" altLang="en-US" sz="3200" dirty="0">
                <a:latin typeface="Arial" panose="020B0604020202020204" pitchFamily="34" charset="0"/>
                <a:cs typeface="Arial" panose="020B0604020202020204" pitchFamily="34" charset="0"/>
              </a:rPr>
              <a:t>.1  </a:t>
            </a:r>
            <a:r>
              <a:rPr lang="zh-CN" altLang="en-US" sz="3200" dirty="0"/>
              <a:t>热力学术语与基本概论</a:t>
            </a:r>
          </a:p>
        </p:txBody>
      </p:sp>
      <p:sp>
        <p:nvSpPr>
          <p:cNvPr id="9" name="内容占位符 8"/>
          <p:cNvSpPr>
            <a:spLocks noGrp="1"/>
          </p:cNvSpPr>
          <p:nvPr>
            <p:ph idx="1"/>
          </p:nvPr>
        </p:nvSpPr>
        <p:spPr>
          <a:xfrm>
            <a:off x="611560" y="1124744"/>
            <a:ext cx="7344816" cy="5112568"/>
          </a:xfrm>
        </p:spPr>
        <p:txBody>
          <a:bodyPr/>
          <a:lstStyle/>
          <a:p>
            <a:pPr eaLnBrk="1" hangingPunct="1">
              <a:lnSpc>
                <a:spcPct val="125000"/>
              </a:lnSpc>
              <a:spcBef>
                <a:spcPts val="600"/>
              </a:spcBef>
              <a:buClr>
                <a:srgbClr val="0000FF"/>
              </a:buClr>
              <a:defRPr/>
            </a:pPr>
            <a:r>
              <a:rPr lang="zh-CN" altLang="en-US" sz="3200" dirty="0">
                <a:effectLst/>
                <a:latin typeface="Times New Roman" pitchFamily="18" charset="0"/>
              </a:rPr>
              <a:t>热力学的研究对象</a:t>
            </a:r>
          </a:p>
          <a:p>
            <a:pPr eaLnBrk="1" hangingPunct="1">
              <a:lnSpc>
                <a:spcPct val="125000"/>
              </a:lnSpc>
              <a:spcBef>
                <a:spcPts val="600"/>
              </a:spcBef>
              <a:buClr>
                <a:srgbClr val="0000FF"/>
              </a:buClr>
              <a:defRPr/>
            </a:pPr>
            <a:r>
              <a:rPr lang="zh-CN" altLang="en-US" sz="3200" dirty="0">
                <a:effectLst/>
                <a:latin typeface="Times New Roman" pitchFamily="18" charset="0"/>
              </a:rPr>
              <a:t>热力学的方法和局限性</a:t>
            </a:r>
            <a:endParaRPr lang="en-US" altLang="zh-CN" sz="3200" dirty="0">
              <a:effectLst/>
              <a:latin typeface="Times New Roman" pitchFamily="18" charset="0"/>
            </a:endParaRPr>
          </a:p>
          <a:p>
            <a:pPr eaLnBrk="1" hangingPunct="1">
              <a:lnSpc>
                <a:spcPct val="125000"/>
              </a:lnSpc>
              <a:spcBef>
                <a:spcPts val="600"/>
              </a:spcBef>
              <a:buClr>
                <a:srgbClr val="0000FF"/>
              </a:buClr>
              <a:defRPr/>
            </a:pPr>
            <a:r>
              <a:rPr lang="zh-CN" altLang="en-US" sz="3200" dirty="0">
                <a:effectLst/>
                <a:latin typeface="Times New Roman" pitchFamily="18" charset="0"/>
              </a:rPr>
              <a:t>几个基本概念</a:t>
            </a:r>
            <a:endParaRPr lang="en-US" altLang="zh-CN" sz="3200" dirty="0">
              <a:solidFill>
                <a:srgbClr val="FB390B"/>
              </a:solidFill>
              <a:effectLst/>
              <a:latin typeface="Times New Roman" pitchFamily="18" charset="0"/>
            </a:endParaRPr>
          </a:p>
          <a:p>
            <a:pPr marL="0" indent="0" eaLnBrk="1" hangingPunct="1">
              <a:lnSpc>
                <a:spcPct val="125000"/>
              </a:lnSpc>
              <a:spcBef>
                <a:spcPts val="600"/>
              </a:spcBef>
              <a:buClr>
                <a:srgbClr val="0000FF"/>
              </a:buClr>
              <a:buNone/>
              <a:defRPr/>
            </a:pPr>
            <a:r>
              <a:rPr lang="zh-CN" altLang="en-US" sz="3200" dirty="0">
                <a:effectLst/>
                <a:latin typeface="Times New Roman" pitchFamily="18" charset="0"/>
              </a:rPr>
              <a:t>体系与环境     		体系的分类</a:t>
            </a:r>
          </a:p>
          <a:p>
            <a:pPr marL="0" indent="0" eaLnBrk="1" fontAlgn="t" hangingPunct="1">
              <a:lnSpc>
                <a:spcPct val="125000"/>
              </a:lnSpc>
              <a:spcBef>
                <a:spcPts val="600"/>
              </a:spcBef>
              <a:buClr>
                <a:srgbClr val="0000FF"/>
              </a:buClr>
              <a:buNone/>
              <a:defRPr/>
            </a:pPr>
            <a:r>
              <a:rPr lang="zh-CN" altLang="en-US" sz="3200" dirty="0">
                <a:effectLst/>
                <a:latin typeface="Times New Roman" pitchFamily="18" charset="0"/>
              </a:rPr>
              <a:t>体系的性质	</a:t>
            </a:r>
            <a:r>
              <a:rPr lang="en-US" altLang="zh-CN" sz="3200" dirty="0">
                <a:effectLst/>
                <a:latin typeface="Times New Roman" pitchFamily="18" charset="0"/>
              </a:rPr>
              <a:t>	</a:t>
            </a:r>
            <a:r>
              <a:rPr lang="zh-CN" altLang="en-US" sz="3200" dirty="0">
                <a:effectLst/>
                <a:latin typeface="Times New Roman" pitchFamily="18" charset="0"/>
              </a:rPr>
              <a:t>热力学平衡态</a:t>
            </a:r>
          </a:p>
          <a:p>
            <a:pPr marL="0" indent="0" eaLnBrk="1" fontAlgn="t" hangingPunct="1">
              <a:lnSpc>
                <a:spcPct val="125000"/>
              </a:lnSpc>
              <a:spcBef>
                <a:spcPts val="600"/>
              </a:spcBef>
              <a:buClr>
                <a:srgbClr val="0000FF"/>
              </a:buClr>
              <a:buNone/>
              <a:defRPr/>
            </a:pPr>
            <a:r>
              <a:rPr lang="zh-CN" altLang="en-US" sz="3200" dirty="0">
                <a:effectLst/>
                <a:latin typeface="Times New Roman" pitchFamily="18" charset="0"/>
              </a:rPr>
              <a:t>状态函数			状态方程</a:t>
            </a:r>
          </a:p>
          <a:p>
            <a:pPr marL="0" indent="0" eaLnBrk="1" fontAlgn="t" hangingPunct="1">
              <a:lnSpc>
                <a:spcPct val="125000"/>
              </a:lnSpc>
              <a:spcBef>
                <a:spcPts val="600"/>
              </a:spcBef>
              <a:buClr>
                <a:srgbClr val="0000FF"/>
              </a:buClr>
              <a:buNone/>
              <a:defRPr/>
            </a:pPr>
            <a:r>
              <a:rPr lang="zh-CN" altLang="en-US" sz="3200" dirty="0">
                <a:effectLst/>
                <a:latin typeface="Times New Roman" pitchFamily="18" charset="0"/>
              </a:rPr>
              <a:t>热和功</a:t>
            </a:r>
            <a:endParaRPr lang="zh-CN" altLang="en-US" sz="3200" dirty="0">
              <a:effectLst/>
            </a:endParaRPr>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2.2  </a:t>
            </a:r>
            <a:r>
              <a:rPr lang="zh-CN" altLang="en-US" dirty="0"/>
              <a:t>热力学第一定律</a:t>
            </a:r>
          </a:p>
        </p:txBody>
      </p:sp>
      <p:sp>
        <p:nvSpPr>
          <p:cNvPr id="222211" name="Text Box 3"/>
          <p:cNvSpPr txBox="1">
            <a:spLocks noChangeArrowheads="1"/>
          </p:cNvSpPr>
          <p:nvPr/>
        </p:nvSpPr>
        <p:spPr bwMode="auto">
          <a:xfrm>
            <a:off x="251520" y="981075"/>
            <a:ext cx="8640960" cy="3308598"/>
          </a:xfrm>
          <a:prstGeom prst="rect">
            <a:avLst/>
          </a:prstGeom>
          <a:noFill/>
          <a:ln w="12700" cap="sq">
            <a:noFill/>
            <a:miter lim="800000"/>
            <a:headEnd/>
            <a:tailEnd/>
          </a:ln>
        </p:spPr>
        <p:txBody>
          <a:bodyPr wrap="square" tIns="0" bIns="0">
            <a:spAutoFit/>
          </a:bodyPr>
          <a:lstStyle/>
          <a:p>
            <a:pPr fontAlgn="t">
              <a:lnSpc>
                <a:spcPct val="125000"/>
              </a:lnSpc>
              <a:defRPr/>
            </a:pPr>
            <a:r>
              <a:rPr lang="en-US" altLang="zh-CN" sz="3200" b="1" dirty="0">
                <a:latin typeface="Times New Roman" panose="02020603050405020304" pitchFamily="18" charset="0"/>
                <a:ea typeface="+mj-ea"/>
                <a:cs typeface="Times New Roman" panose="02020603050405020304" pitchFamily="18" charset="0"/>
              </a:rPr>
              <a:t>(1) </a:t>
            </a:r>
            <a:r>
              <a:rPr lang="zh-CN" altLang="en-US" sz="2800" b="1" dirty="0">
                <a:latin typeface="Times New Roman" panose="02020603050405020304" pitchFamily="18" charset="0"/>
                <a:ea typeface="+mj-ea"/>
                <a:cs typeface="Times New Roman" panose="02020603050405020304" pitchFamily="18" charset="0"/>
              </a:rPr>
              <a:t>热功当量</a:t>
            </a:r>
            <a:endParaRPr lang="en-US" altLang="zh-CN" sz="2800" b="1" dirty="0">
              <a:latin typeface="Times New Roman" panose="02020603050405020304" pitchFamily="18" charset="0"/>
              <a:ea typeface="+mj-ea"/>
              <a:cs typeface="Times New Roman" panose="02020603050405020304" pitchFamily="18" charset="0"/>
            </a:endParaRPr>
          </a:p>
          <a:p>
            <a:pPr fontAlgn="t">
              <a:lnSpc>
                <a:spcPct val="125000"/>
              </a:lnSpc>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焦耳（</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Joule）</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和迈尔（</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Mayer</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）自1840年起，历经20多年，用各种实验求证热和功的转换关系，得到的结果是一致的。即：</a:t>
            </a:r>
            <a:r>
              <a:rPr lang="zh-CN" altLang="en-US" sz="2800" dirty="0">
                <a:solidFill>
                  <a:srgbClr val="FF0000"/>
                </a:solidFill>
                <a:latin typeface="Times New Roman" panose="02020603050405020304" pitchFamily="18" charset="0"/>
                <a:ea typeface="仿宋" pitchFamily="49" charset="-122"/>
                <a:cs typeface="Times New Roman" panose="02020603050405020304" pitchFamily="18" charset="0"/>
              </a:rPr>
              <a:t>1 </a:t>
            </a:r>
            <a:r>
              <a:rPr lang="en-US" altLang="zh-CN" sz="2800" dirty="0">
                <a:solidFill>
                  <a:srgbClr val="FF0000"/>
                </a:solidFill>
                <a:latin typeface="Times New Roman" panose="02020603050405020304" pitchFamily="18" charset="0"/>
                <a:ea typeface="仿宋" pitchFamily="49" charset="-122"/>
                <a:cs typeface="Times New Roman" panose="02020603050405020304" pitchFamily="18" charset="0"/>
              </a:rPr>
              <a:t>cal = 4.1840 J</a:t>
            </a:r>
          </a:p>
          <a:p>
            <a:pPr fontAlgn="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这就是著名的</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热功当量</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，为能量守恒原理提供了科学的实验证明。</a:t>
            </a:r>
            <a:endParaRPr lang="zh-CN" altLang="en-US" sz="2800" b="1" dirty="0">
              <a:solidFill>
                <a:srgbClr val="FF3300"/>
              </a:solidFill>
              <a:latin typeface="Times New Roman" panose="02020603050405020304" pitchFamily="18" charset="0"/>
              <a:ea typeface="仿宋" pitchFamily="49" charset="-122"/>
              <a:cs typeface="Times New Roman" panose="02020603050405020304" pitchFamily="18" charset="0"/>
            </a:endParaRPr>
          </a:p>
        </p:txBody>
      </p:sp>
      <p:pic>
        <p:nvPicPr>
          <p:cNvPr id="84999" name="Picture 7" descr="http://upload.wikimedia.org/wikipedia/commons/thumb/c/c3/Joule%27s_Apparatus_%28Harper%27s_Scan%29.png/300px-Joule%27s_Apparatus_%28Harper%27s_Scan%29.png"/>
          <p:cNvPicPr>
            <a:picLocks noChangeAspect="1" noChangeArrowheads="1"/>
          </p:cNvPicPr>
          <p:nvPr/>
        </p:nvPicPr>
        <p:blipFill rotWithShape="1">
          <a:blip r:embed="rId3"/>
          <a:srcRect t="2699"/>
          <a:stretch/>
        </p:blipFill>
        <p:spPr bwMode="auto">
          <a:xfrm>
            <a:off x="3491879" y="3829111"/>
            <a:ext cx="3240361" cy="2595680"/>
          </a:xfrm>
          <a:prstGeom prst="rect">
            <a:avLst/>
          </a:prstGeom>
          <a:noFill/>
          <a:ln w="9525">
            <a:noFill/>
            <a:miter lim="800000"/>
            <a:headEnd/>
            <a:tailEnd/>
          </a:ln>
        </p:spPr>
      </p:pic>
      <p:sp>
        <p:nvSpPr>
          <p:cNvPr id="3" name="矩形 2">
            <a:extLst>
              <a:ext uri="{FF2B5EF4-FFF2-40B4-BE49-F238E27FC236}">
                <a16:creationId xmlns:a16="http://schemas.microsoft.com/office/drawing/2014/main" id="{FB08D3A6-A231-4513-ABCD-8EEE9AC8630B}"/>
              </a:ext>
            </a:extLst>
          </p:cNvPr>
          <p:cNvSpPr/>
          <p:nvPr/>
        </p:nvSpPr>
        <p:spPr>
          <a:xfrm>
            <a:off x="1230765" y="6039772"/>
            <a:ext cx="2236510" cy="400110"/>
          </a:xfrm>
          <a:prstGeom prst="rect">
            <a:avLst/>
          </a:prstGeom>
        </p:spPr>
        <p:txBody>
          <a:bodyPr wrap="none">
            <a:spAutoFit/>
          </a:bodyPr>
          <a:lstStyle/>
          <a:p>
            <a:r>
              <a:rPr lang="zh-CN" altLang="en-US" b="1" dirty="0">
                <a:solidFill>
                  <a:srgbClr val="FF0000"/>
                </a:solidFill>
              </a:rPr>
              <a:t>焦耳热功当量实验</a:t>
            </a:r>
          </a:p>
        </p:txBody>
      </p:sp>
      <p:sp>
        <p:nvSpPr>
          <p:cNvPr id="7" name="矩形 6">
            <a:extLst>
              <a:ext uri="{FF2B5EF4-FFF2-40B4-BE49-F238E27FC236}">
                <a16:creationId xmlns:a16="http://schemas.microsoft.com/office/drawing/2014/main" id="{7EBEC73E-4D57-42F6-B3D1-B221BD16FEAD}"/>
              </a:ext>
            </a:extLst>
          </p:cNvPr>
          <p:cNvSpPr/>
          <p:nvPr/>
        </p:nvSpPr>
        <p:spPr>
          <a:xfrm>
            <a:off x="5937230" y="5628964"/>
            <a:ext cx="697627" cy="400110"/>
          </a:xfrm>
          <a:prstGeom prst="rect">
            <a:avLst/>
          </a:prstGeom>
        </p:spPr>
        <p:txBody>
          <a:bodyPr wrap="none">
            <a:spAutoFit/>
          </a:bodyPr>
          <a:lstStyle/>
          <a:p>
            <a:r>
              <a:rPr lang="zh-CN" altLang="en-US" b="1" dirty="0"/>
              <a:t>砝码</a:t>
            </a:r>
          </a:p>
        </p:txBody>
      </p:sp>
      <p:sp>
        <p:nvSpPr>
          <p:cNvPr id="8" name="矩形 7">
            <a:extLst>
              <a:ext uri="{FF2B5EF4-FFF2-40B4-BE49-F238E27FC236}">
                <a16:creationId xmlns:a16="http://schemas.microsoft.com/office/drawing/2014/main" id="{7A8B059F-DF02-40F0-9747-5A05B6965B12}"/>
              </a:ext>
            </a:extLst>
          </p:cNvPr>
          <p:cNvSpPr/>
          <p:nvPr/>
        </p:nvSpPr>
        <p:spPr>
          <a:xfrm>
            <a:off x="5076056" y="5485295"/>
            <a:ext cx="697627" cy="400110"/>
          </a:xfrm>
          <a:prstGeom prst="rect">
            <a:avLst/>
          </a:prstGeom>
        </p:spPr>
        <p:txBody>
          <a:bodyPr wrap="none">
            <a:spAutoFit/>
          </a:bodyPr>
          <a:lstStyle/>
          <a:p>
            <a:r>
              <a:rPr lang="zh-CN" altLang="en-US" b="1" dirty="0"/>
              <a:t>叶片</a:t>
            </a:r>
          </a:p>
        </p:txBody>
      </p:sp>
      <p:cxnSp>
        <p:nvCxnSpPr>
          <p:cNvPr id="5" name="直接箭头连接符 4">
            <a:extLst>
              <a:ext uri="{FF2B5EF4-FFF2-40B4-BE49-F238E27FC236}">
                <a16:creationId xmlns:a16="http://schemas.microsoft.com/office/drawing/2014/main" id="{2C174037-0290-4D10-8230-A84BFB464940}"/>
              </a:ext>
            </a:extLst>
          </p:cNvPr>
          <p:cNvCxnSpPr>
            <a:cxnSpLocks/>
          </p:cNvCxnSpPr>
          <p:nvPr/>
        </p:nvCxnSpPr>
        <p:spPr bwMode="auto">
          <a:xfrm flipH="1">
            <a:off x="4771059" y="5701319"/>
            <a:ext cx="360040" cy="0"/>
          </a:xfrm>
          <a:prstGeom prst="straightConnector1">
            <a:avLst/>
          </a:prstGeom>
          <a:solidFill>
            <a:schemeClr val="accent1"/>
          </a:solidFill>
          <a:ln w="19050" cap="flat" cmpd="sng" algn="ctr">
            <a:solidFill>
              <a:srgbClr val="0000FF"/>
            </a:solidFill>
            <a:prstDash val="solid"/>
            <a:round/>
            <a:headEnd type="none" w="med" len="med"/>
            <a:tailEnd type="triangle" w="lg" len="lg"/>
          </a:ln>
          <a:effectLst/>
        </p:spPr>
      </p:cxnSp>
      <p:sp>
        <p:nvSpPr>
          <p:cNvPr id="12" name="矩形 11">
            <a:extLst>
              <a:ext uri="{FF2B5EF4-FFF2-40B4-BE49-F238E27FC236}">
                <a16:creationId xmlns:a16="http://schemas.microsoft.com/office/drawing/2014/main" id="{71AFAD50-A4BF-40E2-AD24-7729E847109D}"/>
              </a:ext>
            </a:extLst>
          </p:cNvPr>
          <p:cNvSpPr/>
          <p:nvPr/>
        </p:nvSpPr>
        <p:spPr>
          <a:xfrm>
            <a:off x="4433472" y="4635283"/>
            <a:ext cx="697627" cy="400110"/>
          </a:xfrm>
          <a:prstGeom prst="rect">
            <a:avLst/>
          </a:prstGeom>
        </p:spPr>
        <p:txBody>
          <a:bodyPr wrap="none">
            <a:spAutoFit/>
          </a:bodyPr>
          <a:lstStyle/>
          <a:p>
            <a:r>
              <a:rPr lang="zh-CN" altLang="en-US" b="1" dirty="0"/>
              <a:t>转轴</a:t>
            </a:r>
          </a:p>
        </p:txBody>
      </p:sp>
      <p:sp>
        <p:nvSpPr>
          <p:cNvPr id="13" name="矩形 12">
            <a:extLst>
              <a:ext uri="{FF2B5EF4-FFF2-40B4-BE49-F238E27FC236}">
                <a16:creationId xmlns:a16="http://schemas.microsoft.com/office/drawing/2014/main" id="{85CAF6E0-8D98-4F68-9848-3E37593B672D}"/>
              </a:ext>
            </a:extLst>
          </p:cNvPr>
          <p:cNvSpPr/>
          <p:nvPr/>
        </p:nvSpPr>
        <p:spPr>
          <a:xfrm>
            <a:off x="2806202" y="4422996"/>
            <a:ext cx="954107" cy="400110"/>
          </a:xfrm>
          <a:prstGeom prst="rect">
            <a:avLst/>
          </a:prstGeom>
        </p:spPr>
        <p:txBody>
          <a:bodyPr wrap="none">
            <a:spAutoFit/>
          </a:bodyPr>
          <a:lstStyle/>
          <a:p>
            <a:r>
              <a:rPr lang="zh-CN" altLang="en-US" b="1" dirty="0"/>
              <a:t>温度计</a:t>
            </a:r>
          </a:p>
        </p:txBody>
      </p:sp>
      <p:cxnSp>
        <p:nvCxnSpPr>
          <p:cNvPr id="14" name="直接箭头连接符 13">
            <a:extLst>
              <a:ext uri="{FF2B5EF4-FFF2-40B4-BE49-F238E27FC236}">
                <a16:creationId xmlns:a16="http://schemas.microsoft.com/office/drawing/2014/main" id="{46C4694D-AEC1-45A0-A822-B4DA41D8183F}"/>
              </a:ext>
            </a:extLst>
          </p:cNvPr>
          <p:cNvCxnSpPr>
            <a:cxnSpLocks/>
          </p:cNvCxnSpPr>
          <p:nvPr/>
        </p:nvCxnSpPr>
        <p:spPr bwMode="auto">
          <a:xfrm>
            <a:off x="3609204" y="4717987"/>
            <a:ext cx="432048" cy="144016"/>
          </a:xfrm>
          <a:prstGeom prst="straightConnector1">
            <a:avLst/>
          </a:prstGeom>
          <a:solidFill>
            <a:schemeClr val="accent1"/>
          </a:solidFill>
          <a:ln w="19050" cap="flat" cmpd="sng" algn="ctr">
            <a:solidFill>
              <a:srgbClr val="0000FF"/>
            </a:solidFill>
            <a:prstDash val="solid"/>
            <a:round/>
            <a:headEnd type="none" w="med" len="med"/>
            <a:tailEnd type="triangle" w="lg" len="lg"/>
          </a:ln>
          <a:effectLst/>
        </p:spPr>
      </p:cxnSp>
      <p:sp>
        <p:nvSpPr>
          <p:cNvPr id="15" name="矩形 14">
            <a:extLst>
              <a:ext uri="{FF2B5EF4-FFF2-40B4-BE49-F238E27FC236}">
                <a16:creationId xmlns:a16="http://schemas.microsoft.com/office/drawing/2014/main" id="{E5AA9F5C-3F72-4212-B53D-853232E2B9D9}"/>
              </a:ext>
            </a:extLst>
          </p:cNvPr>
          <p:cNvSpPr/>
          <p:nvPr/>
        </p:nvSpPr>
        <p:spPr>
          <a:xfrm>
            <a:off x="2194933" y="5285240"/>
            <a:ext cx="958917" cy="400110"/>
          </a:xfrm>
          <a:prstGeom prst="rect">
            <a:avLst/>
          </a:prstGeom>
        </p:spPr>
        <p:txBody>
          <a:bodyPr wrap="none">
            <a:spAutoFit/>
          </a:bodyPr>
          <a:lstStyle/>
          <a:p>
            <a:r>
              <a:rPr lang="zh-CN" altLang="en-US" b="1" dirty="0"/>
              <a:t>量热器</a:t>
            </a:r>
          </a:p>
        </p:txBody>
      </p:sp>
      <p:cxnSp>
        <p:nvCxnSpPr>
          <p:cNvPr id="16" name="直接箭头连接符 15">
            <a:extLst>
              <a:ext uri="{FF2B5EF4-FFF2-40B4-BE49-F238E27FC236}">
                <a16:creationId xmlns:a16="http://schemas.microsoft.com/office/drawing/2014/main" id="{B6230376-B47A-4CF1-B4F6-3945706C1871}"/>
              </a:ext>
            </a:extLst>
          </p:cNvPr>
          <p:cNvCxnSpPr>
            <a:cxnSpLocks/>
            <a:stCxn id="15" idx="3"/>
          </p:cNvCxnSpPr>
          <p:nvPr/>
        </p:nvCxnSpPr>
        <p:spPr bwMode="auto">
          <a:xfrm>
            <a:off x="3153850" y="5485295"/>
            <a:ext cx="865402" cy="191213"/>
          </a:xfrm>
          <a:prstGeom prst="straightConnector1">
            <a:avLst/>
          </a:prstGeom>
          <a:solidFill>
            <a:schemeClr val="accent1"/>
          </a:solidFill>
          <a:ln w="19050" cap="flat" cmpd="sng" algn="ctr">
            <a:solidFill>
              <a:srgbClr val="0000FF"/>
            </a:solidFill>
            <a:prstDash val="solid"/>
            <a:round/>
            <a:headEnd type="none" w="med" len="med"/>
            <a:tailEnd type="triangle" w="lg" len="lg"/>
          </a:ln>
          <a:effectLst/>
        </p:spPr>
      </p:cxnSp>
      <p:sp>
        <p:nvSpPr>
          <p:cNvPr id="4" name="矩形 3">
            <a:extLst>
              <a:ext uri="{FF2B5EF4-FFF2-40B4-BE49-F238E27FC236}">
                <a16:creationId xmlns:a16="http://schemas.microsoft.com/office/drawing/2014/main" id="{CC8EC3B7-AEDA-44FA-B950-22CA9D0183C2}"/>
              </a:ext>
            </a:extLst>
          </p:cNvPr>
          <p:cNvSpPr/>
          <p:nvPr/>
        </p:nvSpPr>
        <p:spPr>
          <a:xfrm>
            <a:off x="6798404" y="4695512"/>
            <a:ext cx="1650420" cy="1323439"/>
          </a:xfrm>
          <a:prstGeom prst="rect">
            <a:avLst/>
          </a:prstGeom>
        </p:spPr>
        <p:txBody>
          <a:bodyPr wrap="square">
            <a:spAutoFit/>
          </a:bodyPr>
          <a:lstStyle/>
          <a:p>
            <a:r>
              <a:rPr lang="zh-CN" altLang="en-US" b="1" dirty="0"/>
              <a:t>根据重物下落的高度，可以算出转化的机械功</a:t>
            </a:r>
          </a:p>
        </p:txBody>
      </p:sp>
      <p:sp>
        <p:nvSpPr>
          <p:cNvPr id="6" name="矩形 5">
            <a:extLst>
              <a:ext uri="{FF2B5EF4-FFF2-40B4-BE49-F238E27FC236}">
                <a16:creationId xmlns:a16="http://schemas.microsoft.com/office/drawing/2014/main" id="{7664D7CB-540F-45FA-A06A-695B0FDA3419}"/>
              </a:ext>
            </a:extLst>
          </p:cNvPr>
          <p:cNvSpPr/>
          <p:nvPr/>
        </p:nvSpPr>
        <p:spPr>
          <a:xfrm>
            <a:off x="251520" y="4293096"/>
            <a:ext cx="2097500" cy="1323439"/>
          </a:xfrm>
          <a:prstGeom prst="rect">
            <a:avLst/>
          </a:prstGeom>
        </p:spPr>
        <p:txBody>
          <a:bodyPr wrap="square">
            <a:spAutoFit/>
          </a:bodyPr>
          <a:lstStyle/>
          <a:p>
            <a:r>
              <a:rPr lang="zh-CN" altLang="en-US" b="1" dirty="0"/>
              <a:t>根据量热器内水的升高的温度，就可以计算水的内能的升高值。</a:t>
            </a:r>
          </a:p>
        </p:txBody>
      </p:sp>
    </p:spTree>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E41831-18D4-499F-91ED-D55474D26D89}"/>
              </a:ext>
            </a:extLst>
          </p:cNvPr>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2.2  </a:t>
            </a:r>
            <a:r>
              <a:rPr lang="zh-CN" altLang="en-US" dirty="0"/>
              <a:t>热力学第一定律</a:t>
            </a:r>
          </a:p>
        </p:txBody>
      </p:sp>
      <p:pic>
        <p:nvPicPr>
          <p:cNvPr id="7" name="图片 6">
            <a:extLst>
              <a:ext uri="{FF2B5EF4-FFF2-40B4-BE49-F238E27FC236}">
                <a16:creationId xmlns:a16="http://schemas.microsoft.com/office/drawing/2014/main" id="{AF5F8CC9-30EF-4292-AE5B-BA271C5F0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556792"/>
            <a:ext cx="2880320" cy="3021135"/>
          </a:xfrm>
          <a:prstGeom prst="rect">
            <a:avLst/>
          </a:prstGeom>
        </p:spPr>
      </p:pic>
      <p:sp>
        <p:nvSpPr>
          <p:cNvPr id="12" name="文本框 11">
            <a:extLst>
              <a:ext uri="{FF2B5EF4-FFF2-40B4-BE49-F238E27FC236}">
                <a16:creationId xmlns:a16="http://schemas.microsoft.com/office/drawing/2014/main" id="{E36C900B-8B82-45A4-836C-E322E20B0D7A}"/>
              </a:ext>
            </a:extLst>
          </p:cNvPr>
          <p:cNvSpPr txBox="1"/>
          <p:nvPr/>
        </p:nvSpPr>
        <p:spPr bwMode="auto">
          <a:xfrm>
            <a:off x="611560" y="4551123"/>
            <a:ext cx="3024337" cy="1554272"/>
          </a:xfrm>
          <a:prstGeom prst="rect">
            <a:avLst/>
          </a:prstGeom>
          <a:noFill/>
          <a:ln w="9525">
            <a:noFill/>
            <a:miter lim="800000"/>
            <a:headEnd/>
            <a:tailEnd/>
          </a:ln>
        </p:spPr>
        <p:txBody>
          <a:bodyPr wrap="square">
            <a:spAutoFit/>
          </a:bodyPr>
          <a:lstStyle/>
          <a:p>
            <a:pPr algn="ctr">
              <a:spcBef>
                <a:spcPts val="600"/>
              </a:spcBef>
            </a:pPr>
            <a:r>
              <a:rPr lang="zh-CN" altLang="en-US" dirty="0">
                <a:latin typeface="Times New Roman" panose="02020603050405020304" pitchFamily="18" charset="0"/>
                <a:ea typeface="仿宋" panose="02010609060101010101" pitchFamily="49" charset="-122"/>
                <a:cs typeface="Times New Roman" panose="02020603050405020304" pitchFamily="18" charset="0"/>
              </a:rPr>
              <a:t>James P. Joule</a:t>
            </a:r>
            <a:endParaRPr lang="en-US" altLang="zh-CN" dirty="0">
              <a:latin typeface="Times New Roman" panose="02020603050405020304" pitchFamily="18" charset="0"/>
              <a:ea typeface="仿宋" panose="02010609060101010101" pitchFamily="49" charset="-122"/>
              <a:cs typeface="Times New Roman" panose="02020603050405020304" pitchFamily="18" charset="0"/>
            </a:endParaRPr>
          </a:p>
          <a:p>
            <a:pPr algn="ctr">
              <a:spcBef>
                <a:spcPts val="600"/>
              </a:spcBef>
            </a:pPr>
            <a:r>
              <a:rPr lang="zh-CN" altLang="en-US" dirty="0">
                <a:latin typeface="Times New Roman" panose="02020603050405020304" pitchFamily="18" charset="0"/>
                <a:ea typeface="仿宋" panose="02010609060101010101" pitchFamily="49" charset="-122"/>
                <a:cs typeface="Times New Roman" panose="02020603050405020304" pitchFamily="18" charset="0"/>
              </a:rPr>
              <a:t>詹姆斯</a:t>
            </a:r>
            <a:r>
              <a:rPr lang="en-US" altLang="zh-CN"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dirty="0">
                <a:latin typeface="Times New Roman" panose="02020603050405020304" pitchFamily="18" charset="0"/>
                <a:ea typeface="仿宋" panose="02010609060101010101" pitchFamily="49" charset="-122"/>
                <a:cs typeface="Times New Roman" panose="02020603050405020304" pitchFamily="18" charset="0"/>
              </a:rPr>
              <a:t>普雷斯科特</a:t>
            </a:r>
            <a:r>
              <a:rPr lang="en-US" altLang="zh-CN"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dirty="0">
                <a:latin typeface="Times New Roman" panose="02020603050405020304" pitchFamily="18" charset="0"/>
                <a:ea typeface="仿宋" panose="02010609060101010101" pitchFamily="49" charset="-122"/>
                <a:cs typeface="Times New Roman" panose="02020603050405020304" pitchFamily="18" charset="0"/>
              </a:rPr>
              <a:t>焦耳</a:t>
            </a:r>
            <a:endParaRPr lang="en-US" altLang="zh-CN" dirty="0">
              <a:latin typeface="Times New Roman" panose="02020603050405020304" pitchFamily="18" charset="0"/>
              <a:ea typeface="仿宋" panose="02010609060101010101" pitchFamily="49" charset="-122"/>
              <a:cs typeface="Times New Roman" panose="02020603050405020304" pitchFamily="18" charset="0"/>
            </a:endParaRPr>
          </a:p>
          <a:p>
            <a:pPr algn="ctr">
              <a:spcBef>
                <a:spcPts val="600"/>
              </a:spcBef>
            </a:pPr>
            <a:r>
              <a:rPr lang="en-US" altLang="zh-CN"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1818</a:t>
            </a:r>
            <a:r>
              <a:rPr lang="zh-CN" altLang="en-US"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年</a:t>
            </a:r>
            <a:r>
              <a:rPr lang="en-US" altLang="zh-CN"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-1889</a:t>
            </a:r>
            <a:r>
              <a:rPr lang="zh-CN" altLang="en-US"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年</a:t>
            </a:r>
            <a:endParaRPr lang="en-US" altLang="zh-CN"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p>
            <a:pPr algn="ctr">
              <a:spcBef>
                <a:spcPts val="600"/>
              </a:spcBef>
            </a:pPr>
            <a:r>
              <a:rPr lang="zh-CN" altLang="en-US"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英国物理学家</a:t>
            </a:r>
          </a:p>
        </p:txBody>
      </p:sp>
      <p:sp>
        <p:nvSpPr>
          <p:cNvPr id="14" name="文本框 13">
            <a:extLst>
              <a:ext uri="{FF2B5EF4-FFF2-40B4-BE49-F238E27FC236}">
                <a16:creationId xmlns:a16="http://schemas.microsoft.com/office/drawing/2014/main" id="{03920614-01EE-4D36-9224-3E53844F9BDF}"/>
              </a:ext>
            </a:extLst>
          </p:cNvPr>
          <p:cNvSpPr txBox="1"/>
          <p:nvPr/>
        </p:nvSpPr>
        <p:spPr bwMode="auto">
          <a:xfrm>
            <a:off x="4754743" y="4551123"/>
            <a:ext cx="3184164" cy="1554272"/>
          </a:xfrm>
          <a:prstGeom prst="rect">
            <a:avLst/>
          </a:prstGeom>
          <a:noFill/>
          <a:ln w="9525">
            <a:noFill/>
            <a:miter lim="800000"/>
            <a:headEnd/>
            <a:tailEnd/>
          </a:ln>
        </p:spPr>
        <p:txBody>
          <a:bodyPr wrap="square">
            <a:spAutoFit/>
          </a:bodyPr>
          <a:lstStyle/>
          <a:p>
            <a:pPr algn="ctr">
              <a:spcBef>
                <a:spcPts val="600"/>
              </a:spcBef>
            </a:pPr>
            <a:r>
              <a:rPr lang="zh-CN" altLang="en-US" dirty="0">
                <a:latin typeface="Times New Roman" panose="02020603050405020304" pitchFamily="18" charset="0"/>
                <a:ea typeface="仿宋" panose="02010609060101010101" pitchFamily="49" charset="-122"/>
                <a:cs typeface="Times New Roman" panose="02020603050405020304" pitchFamily="18" charset="0"/>
              </a:rPr>
              <a:t>Julius Robert Mayer</a:t>
            </a:r>
            <a:endParaRPr lang="en-US" altLang="zh-CN" dirty="0">
              <a:latin typeface="Times New Roman" panose="02020603050405020304" pitchFamily="18" charset="0"/>
              <a:ea typeface="仿宋" panose="02010609060101010101" pitchFamily="49" charset="-122"/>
              <a:cs typeface="Times New Roman" panose="02020603050405020304" pitchFamily="18" charset="0"/>
            </a:endParaRPr>
          </a:p>
          <a:p>
            <a:pPr algn="ctr">
              <a:spcBef>
                <a:spcPts val="600"/>
              </a:spcBef>
            </a:pPr>
            <a:r>
              <a:rPr lang="zh-CN" altLang="en-US" dirty="0">
                <a:latin typeface="Times New Roman" panose="02020603050405020304" pitchFamily="18" charset="0"/>
                <a:ea typeface="仿宋" panose="02010609060101010101" pitchFamily="49" charset="-122"/>
                <a:cs typeface="Times New Roman" panose="02020603050405020304" pitchFamily="18" charset="0"/>
              </a:rPr>
              <a:t>尤里乌斯</a:t>
            </a:r>
            <a:r>
              <a:rPr lang="en-US" altLang="zh-CN"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dirty="0">
                <a:latin typeface="Times New Roman" panose="02020603050405020304" pitchFamily="18" charset="0"/>
                <a:ea typeface="仿宋" panose="02010609060101010101" pitchFamily="49" charset="-122"/>
                <a:cs typeface="Times New Roman" panose="02020603050405020304" pitchFamily="18" charset="0"/>
              </a:rPr>
              <a:t>罗伯特</a:t>
            </a:r>
            <a:r>
              <a:rPr lang="en-US" altLang="zh-CN"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dirty="0">
                <a:latin typeface="Times New Roman" panose="02020603050405020304" pitchFamily="18" charset="0"/>
                <a:ea typeface="仿宋" panose="02010609060101010101" pitchFamily="49" charset="-122"/>
                <a:cs typeface="Times New Roman" panose="02020603050405020304" pitchFamily="18" charset="0"/>
              </a:rPr>
              <a:t>迈尔</a:t>
            </a:r>
            <a:endParaRPr lang="en-US" altLang="zh-CN" dirty="0">
              <a:latin typeface="Times New Roman" panose="02020603050405020304" pitchFamily="18" charset="0"/>
              <a:ea typeface="仿宋" panose="02010609060101010101" pitchFamily="49" charset="-122"/>
              <a:cs typeface="Times New Roman" panose="02020603050405020304" pitchFamily="18" charset="0"/>
            </a:endParaRPr>
          </a:p>
          <a:p>
            <a:pPr algn="ctr">
              <a:spcBef>
                <a:spcPts val="600"/>
              </a:spcBef>
            </a:pPr>
            <a:r>
              <a:rPr lang="en-US" altLang="zh-CN"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1814</a:t>
            </a:r>
            <a:r>
              <a:rPr lang="zh-CN" altLang="en-US"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年</a:t>
            </a:r>
            <a:r>
              <a:rPr lang="en-US" altLang="zh-CN"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-1878</a:t>
            </a:r>
            <a:r>
              <a:rPr lang="zh-CN" altLang="en-US"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年</a:t>
            </a:r>
            <a:endParaRPr lang="en-US" altLang="zh-CN"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p>
            <a:pPr algn="ctr">
              <a:spcBef>
                <a:spcPts val="600"/>
              </a:spcBef>
            </a:pPr>
            <a:r>
              <a:rPr lang="zh-CN" altLang="en-US"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德国物理学家</a:t>
            </a:r>
            <a:endParaRPr lang="en-US" altLang="zh-CN"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p:txBody>
      </p:sp>
      <p:pic>
        <p:nvPicPr>
          <p:cNvPr id="16" name="图片 15">
            <a:extLst>
              <a:ext uri="{FF2B5EF4-FFF2-40B4-BE49-F238E27FC236}">
                <a16:creationId xmlns:a16="http://schemas.microsoft.com/office/drawing/2014/main" id="{BCCC0041-60EA-46E1-A73C-E4094C68087D}"/>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Effect>
                      <a14:brightnessContrast contrast="20000"/>
                    </a14:imgEffect>
                  </a14:imgLayer>
                </a14:imgProps>
              </a:ext>
              <a:ext uri="{28A0092B-C50C-407E-A947-70E740481C1C}">
                <a14:useLocalDpi xmlns:a14="http://schemas.microsoft.com/office/drawing/2010/main" val="0"/>
              </a:ext>
            </a:extLst>
          </a:blip>
          <a:srcRect b="9702"/>
          <a:stretch/>
        </p:blipFill>
        <p:spPr>
          <a:xfrm>
            <a:off x="5153510" y="1556792"/>
            <a:ext cx="2386630" cy="3021135"/>
          </a:xfrm>
          <a:prstGeom prst="rect">
            <a:avLst/>
          </a:prstGeom>
        </p:spPr>
      </p:pic>
    </p:spTree>
    <p:extLst>
      <p:ext uri="{BB962C8B-B14F-4D97-AF65-F5344CB8AC3E}">
        <p14:creationId xmlns:p14="http://schemas.microsoft.com/office/powerpoint/2010/main" val="2974155984"/>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51520" y="304800"/>
            <a:ext cx="6198493"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2.2  </a:t>
            </a:r>
            <a:r>
              <a:rPr lang="zh-CN" altLang="en-US" dirty="0"/>
              <a:t>热力学第一定律</a:t>
            </a:r>
          </a:p>
        </p:txBody>
      </p:sp>
      <p:sp>
        <p:nvSpPr>
          <p:cNvPr id="223235" name="Text Box 3"/>
          <p:cNvSpPr txBox="1">
            <a:spLocks noChangeArrowheads="1"/>
          </p:cNvSpPr>
          <p:nvPr/>
        </p:nvSpPr>
        <p:spPr bwMode="auto">
          <a:xfrm>
            <a:off x="251520" y="1052736"/>
            <a:ext cx="8641655" cy="1077218"/>
          </a:xfrm>
          <a:prstGeom prst="rect">
            <a:avLst/>
          </a:prstGeom>
          <a:noFill/>
          <a:ln w="12700" cap="sq">
            <a:noFill/>
            <a:miter lim="800000"/>
            <a:headEnd/>
            <a:tailEnd/>
          </a:ln>
        </p:spPr>
        <p:txBody>
          <a:bodyPr wrap="square" tIns="0" bIns="0">
            <a:spAutoFit/>
          </a:bodyPr>
          <a:lstStyle/>
          <a:p>
            <a:pPr fontAlgn="t">
              <a:lnSpc>
                <a:spcPct val="125000"/>
              </a:lnSpc>
              <a:spcBef>
                <a:spcPts val="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到1850年，科学界公认能量守恒定律是自然界的普遍规律之一。能量守恒与转化定律可表述为：</a:t>
            </a:r>
          </a:p>
        </p:txBody>
      </p:sp>
      <p:sp>
        <p:nvSpPr>
          <p:cNvPr id="223236" name="Text Box 4"/>
          <p:cNvSpPr txBox="1">
            <a:spLocks noChangeArrowheads="1"/>
          </p:cNvSpPr>
          <p:nvPr/>
        </p:nvSpPr>
        <p:spPr bwMode="auto">
          <a:xfrm>
            <a:off x="251520" y="2204864"/>
            <a:ext cx="8641655" cy="1846659"/>
          </a:xfrm>
          <a:prstGeom prst="rect">
            <a:avLst/>
          </a:prstGeom>
          <a:noFill/>
          <a:ln w="12700" cap="sq">
            <a:noFill/>
            <a:miter lim="800000"/>
            <a:headEnd/>
            <a:tailEnd/>
          </a:ln>
        </p:spPr>
        <p:txBody>
          <a:bodyPr wrap="square" tIns="0" bIns="0">
            <a:spAutoFit/>
          </a:bodyPr>
          <a:lstStyle/>
          <a:p>
            <a:pPr fontAlgn="t">
              <a:lnSpc>
                <a:spcPct val="125000"/>
              </a:lnSpc>
              <a:spcBef>
                <a:spcPts val="0"/>
              </a:spcBef>
              <a:defRPr/>
            </a:pPr>
            <a:r>
              <a:rPr lang="zh-CN" altLang="en-US" sz="3200" b="1" dirty="0">
                <a:solidFill>
                  <a:srgbClr val="FF0000"/>
                </a:solidFill>
                <a:latin typeface="Times New Roman" panose="02020603050405020304" pitchFamily="18" charset="0"/>
                <a:ea typeface="+mj-ea"/>
                <a:cs typeface="Times New Roman" panose="02020603050405020304" pitchFamily="18" charset="0"/>
              </a:rPr>
              <a:t>自然界的一切物质都具有能量，能量有各种不同形式，能够从一种形式转化为另一种形式，但在转化过程中，能量的总值不变。</a:t>
            </a:r>
          </a:p>
        </p:txBody>
      </p:sp>
      <p:sp>
        <p:nvSpPr>
          <p:cNvPr id="223237" name="Text Box 5"/>
          <p:cNvSpPr txBox="1">
            <a:spLocks noChangeArrowheads="1"/>
          </p:cNvSpPr>
          <p:nvPr/>
        </p:nvSpPr>
        <p:spPr bwMode="auto">
          <a:xfrm>
            <a:off x="251520" y="4203665"/>
            <a:ext cx="8641655" cy="1169551"/>
          </a:xfrm>
          <a:prstGeom prst="rect">
            <a:avLst/>
          </a:prstGeom>
          <a:noFill/>
          <a:ln w="9525">
            <a:noFill/>
            <a:miter lim="800000"/>
            <a:headEnd/>
            <a:tailEnd/>
          </a:ln>
        </p:spPr>
        <p:txBody>
          <a:bodyPr wrap="square">
            <a:spAutoFit/>
          </a:bodyPr>
          <a:lstStyle/>
          <a:p>
            <a:pPr algn="just" eaLnBrk="0" fontAlgn="t" hangingPunct="0">
              <a:lnSpc>
                <a:spcPct val="125000"/>
              </a:lnSpc>
              <a:spcBef>
                <a:spcPts val="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根据这一定律，在任何过程中，体系内能的增加量就等于体系所吸收的热量与环境对体系作功，即</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a:t>
            </a:r>
            <a:endPar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endParaRPr>
          </a:p>
        </p:txBody>
      </p:sp>
      <p:graphicFrame>
        <p:nvGraphicFramePr>
          <p:cNvPr id="223238" name="Object 6"/>
          <p:cNvGraphicFramePr>
            <a:graphicFrameLocks noChangeAspect="1"/>
          </p:cNvGraphicFramePr>
          <p:nvPr>
            <p:extLst>
              <p:ext uri="{D42A27DB-BD31-4B8C-83A1-F6EECF244321}">
                <p14:modId xmlns:p14="http://schemas.microsoft.com/office/powerpoint/2010/main" val="3305737409"/>
              </p:ext>
            </p:extLst>
          </p:nvPr>
        </p:nvGraphicFramePr>
        <p:xfrm>
          <a:off x="3287886" y="5434483"/>
          <a:ext cx="2508250" cy="658813"/>
        </p:xfrm>
        <a:graphic>
          <a:graphicData uri="http://schemas.openxmlformats.org/presentationml/2006/ole">
            <mc:AlternateContent xmlns:mc="http://schemas.openxmlformats.org/markup-compatibility/2006">
              <mc:Choice xmlns:v="urn:schemas-microsoft-com:vml" Requires="v">
                <p:oleObj spid="_x0000_s38277" name="Equation" r:id="rId4" imgW="774364" imgH="203112" progId="Equation.DSMT4">
                  <p:embed/>
                </p:oleObj>
              </mc:Choice>
              <mc:Fallback>
                <p:oleObj name="Equation" r:id="rId4" imgW="774364" imgH="203112" progId="Equation.DSMT4">
                  <p:embed/>
                  <p:pic>
                    <p:nvPicPr>
                      <p:cNvPr id="0" name="Object 6"/>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3287886" y="5434483"/>
                        <a:ext cx="2508250" cy="658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a:extLst>
              <a:ext uri="{FF2B5EF4-FFF2-40B4-BE49-F238E27FC236}">
                <a16:creationId xmlns:a16="http://schemas.microsoft.com/office/drawing/2014/main" id="{B96335CC-C0A6-461B-970F-9F003AF4DBC0}"/>
              </a:ext>
            </a:extLst>
          </p:cNvPr>
          <p:cNvGrpSpPr/>
          <p:nvPr/>
        </p:nvGrpSpPr>
        <p:grpSpPr>
          <a:xfrm>
            <a:off x="7052295" y="5117207"/>
            <a:ext cx="1480145" cy="1480145"/>
            <a:chOff x="2649900" y="5381332"/>
            <a:chExt cx="1480145" cy="1480145"/>
          </a:xfrm>
        </p:grpSpPr>
        <p:sp>
          <p:nvSpPr>
            <p:cNvPr id="8" name="爆炸形: 8 pt  7">
              <a:extLst>
                <a:ext uri="{FF2B5EF4-FFF2-40B4-BE49-F238E27FC236}">
                  <a16:creationId xmlns:a16="http://schemas.microsoft.com/office/drawing/2014/main" id="{23F68814-A233-4F37-B65E-B6100A755CD4}"/>
                </a:ext>
              </a:extLst>
            </p:cNvPr>
            <p:cNvSpPr/>
            <p:nvPr/>
          </p:nvSpPr>
          <p:spPr bwMode="auto">
            <a:xfrm>
              <a:off x="2649900" y="5381332"/>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9" name="矩形 8">
              <a:extLst>
                <a:ext uri="{FF2B5EF4-FFF2-40B4-BE49-F238E27FC236}">
                  <a16:creationId xmlns:a16="http://schemas.microsoft.com/office/drawing/2014/main" id="{5751BFBF-0378-4F68-9E0C-005D688A68F2}"/>
                </a:ext>
              </a:extLst>
            </p:cNvPr>
            <p:cNvSpPr/>
            <p:nvPr/>
          </p:nvSpPr>
          <p:spPr>
            <a:xfrm>
              <a:off x="2899217" y="5813801"/>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77791" y="304800"/>
            <a:ext cx="6526233"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2.2  </a:t>
            </a:r>
            <a:r>
              <a:rPr lang="zh-CN" altLang="en-US" dirty="0"/>
              <a:t>热力学第一定律</a:t>
            </a:r>
          </a:p>
        </p:txBody>
      </p:sp>
      <p:sp>
        <p:nvSpPr>
          <p:cNvPr id="8" name="Text Box 4"/>
          <p:cNvSpPr txBox="1">
            <a:spLocks noChangeArrowheads="1"/>
          </p:cNvSpPr>
          <p:nvPr/>
        </p:nvSpPr>
        <p:spPr bwMode="auto">
          <a:xfrm>
            <a:off x="251520" y="1020095"/>
            <a:ext cx="8614689" cy="3921073"/>
          </a:xfrm>
          <a:prstGeom prst="rect">
            <a:avLst/>
          </a:prstGeom>
          <a:noFill/>
          <a:ln w="12700" cap="sq">
            <a:noFill/>
            <a:miter lim="800000"/>
            <a:headEnd/>
            <a:tailEnd/>
          </a:ln>
        </p:spPr>
        <p:txBody>
          <a:bodyPr wrap="square" tIns="0" bIns="0">
            <a:spAutoFit/>
          </a:bodyPr>
          <a:lstStyle/>
          <a:p>
            <a:pPr fontAlgn="t">
              <a:lnSpc>
                <a:spcPct val="130000"/>
              </a:lnSpc>
              <a:defRPr/>
            </a:pPr>
            <a:r>
              <a:rPr lang="zh-CN" altLang="en-US" sz="2800" b="1" dirty="0">
                <a:latin typeface="Times New Roman" pitchFamily="18" charset="0"/>
                <a:ea typeface="仿宋" pitchFamily="49" charset="-122"/>
                <a:cs typeface="Times New Roman" pitchFamily="18" charset="0"/>
              </a:rPr>
              <a:t>热力学第一定律（</a:t>
            </a:r>
            <a:r>
              <a:rPr lang="en-US" altLang="zh-CN" sz="2800" b="1" dirty="0">
                <a:latin typeface="Times New Roman" pitchFamily="18" charset="0"/>
                <a:ea typeface="仿宋" pitchFamily="49" charset="-122"/>
                <a:cs typeface="Times New Roman" pitchFamily="18" charset="0"/>
              </a:rPr>
              <a:t>The First Law of Thermo dynamics）</a:t>
            </a:r>
            <a:r>
              <a:rPr lang="zh-CN" altLang="en-US" sz="2800" b="1" dirty="0">
                <a:solidFill>
                  <a:srgbClr val="FF0000"/>
                </a:solidFill>
                <a:latin typeface="Times New Roman" pitchFamily="18" charset="0"/>
                <a:ea typeface="仿宋" pitchFamily="49" charset="-122"/>
                <a:cs typeface="Times New Roman" pitchFamily="18" charset="0"/>
              </a:rPr>
              <a:t>是能量守恒与转化定律在热现象领域内所具有的特殊形式。</a:t>
            </a:r>
            <a:r>
              <a:rPr lang="zh-CN" altLang="en-US" sz="2800" b="1" dirty="0">
                <a:solidFill>
                  <a:schemeClr val="tx1"/>
                </a:solidFill>
                <a:latin typeface="Times New Roman" pitchFamily="18" charset="0"/>
                <a:ea typeface="仿宋" pitchFamily="49" charset="-122"/>
                <a:cs typeface="Times New Roman" pitchFamily="18" charset="0"/>
              </a:rPr>
              <a:t>说明热力学能、热和功之间可以相互转化，但总的能量不变。</a:t>
            </a:r>
            <a:endParaRPr lang="en-US" altLang="zh-CN" sz="2800" b="1" dirty="0">
              <a:solidFill>
                <a:schemeClr val="tx1"/>
              </a:solidFill>
              <a:latin typeface="Times New Roman" pitchFamily="18" charset="0"/>
              <a:ea typeface="仿宋" pitchFamily="49" charset="-122"/>
              <a:cs typeface="Times New Roman" pitchFamily="18" charset="0"/>
            </a:endParaRPr>
          </a:p>
          <a:p>
            <a:pPr fontAlgn="t">
              <a:lnSpc>
                <a:spcPct val="130000"/>
              </a:lnSpc>
              <a:defRPr/>
            </a:pPr>
            <a:r>
              <a:rPr lang="zh-CN" altLang="en-US" sz="2800" b="1" dirty="0">
                <a:solidFill>
                  <a:schemeClr val="tx1"/>
                </a:solidFill>
                <a:latin typeface="Times New Roman" pitchFamily="18" charset="0"/>
                <a:ea typeface="仿宋" pitchFamily="49" charset="-122"/>
                <a:cs typeface="Times New Roman" pitchFamily="18" charset="0"/>
              </a:rPr>
              <a:t> </a:t>
            </a:r>
            <a:endParaRPr lang="en-US" altLang="zh-CN" sz="2800" b="1" dirty="0">
              <a:solidFill>
                <a:schemeClr val="tx1"/>
              </a:solidFill>
              <a:latin typeface="Times New Roman" pitchFamily="18" charset="0"/>
              <a:ea typeface="仿宋" pitchFamily="49" charset="-122"/>
              <a:cs typeface="Times New Roman" pitchFamily="18" charset="0"/>
            </a:endParaRPr>
          </a:p>
          <a:p>
            <a:pPr fontAlgn="t">
              <a:lnSpc>
                <a:spcPct val="130000"/>
              </a:lnSpc>
              <a:defRPr/>
            </a:pPr>
            <a:r>
              <a:rPr lang="zh-CN" altLang="en-US" sz="2800" b="1" dirty="0">
                <a:solidFill>
                  <a:schemeClr val="tx1"/>
                </a:solidFill>
                <a:latin typeface="Times New Roman" pitchFamily="18" charset="0"/>
                <a:ea typeface="仿宋" pitchFamily="49" charset="-122"/>
                <a:cs typeface="Times New Roman" pitchFamily="18" charset="0"/>
              </a:rPr>
              <a:t>也可以表述为：</a:t>
            </a:r>
            <a:r>
              <a:rPr lang="zh-CN" altLang="en-US" sz="2800" b="1" dirty="0">
                <a:latin typeface="Times New Roman" pitchFamily="18" charset="0"/>
                <a:ea typeface="仿宋" pitchFamily="49" charset="-122"/>
                <a:cs typeface="Times New Roman" pitchFamily="18" charset="0"/>
              </a:rPr>
              <a:t>第一类永动机是不可能制成的</a:t>
            </a:r>
            <a:r>
              <a:rPr lang="zh-CN" altLang="en-US" sz="2800" b="1" dirty="0">
                <a:solidFill>
                  <a:schemeClr val="tx1"/>
                </a:solidFill>
                <a:latin typeface="Times New Roman" pitchFamily="18" charset="0"/>
                <a:ea typeface="仿宋" pitchFamily="49" charset="-122"/>
                <a:cs typeface="Times New Roman" pitchFamily="18" charset="0"/>
              </a:rPr>
              <a:t>。第一定律是人类经验的总结。</a:t>
            </a:r>
          </a:p>
        </p:txBody>
      </p:sp>
    </p:spTree>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2.2  </a:t>
            </a:r>
            <a:r>
              <a:rPr lang="zh-CN" altLang="en-US" dirty="0"/>
              <a:t>热力学第一定律</a:t>
            </a:r>
          </a:p>
        </p:txBody>
      </p:sp>
      <p:sp>
        <p:nvSpPr>
          <p:cNvPr id="355331" name="Text Box 1027"/>
          <p:cNvSpPr txBox="1">
            <a:spLocks noChangeArrowheads="1"/>
          </p:cNvSpPr>
          <p:nvPr/>
        </p:nvSpPr>
        <p:spPr bwMode="auto">
          <a:xfrm>
            <a:off x="251520" y="980728"/>
            <a:ext cx="8459788" cy="862012"/>
          </a:xfrm>
          <a:prstGeom prst="rect">
            <a:avLst/>
          </a:prstGeom>
          <a:noFill/>
          <a:ln w="12700" cap="sq">
            <a:noFill/>
            <a:miter lim="800000"/>
            <a:headEnd/>
            <a:tailEnd/>
          </a:ln>
        </p:spPr>
        <p:txBody>
          <a:bodyPr tIns="0" bIns="0">
            <a:spAutoFit/>
          </a:bodyPr>
          <a:lstStyle/>
          <a:p>
            <a:pPr fontAlgn="t">
              <a:defRPr/>
            </a:pPr>
            <a:r>
              <a:rPr lang="en-US" altLang="zh-CN" sz="2800" b="1" dirty="0">
                <a:latin typeface="Times New Roman" panose="02020603050405020304" pitchFamily="18" charset="0"/>
                <a:ea typeface="+mj-ea"/>
                <a:cs typeface="Times New Roman" panose="02020603050405020304" pitchFamily="18" charset="0"/>
              </a:rPr>
              <a:t>(2) </a:t>
            </a:r>
            <a:r>
              <a:rPr lang="zh-CN" altLang="en-US" sz="2800" b="1" dirty="0">
                <a:latin typeface="Times New Roman" panose="02020603050405020304" pitchFamily="18" charset="0"/>
                <a:ea typeface="+mj-ea"/>
                <a:cs typeface="Times New Roman" panose="02020603050405020304" pitchFamily="18" charset="0"/>
              </a:rPr>
              <a:t>第一类永动机</a:t>
            </a:r>
            <a:br>
              <a:rPr lang="en-US" altLang="zh-CN" sz="2800" b="1" dirty="0">
                <a:latin typeface="Times New Roman" panose="02020603050405020304" pitchFamily="18" charset="0"/>
                <a:ea typeface="+mj-ea"/>
                <a:cs typeface="Times New Roman" panose="02020603050405020304" pitchFamily="18" charset="0"/>
              </a:rPr>
            </a:br>
            <a:r>
              <a:rPr lang="en-US" altLang="zh-CN" sz="2800" b="1" dirty="0">
                <a:latin typeface="Times New Roman" panose="02020603050405020304" pitchFamily="18" charset="0"/>
                <a:ea typeface="+mj-ea"/>
                <a:cs typeface="Times New Roman" panose="02020603050405020304" pitchFamily="18" charset="0"/>
              </a:rPr>
              <a:t>      (the </a:t>
            </a:r>
            <a:r>
              <a:rPr lang="en-US" altLang="en-US" sz="2800" b="1" dirty="0">
                <a:latin typeface="Times New Roman" panose="02020603050405020304" pitchFamily="18" charset="0"/>
                <a:ea typeface="+mj-ea"/>
                <a:cs typeface="Times New Roman" pitchFamily="18" charset="0"/>
              </a:rPr>
              <a:t>first kind of perpetual motion machine</a:t>
            </a:r>
            <a:r>
              <a:rPr lang="en-US" altLang="zh-CN" sz="2800" b="1" dirty="0">
                <a:latin typeface="Times New Roman" panose="02020603050405020304" pitchFamily="18" charset="0"/>
                <a:ea typeface="+mj-ea"/>
                <a:cs typeface="Times New Roman" pitchFamily="18" charset="0"/>
              </a:rPr>
              <a:t>)</a:t>
            </a:r>
          </a:p>
        </p:txBody>
      </p:sp>
      <p:sp>
        <p:nvSpPr>
          <p:cNvPr id="355332" name="Text Box 1028"/>
          <p:cNvSpPr txBox="1">
            <a:spLocks noChangeArrowheads="1"/>
          </p:cNvSpPr>
          <p:nvPr/>
        </p:nvSpPr>
        <p:spPr bwMode="auto">
          <a:xfrm>
            <a:off x="251520" y="1844824"/>
            <a:ext cx="8640960" cy="1846659"/>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400" b="1" dirty="0">
                <a:solidFill>
                  <a:schemeClr val="tx1"/>
                </a:solidFill>
                <a:latin typeface="Times New Roman" panose="02020603050405020304" pitchFamily="18" charset="0"/>
                <a:ea typeface="仿宋" pitchFamily="49" charset="-122"/>
                <a:cs typeface="Times New Roman" panose="02020603050405020304" pitchFamily="18" charset="0"/>
              </a:rPr>
              <a:t>一种既不靠外界提供能量，本身也不减少能量，却可以不断对外作功的机器称为第一类永动机，它显然与能量守恒定律矛盾。历史上曾一度热衷于制造这种机器，均以失败告终，也就证明了能量守恒定律的正确性。</a:t>
            </a:r>
          </a:p>
        </p:txBody>
      </p:sp>
      <p:pic>
        <p:nvPicPr>
          <p:cNvPr id="7" name="Picture 8" descr="http://t2.gstatic.com/images?q=tbn:ANd9GcQX8JCb_J9S9q59Fy5PIAlJ7msY7V6H2-Q4B8cHZ6hR2uuoOQOS"/>
          <p:cNvPicPr>
            <a:picLocks noChangeAspect="1" noChangeArrowheads="1"/>
          </p:cNvPicPr>
          <p:nvPr/>
        </p:nvPicPr>
        <p:blipFill>
          <a:blip r:embed="rId2"/>
          <a:srcRect/>
          <a:stretch>
            <a:fillRect/>
          </a:stretch>
        </p:blipFill>
        <p:spPr bwMode="auto">
          <a:xfrm>
            <a:off x="251520" y="3789041"/>
            <a:ext cx="2595562" cy="2786570"/>
          </a:xfrm>
          <a:prstGeom prst="rect">
            <a:avLst/>
          </a:prstGeom>
          <a:noFill/>
          <a:ln w="9525">
            <a:noFill/>
            <a:miter lim="800000"/>
            <a:headEnd/>
            <a:tailEnd/>
          </a:ln>
        </p:spPr>
      </p:pic>
      <p:pic>
        <p:nvPicPr>
          <p:cNvPr id="8" name="Picture 10" descr="http://upload.wikimedia.org/wikipedia/commons/thumb/5/5f/WaterScrewPerpetualMotion.png/220px-WaterScrewPerpetualMotion.png"/>
          <p:cNvPicPr>
            <a:picLocks noChangeAspect="1" noChangeArrowheads="1"/>
          </p:cNvPicPr>
          <p:nvPr/>
        </p:nvPicPr>
        <p:blipFill>
          <a:blip r:embed="rId3"/>
          <a:srcRect/>
          <a:stretch>
            <a:fillRect/>
          </a:stretch>
        </p:blipFill>
        <p:spPr bwMode="auto">
          <a:xfrm>
            <a:off x="2865801" y="3789041"/>
            <a:ext cx="2498287" cy="2764160"/>
          </a:xfrm>
          <a:prstGeom prst="rect">
            <a:avLst/>
          </a:prstGeom>
          <a:noFill/>
          <a:ln w="9525">
            <a:noFill/>
            <a:miter lim="800000"/>
            <a:headEnd/>
            <a:tailEnd/>
          </a:ln>
        </p:spPr>
      </p:pic>
      <p:sp>
        <p:nvSpPr>
          <p:cNvPr id="39943" name="TextBox 8"/>
          <p:cNvSpPr txBox="1">
            <a:spLocks noChangeArrowheads="1"/>
          </p:cNvSpPr>
          <p:nvPr/>
        </p:nvSpPr>
        <p:spPr bwMode="auto">
          <a:xfrm>
            <a:off x="5364088" y="3861048"/>
            <a:ext cx="3622393" cy="2585323"/>
          </a:xfrm>
          <a:prstGeom prst="rect">
            <a:avLst/>
          </a:prstGeom>
          <a:noFill/>
          <a:ln w="9525">
            <a:noFill/>
            <a:miter lim="800000"/>
            <a:headEnd/>
            <a:tailEnd/>
          </a:ln>
        </p:spPr>
        <p:txBody>
          <a:bodyPr wrap="square">
            <a:spAutoFit/>
          </a:bodyPr>
          <a:lstStyle/>
          <a:p>
            <a:pPr algn="just">
              <a:spcBef>
                <a:spcPct val="20000"/>
              </a:spcBef>
              <a:buClr>
                <a:schemeClr val="hlink"/>
              </a:buClr>
            </a:pPr>
            <a:r>
              <a:rPr lang="en-US" altLang="zh-CN" sz="1800" dirty="0">
                <a:solidFill>
                  <a:srgbClr val="FF0000"/>
                </a:solidFill>
                <a:latin typeface="Times New Roman" panose="02020603050405020304" pitchFamily="18" charset="0"/>
                <a:ea typeface="Arial Unicode MS" pitchFamily="34" charset="-122"/>
                <a:cs typeface="Times New Roman" panose="02020603050405020304" pitchFamily="18" charset="0"/>
              </a:rPr>
              <a:t>16</a:t>
            </a:r>
            <a:r>
              <a:rPr lang="zh-CN" altLang="en-US" sz="1800" dirty="0">
                <a:solidFill>
                  <a:srgbClr val="FF0000"/>
                </a:solidFill>
                <a:latin typeface="Times New Roman" panose="02020603050405020304" pitchFamily="18" charset="0"/>
                <a:ea typeface="Arial Unicode MS" pitchFamily="34" charset="-122"/>
                <a:cs typeface="Times New Roman" panose="02020603050405020304" pitchFamily="18" charset="0"/>
              </a:rPr>
              <a:t>世纪</a:t>
            </a:r>
            <a:r>
              <a:rPr lang="en-US" altLang="zh-CN" sz="1800" dirty="0">
                <a:solidFill>
                  <a:srgbClr val="FF0000"/>
                </a:solidFill>
                <a:latin typeface="Times New Roman" panose="02020603050405020304" pitchFamily="18" charset="0"/>
                <a:ea typeface="Arial Unicode MS" pitchFamily="34" charset="-122"/>
                <a:cs typeface="Times New Roman" panose="02020603050405020304" pitchFamily="18" charset="0"/>
              </a:rPr>
              <a:t>70</a:t>
            </a:r>
            <a:r>
              <a:rPr lang="zh-CN" altLang="en-US" sz="1800" dirty="0">
                <a:solidFill>
                  <a:srgbClr val="FF0000"/>
                </a:solidFill>
                <a:latin typeface="Times New Roman" panose="02020603050405020304" pitchFamily="18" charset="0"/>
                <a:ea typeface="Arial Unicode MS" pitchFamily="34" charset="-122"/>
                <a:cs typeface="Times New Roman" panose="02020603050405020304" pitchFamily="18" charset="0"/>
              </a:rPr>
              <a:t>年代，意大利机械师斯特尔提出了一个流水落差永动机的设计方案。他在设计时认为，由上面水槽流出的水，冲击水轮转动，水轮在带动水磨转动的同时，通过一组齿轮带动螺旋汲水器，把蓄水池里的水重新提升到上面的水槽中。他想，整个装置可以这样不停地运转下去，并有效地对外做功。</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6">
            <a:extLst>
              <a:ext uri="{FF2B5EF4-FFF2-40B4-BE49-F238E27FC236}">
                <a16:creationId xmlns:a16="http://schemas.microsoft.com/office/drawing/2014/main" id="{CA265337-3ACC-4CED-8D22-7143DCEE11F9}"/>
              </a:ext>
            </a:extLst>
          </p:cNvPr>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2.2  </a:t>
            </a:r>
            <a:r>
              <a:rPr lang="zh-CN" altLang="en-US" dirty="0"/>
              <a:t>热力学第一定律</a:t>
            </a:r>
          </a:p>
        </p:txBody>
      </p:sp>
      <p:pic>
        <p:nvPicPr>
          <p:cNvPr id="5" name="永不停歇的永动机，人类研究了1000多年都未成功，宇宙中会存在吗 标清(270p)000011-000149">
            <a:hlinkClick r:id="" action="ppaction://media"/>
            <a:extLst>
              <a:ext uri="{FF2B5EF4-FFF2-40B4-BE49-F238E27FC236}">
                <a16:creationId xmlns:a16="http://schemas.microsoft.com/office/drawing/2014/main" id="{8211A2D0-DE5E-47AE-809C-7F28AC23BA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535" y="1196752"/>
            <a:ext cx="8577349" cy="4824759"/>
          </a:xfrm>
          <a:prstGeom prst="rect">
            <a:avLst/>
          </a:prstGeom>
        </p:spPr>
      </p:pic>
    </p:spTree>
    <p:extLst>
      <p:ext uri="{BB962C8B-B14F-4D97-AF65-F5344CB8AC3E}">
        <p14:creationId xmlns:p14="http://schemas.microsoft.com/office/powerpoint/2010/main" val="56140177"/>
      </p:ext>
    </p:extLst>
  </p:cSld>
  <p:clrMapOvr>
    <a:masterClrMapping/>
  </p:clrMapOvr>
  <p:transition advClick="0"/>
  <p:timing>
    <p:tnLst>
      <p:par>
        <p:cTn id="1" dur="indefinite" restart="never" nodeType="tmRoot">
          <p:childTnLst>
            <p:video fullScrn="1">
              <p:cMediaNode vol="80000">
                <p:cTn id="2"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50825" y="304800"/>
            <a:ext cx="6096000"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2.2  </a:t>
            </a:r>
            <a:r>
              <a:rPr lang="zh-CN" altLang="en-US" dirty="0"/>
              <a:t>热力学第一定律</a:t>
            </a:r>
          </a:p>
        </p:txBody>
      </p:sp>
      <p:sp>
        <p:nvSpPr>
          <p:cNvPr id="226307" name="Text Box 3"/>
          <p:cNvSpPr txBox="1">
            <a:spLocks noChangeArrowheads="1"/>
          </p:cNvSpPr>
          <p:nvPr/>
        </p:nvSpPr>
        <p:spPr bwMode="auto">
          <a:xfrm>
            <a:off x="2897560" y="1856755"/>
            <a:ext cx="2797175" cy="492125"/>
          </a:xfrm>
          <a:prstGeom prst="rect">
            <a:avLst/>
          </a:prstGeom>
          <a:noFill/>
          <a:ln w="12700" cap="sq">
            <a:noFill/>
            <a:miter lim="800000"/>
            <a:headEnd/>
            <a:tailEnd/>
          </a:ln>
        </p:spPr>
        <p:txBody>
          <a:bodyPr tIns="0" bIns="0">
            <a:spAutoFit/>
          </a:bodyPr>
          <a:lstStyle/>
          <a:p>
            <a:pPr fontAlgn="t"/>
            <a:r>
              <a:rPr lang="zh-CN" altLang="en-US" sz="3200" dirty="0">
                <a:solidFill>
                  <a:srgbClr val="FF0000"/>
                </a:solidFill>
                <a:latin typeface="Times New Roman" panose="02020603050405020304" pitchFamily="18" charset="0"/>
                <a:ea typeface="仿宋" pitchFamily="49" charset="-122"/>
                <a:cs typeface="Times New Roman" pitchFamily="18" charset="0"/>
                <a:sym typeface="Symbol" pitchFamily="18" charset="2"/>
              </a:rPr>
              <a:t></a:t>
            </a:r>
            <a:r>
              <a:rPr lang="en-US" altLang="zh-CN" sz="3200" i="1" dirty="0">
                <a:solidFill>
                  <a:srgbClr val="FF0000"/>
                </a:solidFill>
                <a:latin typeface="Times New Roman" panose="02020603050405020304" pitchFamily="18" charset="0"/>
                <a:ea typeface="仿宋" pitchFamily="49" charset="-122"/>
                <a:cs typeface="Times New Roman" pitchFamily="18" charset="0"/>
              </a:rPr>
              <a:t>U = q + W</a:t>
            </a:r>
            <a:endParaRPr lang="zh-CN" altLang="en-US" sz="2800" i="1" dirty="0">
              <a:solidFill>
                <a:srgbClr val="FF0000"/>
              </a:solidFill>
              <a:latin typeface="Times New Roman" panose="02020603050405020304" pitchFamily="18" charset="0"/>
              <a:ea typeface="仿宋" pitchFamily="49" charset="-122"/>
              <a:cs typeface="Times New Roman" pitchFamily="18" charset="0"/>
            </a:endParaRPr>
          </a:p>
        </p:txBody>
      </p:sp>
      <p:sp>
        <p:nvSpPr>
          <p:cNvPr id="226309" name="Text Box 5"/>
          <p:cNvSpPr txBox="1">
            <a:spLocks noChangeArrowheads="1"/>
          </p:cNvSpPr>
          <p:nvPr/>
        </p:nvSpPr>
        <p:spPr bwMode="auto">
          <a:xfrm>
            <a:off x="611560" y="2720851"/>
            <a:ext cx="6096000" cy="492125"/>
          </a:xfrm>
          <a:prstGeom prst="rect">
            <a:avLst/>
          </a:prstGeom>
          <a:noFill/>
          <a:ln w="12700" cap="sq">
            <a:noFill/>
            <a:miter lim="800000"/>
            <a:headEnd/>
            <a:tailEnd/>
          </a:ln>
        </p:spPr>
        <p:txBody>
          <a:bodyPr tIns="0" bIns="0">
            <a:spAutoFit/>
          </a:bodyPr>
          <a:lstStyle/>
          <a:p>
            <a:pPr fontAlgn="t">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对微小变化：  </a:t>
            </a:r>
            <a:r>
              <a:rPr lang="en-US" altLang="zh-CN" sz="3200" dirty="0" err="1">
                <a:solidFill>
                  <a:schemeClr val="tx1"/>
                </a:solidFill>
                <a:latin typeface="Times New Roman" panose="02020603050405020304" pitchFamily="18" charset="0"/>
                <a:ea typeface="仿宋" pitchFamily="49" charset="-122"/>
                <a:cs typeface="Times New Roman" pitchFamily="18" charset="0"/>
              </a:rPr>
              <a:t>d</a:t>
            </a:r>
            <a:r>
              <a:rPr lang="en-US" altLang="zh-CN" sz="3200" i="1" dirty="0" err="1">
                <a:solidFill>
                  <a:schemeClr val="tx1"/>
                </a:solidFill>
                <a:latin typeface="Times New Roman" panose="02020603050405020304" pitchFamily="18" charset="0"/>
                <a:ea typeface="仿宋" pitchFamily="49" charset="-122"/>
                <a:cs typeface="Times New Roman" pitchFamily="18" charset="0"/>
              </a:rPr>
              <a:t>U</a:t>
            </a:r>
            <a:r>
              <a:rPr lang="en-US" altLang="zh-CN" sz="3200" dirty="0">
                <a:solidFill>
                  <a:schemeClr val="tx1"/>
                </a:solidFill>
                <a:latin typeface="Times New Roman" panose="02020603050405020304" pitchFamily="18" charset="0"/>
                <a:ea typeface="仿宋" pitchFamily="49" charset="-122"/>
                <a:cs typeface="Times New Roman" pitchFamily="18" charset="0"/>
              </a:rPr>
              <a:t> = </a:t>
            </a:r>
            <a:r>
              <a:rPr lang="en-US" altLang="zh-CN" sz="3200" dirty="0">
                <a:solidFill>
                  <a:schemeClr val="tx1"/>
                </a:solidFill>
                <a:latin typeface="Times New Roman" panose="02020603050405020304" pitchFamily="18" charset="0"/>
                <a:ea typeface="仿宋" pitchFamily="49" charset="-122"/>
                <a:cs typeface="Times New Roman" pitchFamily="18" charset="0"/>
                <a:sym typeface="Symbol" pitchFamily="18" charset="2"/>
              </a:rPr>
              <a:t></a:t>
            </a:r>
            <a:r>
              <a:rPr lang="en-US" altLang="zh-CN" sz="3200" i="1" dirty="0">
                <a:solidFill>
                  <a:schemeClr val="tx1"/>
                </a:solidFill>
                <a:latin typeface="Times New Roman" panose="02020603050405020304" pitchFamily="18" charset="0"/>
                <a:ea typeface="仿宋" pitchFamily="49" charset="-122"/>
                <a:cs typeface="Times New Roman" pitchFamily="18" charset="0"/>
                <a:sym typeface="Symbol" pitchFamily="18" charset="2"/>
              </a:rPr>
              <a:t>q</a:t>
            </a:r>
            <a:r>
              <a:rPr lang="en-US" altLang="zh-CN" sz="3200" dirty="0">
                <a:solidFill>
                  <a:schemeClr val="tx1"/>
                </a:solidFill>
                <a:latin typeface="Times New Roman" panose="02020603050405020304" pitchFamily="18" charset="0"/>
                <a:ea typeface="仿宋" pitchFamily="49" charset="-122"/>
                <a:cs typeface="Times New Roman" pitchFamily="18" charset="0"/>
              </a:rPr>
              <a:t> + </a:t>
            </a:r>
            <a:r>
              <a:rPr lang="en-US" altLang="zh-CN" sz="3200" dirty="0">
                <a:solidFill>
                  <a:schemeClr val="tx1"/>
                </a:solidFill>
                <a:latin typeface="Times New Roman" panose="02020603050405020304" pitchFamily="18" charset="0"/>
                <a:ea typeface="仿宋" pitchFamily="49" charset="-122"/>
                <a:cs typeface="Times New Roman" pitchFamily="18" charset="0"/>
                <a:sym typeface="Symbol" pitchFamily="18" charset="2"/>
              </a:rPr>
              <a:t></a:t>
            </a:r>
            <a:r>
              <a:rPr lang="en-US" altLang="zh-CN" sz="3200" i="1" dirty="0">
                <a:solidFill>
                  <a:schemeClr val="tx1"/>
                </a:solidFill>
                <a:latin typeface="Times New Roman" panose="02020603050405020304" pitchFamily="18" charset="0"/>
                <a:ea typeface="仿宋" pitchFamily="49" charset="-122"/>
                <a:cs typeface="Times New Roman" pitchFamily="18" charset="0"/>
              </a:rPr>
              <a:t>W</a:t>
            </a:r>
            <a:endParaRPr lang="zh-CN" altLang="en-US" sz="2800" i="1" dirty="0">
              <a:solidFill>
                <a:schemeClr val="tx1"/>
              </a:solidFill>
              <a:latin typeface="Times New Roman" panose="02020603050405020304" pitchFamily="18" charset="0"/>
              <a:ea typeface="仿宋" pitchFamily="49" charset="-122"/>
              <a:cs typeface="Times New Roman" pitchFamily="18" charset="0"/>
            </a:endParaRPr>
          </a:p>
        </p:txBody>
      </p:sp>
      <p:sp>
        <p:nvSpPr>
          <p:cNvPr id="226310" name="Text Box 6"/>
          <p:cNvSpPr txBox="1">
            <a:spLocks noChangeArrowheads="1"/>
          </p:cNvSpPr>
          <p:nvPr/>
        </p:nvSpPr>
        <p:spPr bwMode="auto">
          <a:xfrm>
            <a:off x="250825" y="3573016"/>
            <a:ext cx="8641655" cy="1615827"/>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因为热力学能是状态函数，数学上具有全微分性质，微小变化可用</a:t>
            </a:r>
            <a:r>
              <a:rPr lang="en-US" altLang="zh-CN" sz="2800" b="1" dirty="0" err="1">
                <a:latin typeface="Times New Roman" panose="02020603050405020304" pitchFamily="18" charset="0"/>
                <a:ea typeface="仿宋" pitchFamily="49" charset="-122"/>
                <a:cs typeface="Times New Roman" panose="02020603050405020304" pitchFamily="18" charset="0"/>
              </a:rPr>
              <a:t>d</a:t>
            </a:r>
            <a:r>
              <a:rPr lang="en-US" altLang="zh-CN" sz="2800" b="1" i="1" dirty="0" err="1">
                <a:latin typeface="Times New Roman" panose="02020603050405020304" pitchFamily="18" charset="0"/>
                <a:ea typeface="仿宋" pitchFamily="49" charset="-122"/>
                <a:cs typeface="Times New Roman" panose="02020603050405020304" pitchFamily="18" charset="0"/>
              </a:rPr>
              <a:t>U</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表示。</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Q</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和</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W</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不是状态函数，微小变化用</a:t>
            </a:r>
            <a:r>
              <a:rPr lang="zh-CN" altLang="en-US" sz="2800" b="1" dirty="0">
                <a:latin typeface="Times New Roman" panose="02020603050405020304" pitchFamily="18" charset="0"/>
                <a:ea typeface="仿宋" pitchFamily="49" charset="-122"/>
                <a:cs typeface="Times New Roman" panose="02020603050405020304" pitchFamily="18" charset="0"/>
                <a:sym typeface="Symbol" pitchFamily="18" charset="2"/>
              </a:rPr>
              <a:t></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表示，以示区别。</a:t>
            </a:r>
          </a:p>
        </p:txBody>
      </p:sp>
      <p:sp>
        <p:nvSpPr>
          <p:cNvPr id="6" name="矩形 5"/>
          <p:cNvSpPr/>
          <p:nvPr/>
        </p:nvSpPr>
        <p:spPr>
          <a:xfrm>
            <a:off x="250826" y="1052736"/>
            <a:ext cx="4859338" cy="523875"/>
          </a:xfrm>
          <a:prstGeom prst="rect">
            <a:avLst/>
          </a:prstGeom>
        </p:spPr>
        <p:txBody>
          <a:bodyPr wrap="square">
            <a:spAutoFit/>
          </a:bodyPr>
          <a:lstStyle/>
          <a:p>
            <a:pPr>
              <a:defRPr/>
            </a:pPr>
            <a:r>
              <a:rPr lang="en-US" altLang="zh-CN" sz="2800" b="1" dirty="0">
                <a:latin typeface="Times New Roman" panose="02020603050405020304" pitchFamily="18" charset="0"/>
                <a:ea typeface="+mj-ea"/>
                <a:cs typeface="Times New Roman" panose="02020603050405020304" pitchFamily="18" charset="0"/>
              </a:rPr>
              <a:t>(3) </a:t>
            </a:r>
            <a:r>
              <a:rPr lang="zh-CN" altLang="en-US" sz="2800" b="1" dirty="0">
                <a:latin typeface="Times New Roman" panose="02020603050405020304" pitchFamily="18" charset="0"/>
                <a:ea typeface="+mj-ea"/>
                <a:cs typeface="Times New Roman" panose="02020603050405020304" pitchFamily="18" charset="0"/>
              </a:rPr>
              <a:t>第一定律的数学表达式</a:t>
            </a:r>
          </a:p>
        </p:txBody>
      </p:sp>
    </p:spTree>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3.2.2.1  </a:t>
            </a:r>
            <a:r>
              <a:rPr lang="zh-CN" altLang="en-US" sz="3200" dirty="0"/>
              <a:t>例题</a:t>
            </a:r>
            <a:endParaRPr lang="zh-CN" altLang="en-US" sz="3200" dirty="0">
              <a:latin typeface="Arial" panose="020B0604020202020204" pitchFamily="34" charset="0"/>
              <a:cs typeface="Arial" panose="020B0604020202020204" pitchFamily="34" charset="0"/>
            </a:endParaRPr>
          </a:p>
        </p:txBody>
      </p:sp>
      <p:sp>
        <p:nvSpPr>
          <p:cNvPr id="91140" name="Rectangle 3"/>
          <p:cNvSpPr>
            <a:spLocks noGrp="1" noChangeArrowheads="1"/>
          </p:cNvSpPr>
          <p:nvPr>
            <p:ph idx="1"/>
          </p:nvPr>
        </p:nvSpPr>
        <p:spPr>
          <a:xfrm>
            <a:off x="251520" y="980728"/>
            <a:ext cx="8640960" cy="5112568"/>
          </a:xfrm>
        </p:spPr>
        <p:txBody>
          <a:bodyPr/>
          <a:lstStyle/>
          <a:p>
            <a:pPr marL="0" indent="0" algn="just" eaLnBrk="1" hangingPunct="1">
              <a:lnSpc>
                <a:spcPct val="125000"/>
              </a:lnSpc>
              <a:spcBef>
                <a:spcPts val="600"/>
              </a:spcBef>
              <a:buFontTx/>
              <a:buNone/>
              <a:defRPr/>
            </a:pPr>
            <a:r>
              <a:rPr lang="zh-CN" altLang="en-US" sz="3200" dirty="0">
                <a:solidFill>
                  <a:srgbClr val="0000FF"/>
                </a:solidFill>
                <a:effectLst/>
                <a:latin typeface="Times New Roman" panose="02020603050405020304" pitchFamily="18" charset="0"/>
                <a:ea typeface="仿宋" pitchFamily="49" charset="-122"/>
                <a:cs typeface="Times New Roman" panose="02020603050405020304" pitchFamily="18" charset="0"/>
              </a:rPr>
              <a:t>例</a:t>
            </a:r>
            <a:r>
              <a:rPr lang="en-US" altLang="zh-CN" sz="3200" dirty="0">
                <a:solidFill>
                  <a:srgbClr val="0000FF"/>
                </a:solidFill>
                <a:effectLst/>
                <a:latin typeface="Times New Roman" panose="02020603050405020304" pitchFamily="18" charset="0"/>
                <a:ea typeface="仿宋" pitchFamily="49" charset="-122"/>
                <a:cs typeface="Times New Roman" panose="02020603050405020304" pitchFamily="18" charset="0"/>
              </a:rPr>
              <a:t>1</a:t>
            </a:r>
            <a:r>
              <a:rPr lang="zh-CN" altLang="en-US" sz="3200" dirty="0">
                <a:solidFill>
                  <a:srgbClr val="0000FF"/>
                </a:solidFill>
                <a:effectLst/>
                <a:latin typeface="Times New Roman" panose="02020603050405020304" pitchFamily="18" charset="0"/>
                <a:ea typeface="仿宋" pitchFamily="49" charset="-122"/>
                <a:cs typeface="Times New Roman" panose="02020603050405020304" pitchFamily="18" charset="0"/>
              </a:rPr>
              <a:t> </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某过程中，体系从环境吸收热量50 </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kJ，</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对环境做功30 </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kJ。</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求：</a:t>
            </a:r>
            <a:endPar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endParaRPr>
          </a:p>
          <a:p>
            <a:pPr marL="0" indent="0" algn="just" eaLnBrk="1" hangingPunct="1">
              <a:lnSpc>
                <a:spcPct val="125000"/>
              </a:lnSpc>
              <a:spcBef>
                <a:spcPts val="600"/>
              </a:spcBef>
              <a:buFontTx/>
              <a:buNone/>
              <a:defRPr/>
            </a:pP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（1）过程中体系热力学能的改变量</a:t>
            </a:r>
            <a:r>
              <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rPr>
              <a:t>Δ</a:t>
            </a:r>
            <a:r>
              <a:rPr lang="en-US" altLang="zh-CN" i="1" dirty="0">
                <a:solidFill>
                  <a:srgbClr val="FF0000"/>
                </a:solidFill>
                <a:effectLst/>
                <a:latin typeface="Times New Roman" panose="02020603050405020304" pitchFamily="18" charset="0"/>
                <a:ea typeface="仿宋" pitchFamily="49" charset="-122"/>
                <a:cs typeface="Times New Roman" panose="02020603050405020304" pitchFamily="18" charset="0"/>
              </a:rPr>
              <a:t>U</a:t>
            </a:r>
            <a:r>
              <a:rPr lang="zh-CN" altLang="en-US" baseline="-25000" dirty="0">
                <a:solidFill>
                  <a:srgbClr val="FF0000"/>
                </a:solidFill>
                <a:effectLst/>
                <a:latin typeface="Times New Roman" panose="02020603050405020304" pitchFamily="18" charset="0"/>
                <a:ea typeface="仿宋" pitchFamily="49" charset="-122"/>
                <a:cs typeface="Times New Roman" panose="02020603050405020304" pitchFamily="18" charset="0"/>
              </a:rPr>
              <a:t>体系</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和环境热力学能的改变量</a:t>
            </a:r>
            <a:r>
              <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rPr>
              <a:t>Δ</a:t>
            </a:r>
            <a:r>
              <a:rPr lang="en-US" altLang="zh-CN" i="1" dirty="0">
                <a:solidFill>
                  <a:srgbClr val="FF0000"/>
                </a:solidFill>
                <a:effectLst/>
                <a:latin typeface="Times New Roman" panose="02020603050405020304" pitchFamily="18" charset="0"/>
                <a:ea typeface="仿宋" pitchFamily="49" charset="-122"/>
                <a:cs typeface="Times New Roman" panose="02020603050405020304" pitchFamily="18" charset="0"/>
              </a:rPr>
              <a:t>U</a:t>
            </a:r>
            <a:r>
              <a:rPr lang="zh-CN" altLang="en-US" baseline="-25000" dirty="0">
                <a:solidFill>
                  <a:srgbClr val="FF0000"/>
                </a:solidFill>
                <a:effectLst/>
                <a:latin typeface="Times New Roman" panose="02020603050405020304" pitchFamily="18" charset="0"/>
                <a:ea typeface="仿宋" pitchFamily="49" charset="-122"/>
                <a:cs typeface="Times New Roman" panose="02020603050405020304" pitchFamily="18" charset="0"/>
              </a:rPr>
              <a:t>环境</a:t>
            </a:r>
            <a:r>
              <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rPr>
              <a:t>。</a:t>
            </a:r>
          </a:p>
          <a:p>
            <a:pPr marL="0" indent="0" algn="just" eaLnBrk="1" hangingPunct="1">
              <a:lnSpc>
                <a:spcPct val="125000"/>
              </a:lnSpc>
              <a:spcBef>
                <a:spcPts val="600"/>
              </a:spcBef>
              <a:buFontTx/>
              <a:buNone/>
              <a:defRPr/>
            </a:pPr>
            <a:r>
              <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rPr>
              <a:t>（2）</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如果开始时，体系先放热40 </a:t>
            </a:r>
            <a:r>
              <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rPr>
              <a:t>kJ，</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环境对体系做功60 </a:t>
            </a:r>
            <a:r>
              <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rPr>
              <a:t>kJ，</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求体系的热力学能的改变量</a:t>
            </a:r>
            <a:r>
              <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rPr>
              <a:t>Δ</a:t>
            </a:r>
            <a:r>
              <a:rPr lang="en-US" altLang="zh-CN" i="1" dirty="0">
                <a:solidFill>
                  <a:srgbClr val="FF0000"/>
                </a:solidFill>
                <a:effectLst/>
                <a:latin typeface="Times New Roman" panose="02020603050405020304" pitchFamily="18" charset="0"/>
                <a:ea typeface="仿宋" pitchFamily="49" charset="-122"/>
                <a:cs typeface="Times New Roman" panose="02020603050405020304" pitchFamily="18" charset="0"/>
              </a:rPr>
              <a:t>U</a:t>
            </a:r>
            <a:r>
              <a:rPr lang="zh-CN" altLang="en-US" baseline="-25000" dirty="0">
                <a:solidFill>
                  <a:srgbClr val="FF0000"/>
                </a:solidFill>
                <a:effectLst/>
                <a:latin typeface="Times New Roman" panose="02020603050405020304" pitchFamily="18" charset="0"/>
                <a:ea typeface="仿宋" pitchFamily="49" charset="-122"/>
                <a:cs typeface="Times New Roman" panose="02020603050405020304" pitchFamily="18" charset="0"/>
              </a:rPr>
              <a:t>体系</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以及终态的热力学能</a:t>
            </a:r>
            <a:r>
              <a:rPr lang="en-US" altLang="zh-CN" i="1" dirty="0">
                <a:solidFill>
                  <a:srgbClr val="FF0000"/>
                </a:solidFill>
                <a:effectLst/>
                <a:latin typeface="Times New Roman" panose="02020603050405020304" pitchFamily="18" charset="0"/>
                <a:ea typeface="仿宋" pitchFamily="49" charset="-122"/>
                <a:cs typeface="Times New Roman" panose="02020603050405020304" pitchFamily="18" charset="0"/>
              </a:rPr>
              <a:t>U</a:t>
            </a:r>
            <a:r>
              <a:rPr lang="zh-CN" altLang="en-US" baseline="-25000" dirty="0">
                <a:solidFill>
                  <a:srgbClr val="FF0000"/>
                </a:solidFill>
                <a:effectLst/>
                <a:latin typeface="Times New Roman" panose="02020603050405020304" pitchFamily="18" charset="0"/>
                <a:ea typeface="仿宋" pitchFamily="49" charset="-122"/>
                <a:cs typeface="Times New Roman" panose="02020603050405020304" pitchFamily="18" charset="0"/>
              </a:rPr>
              <a:t>体系</a:t>
            </a:r>
            <a:r>
              <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rPr>
              <a:t>。</a:t>
            </a:r>
          </a:p>
          <a:p>
            <a:pPr marL="0" indent="0" algn="just" eaLnBrk="1" hangingPunct="1">
              <a:lnSpc>
                <a:spcPct val="125000"/>
              </a:lnSpc>
              <a:spcBef>
                <a:spcPts val="600"/>
              </a:spcBef>
              <a:buFontTx/>
              <a:buNone/>
              <a:defRPr/>
            </a:pPr>
            <a:endPar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endParaRPr>
          </a:p>
          <a:p>
            <a:pPr marL="0" indent="0" algn="just" eaLnBrk="1" hangingPunct="1">
              <a:lnSpc>
                <a:spcPct val="125000"/>
              </a:lnSpc>
              <a:spcBef>
                <a:spcPts val="600"/>
              </a:spcBef>
              <a:buFontTx/>
              <a:buNone/>
              <a:defRPr/>
            </a:pP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提示：</a:t>
            </a:r>
            <a:endParaRPr lang="en-US" altLang="zh-CN" dirty="0">
              <a:solidFill>
                <a:srgbClr val="FF0000"/>
              </a:solidFill>
              <a:effectLst/>
              <a:latin typeface="Times New Roman" panose="02020603050405020304" pitchFamily="18" charset="0"/>
              <a:ea typeface="仿宋" pitchFamily="49" charset="-122"/>
              <a:cs typeface="Times New Roman" panose="02020603050405020304" pitchFamily="18" charset="0"/>
            </a:endParaRPr>
          </a:p>
          <a:p>
            <a:pPr eaLnBrk="1" hangingPunct="1">
              <a:lnSpc>
                <a:spcPct val="125000"/>
              </a:lnSpc>
              <a:spcBef>
                <a:spcPts val="600"/>
              </a:spcBef>
              <a:defRPr/>
            </a:pPr>
            <a:endParaRPr lang="zh-CN" altLang="en-US" dirty="0">
              <a:effectLst/>
              <a:latin typeface="Times New Roman" panose="02020603050405020304" pitchFamily="18" charset="0"/>
              <a:cs typeface="Times New Roman" panose="02020603050405020304" pitchFamily="18" charset="0"/>
            </a:endParaRPr>
          </a:p>
        </p:txBody>
      </p:sp>
      <p:sp>
        <p:nvSpPr>
          <p:cNvPr id="7" name="Text Box 3">
            <a:extLst>
              <a:ext uri="{FF2B5EF4-FFF2-40B4-BE49-F238E27FC236}">
                <a16:creationId xmlns:a16="http://schemas.microsoft.com/office/drawing/2014/main" id="{604F678C-9B20-4196-AC3E-F4443ABBC270}"/>
              </a:ext>
            </a:extLst>
          </p:cNvPr>
          <p:cNvSpPr txBox="1">
            <a:spLocks noChangeArrowheads="1"/>
          </p:cNvSpPr>
          <p:nvPr/>
        </p:nvSpPr>
        <p:spPr bwMode="auto">
          <a:xfrm>
            <a:off x="1475656" y="5631209"/>
            <a:ext cx="2797175" cy="492125"/>
          </a:xfrm>
          <a:prstGeom prst="rect">
            <a:avLst/>
          </a:prstGeom>
          <a:noFill/>
          <a:ln w="12700" cap="sq">
            <a:noFill/>
            <a:miter lim="800000"/>
            <a:headEnd/>
            <a:tailEnd/>
          </a:ln>
        </p:spPr>
        <p:txBody>
          <a:bodyPr tIns="0" bIns="0">
            <a:spAutoFit/>
          </a:bodyPr>
          <a:lstStyle/>
          <a:p>
            <a:pPr fontAlgn="t"/>
            <a:r>
              <a:rPr lang="zh-CN" altLang="en-US" sz="3200" dirty="0">
                <a:solidFill>
                  <a:srgbClr val="FF0000"/>
                </a:solidFill>
                <a:latin typeface="Times New Roman" panose="02020603050405020304" pitchFamily="18" charset="0"/>
                <a:ea typeface="仿宋" pitchFamily="49" charset="-122"/>
                <a:cs typeface="Times New Roman" pitchFamily="18" charset="0"/>
                <a:sym typeface="Symbol" pitchFamily="18" charset="2"/>
              </a:rPr>
              <a:t></a:t>
            </a:r>
            <a:r>
              <a:rPr lang="en-US" altLang="zh-CN" sz="3200" i="1" dirty="0">
                <a:solidFill>
                  <a:srgbClr val="FF0000"/>
                </a:solidFill>
                <a:latin typeface="Times New Roman" panose="02020603050405020304" pitchFamily="18" charset="0"/>
                <a:ea typeface="仿宋" pitchFamily="49" charset="-122"/>
                <a:cs typeface="Times New Roman" pitchFamily="18" charset="0"/>
              </a:rPr>
              <a:t>U = q + W</a:t>
            </a:r>
            <a:endParaRPr lang="zh-CN" altLang="en-US" sz="2800" i="1" dirty="0">
              <a:solidFill>
                <a:srgbClr val="FF0000"/>
              </a:solidFill>
              <a:latin typeface="Times New Roman" panose="02020603050405020304" pitchFamily="18" charset="0"/>
              <a:ea typeface="仿宋" pitchFamily="49" charset="-122"/>
              <a:cs typeface="Times New Roman" pitchFamily="18" charset="0"/>
            </a:endParaRPr>
          </a:p>
        </p:txBody>
      </p:sp>
    </p:spTree>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51520" y="333375"/>
            <a:ext cx="6518275" cy="676275"/>
          </a:xfrm>
        </p:spPr>
        <p:txBody>
          <a:bodyPr/>
          <a:lstStyle/>
          <a:p>
            <a:pPr eaLnBrk="1" hangingPunct="1"/>
            <a:r>
              <a:rPr lang="en-US" altLang="zh-CN" sz="3200" dirty="0">
                <a:latin typeface="Arial" panose="020B0604020202020204" pitchFamily="34" charset="0"/>
                <a:cs typeface="Arial" panose="020B0604020202020204" pitchFamily="34" charset="0"/>
              </a:rPr>
              <a:t>3.2.2.1  </a:t>
            </a:r>
            <a:r>
              <a:rPr lang="zh-CN" altLang="en-US" sz="3200" dirty="0"/>
              <a:t>例题</a:t>
            </a:r>
            <a:endParaRPr lang="zh-CN" altLang="en-US" sz="3200" dirty="0">
              <a:solidFill>
                <a:schemeClr val="tx1"/>
              </a:solidFill>
              <a:latin typeface="Arial" panose="020B0604020202020204" pitchFamily="34" charset="0"/>
              <a:cs typeface="Arial" panose="020B0604020202020204" pitchFamily="34" charset="0"/>
            </a:endParaRPr>
          </a:p>
        </p:txBody>
      </p:sp>
      <p:sp>
        <p:nvSpPr>
          <p:cNvPr id="92164" name="Rectangle 3"/>
          <p:cNvSpPr>
            <a:spLocks noGrp="1" noChangeArrowheads="1"/>
          </p:cNvSpPr>
          <p:nvPr>
            <p:ph idx="1"/>
          </p:nvPr>
        </p:nvSpPr>
        <p:spPr>
          <a:xfrm>
            <a:off x="285750" y="1071563"/>
            <a:ext cx="8607425" cy="5176837"/>
          </a:xfrm>
        </p:spPr>
        <p:txBody>
          <a:bodyPr>
            <a:normAutofit fontScale="92500" lnSpcReduction="10000"/>
          </a:bodyPr>
          <a:lstStyle/>
          <a:p>
            <a:pPr algn="just" eaLnBrk="1" hangingPunct="1">
              <a:lnSpc>
                <a:spcPct val="90000"/>
              </a:lnSpc>
              <a:buFontTx/>
              <a:buNone/>
              <a:defRPr/>
            </a:pPr>
            <a:r>
              <a:rPr lang="zh-CN" altLang="en-US" dirty="0">
                <a:solidFill>
                  <a:srgbClr val="0000FF"/>
                </a:solidFill>
                <a:effectLst/>
                <a:latin typeface="Times New Roman" panose="02020603050405020304" pitchFamily="18" charset="0"/>
                <a:cs typeface="Times New Roman" pitchFamily="18" charset="0"/>
              </a:rPr>
              <a:t>解：（1）由热力学第一定律的数学表达式可知</a:t>
            </a:r>
          </a:p>
          <a:p>
            <a:pPr algn="just" eaLnBrk="1" hangingPunct="1">
              <a:lnSpc>
                <a:spcPct val="90000"/>
              </a:lnSpc>
              <a:buFontTx/>
              <a:buNone/>
              <a:defRPr/>
            </a:pPr>
            <a:r>
              <a:rPr lang="zh-CN" altLang="en-US" dirty="0">
                <a:effectLst/>
                <a:latin typeface="Times New Roman" panose="02020603050405020304" pitchFamily="18" charset="0"/>
                <a:cs typeface="Times New Roman" pitchFamily="18" charset="0"/>
              </a:rPr>
              <a:t>              </a:t>
            </a:r>
            <a:r>
              <a:rPr lang="en-US" altLang="zh-CN" i="1" dirty="0">
                <a:effectLst/>
                <a:latin typeface="Times New Roman" panose="02020603050405020304" pitchFamily="18" charset="0"/>
                <a:cs typeface="Times New Roman" pitchFamily="18" charset="0"/>
              </a:rPr>
              <a:t>q</a:t>
            </a:r>
            <a:r>
              <a:rPr lang="en-US" altLang="zh-CN" dirty="0">
                <a:effectLst/>
                <a:latin typeface="Times New Roman" panose="02020603050405020304" pitchFamily="18" charset="0"/>
                <a:cs typeface="Times New Roman" pitchFamily="18" charset="0"/>
              </a:rPr>
              <a:t>＝＋50 kJ, </a:t>
            </a:r>
            <a:r>
              <a:rPr lang="en-US" altLang="zh-CN" i="1" dirty="0">
                <a:effectLst/>
                <a:latin typeface="Times New Roman" panose="02020603050405020304" pitchFamily="18" charset="0"/>
                <a:cs typeface="Times New Roman" pitchFamily="18" charset="0"/>
              </a:rPr>
              <a:t>W </a:t>
            </a:r>
            <a:r>
              <a:rPr lang="en-US" altLang="zh-CN" dirty="0">
                <a:effectLst/>
                <a:latin typeface="Times New Roman" panose="02020603050405020304" pitchFamily="18" charset="0"/>
                <a:cs typeface="Times New Roman" pitchFamily="18" charset="0"/>
              </a:rPr>
              <a:t>＝ -30 kJ</a:t>
            </a:r>
          </a:p>
          <a:p>
            <a:pPr algn="just" eaLnBrk="1" hangingPunct="1">
              <a:lnSpc>
                <a:spcPct val="90000"/>
              </a:lnSpc>
              <a:buFontTx/>
              <a:buNone/>
              <a:defRPr/>
            </a:pPr>
            <a:r>
              <a:rPr lang="en-US" altLang="zh-CN" dirty="0">
                <a:effectLst/>
                <a:latin typeface="Times New Roman" panose="02020603050405020304" pitchFamily="18" charset="0"/>
                <a:cs typeface="Times New Roman" pitchFamily="18" charset="0"/>
              </a:rPr>
              <a:t>               ∴ </a:t>
            </a:r>
            <a:r>
              <a:rPr lang="en-US" altLang="zh-CN" i="1" dirty="0">
                <a:effectLst/>
                <a:latin typeface="Times New Roman" panose="02020603050405020304" pitchFamily="18" charset="0"/>
                <a:cs typeface="Times New Roman" pitchFamily="18" charset="0"/>
              </a:rPr>
              <a:t>ΔU</a:t>
            </a:r>
            <a:r>
              <a:rPr lang="zh-CN" altLang="en-US" sz="2900" baseline="-30000" dirty="0">
                <a:effectLst/>
                <a:latin typeface="Times New Roman" panose="02020603050405020304" pitchFamily="18" charset="0"/>
                <a:cs typeface="Times New Roman" pitchFamily="18" charset="0"/>
              </a:rPr>
              <a:t>体系</a:t>
            </a:r>
            <a:r>
              <a:rPr lang="en-US" altLang="zh-CN" i="1" dirty="0">
                <a:effectLst/>
                <a:latin typeface="Times New Roman" panose="02020603050405020304" pitchFamily="18" charset="0"/>
                <a:cs typeface="Times New Roman" pitchFamily="18" charset="0"/>
              </a:rPr>
              <a:t> </a:t>
            </a:r>
            <a:r>
              <a:rPr lang="zh-CN" altLang="en-US" i="1" dirty="0">
                <a:effectLst/>
                <a:latin typeface="Times New Roman" panose="02020603050405020304" pitchFamily="18" charset="0"/>
                <a:cs typeface="Times New Roman" pitchFamily="18" charset="0"/>
              </a:rPr>
              <a:t>=</a:t>
            </a:r>
            <a:r>
              <a:rPr lang="en-US" altLang="zh-CN" i="1" dirty="0">
                <a:effectLst/>
                <a:latin typeface="Times New Roman" panose="02020603050405020304" pitchFamily="18" charset="0"/>
                <a:cs typeface="Times New Roman" pitchFamily="18" charset="0"/>
              </a:rPr>
              <a:t> q </a:t>
            </a:r>
            <a:r>
              <a:rPr lang="en-US" altLang="zh-CN" dirty="0">
                <a:effectLst/>
                <a:latin typeface="Times New Roman" panose="02020603050405020304" pitchFamily="18" charset="0"/>
                <a:cs typeface="Times New Roman" pitchFamily="18" charset="0"/>
              </a:rPr>
              <a:t>+ </a:t>
            </a:r>
            <a:r>
              <a:rPr lang="en-US" altLang="zh-CN" i="1" dirty="0">
                <a:effectLst/>
                <a:latin typeface="Times New Roman" panose="02020603050405020304" pitchFamily="18" charset="0"/>
                <a:cs typeface="Times New Roman" pitchFamily="18" charset="0"/>
              </a:rPr>
              <a:t>W</a:t>
            </a:r>
            <a:endParaRPr lang="en-US" altLang="zh-CN" dirty="0">
              <a:effectLst/>
              <a:latin typeface="Times New Roman" pitchFamily="18" charset="0"/>
              <a:cs typeface="Times New Roman" pitchFamily="18" charset="0"/>
            </a:endParaRPr>
          </a:p>
          <a:p>
            <a:pPr algn="just" eaLnBrk="1" hangingPunct="1">
              <a:lnSpc>
                <a:spcPct val="90000"/>
              </a:lnSpc>
              <a:buFontTx/>
              <a:buNone/>
              <a:defRPr/>
            </a:pPr>
            <a:r>
              <a:rPr lang="en-US" altLang="zh-CN" dirty="0">
                <a:effectLst/>
                <a:latin typeface="Times New Roman" pitchFamily="18" charset="0"/>
                <a:cs typeface="Times New Roman" pitchFamily="18" charset="0"/>
              </a:rPr>
              <a:t>                                = 50 + (-30) = 20 kJ</a:t>
            </a:r>
          </a:p>
          <a:p>
            <a:pPr algn="just" eaLnBrk="1" hangingPunct="1">
              <a:lnSpc>
                <a:spcPct val="90000"/>
              </a:lnSpc>
              <a:buFontTx/>
              <a:buNone/>
              <a:defRPr/>
            </a:pPr>
            <a:endParaRPr lang="en-US" altLang="zh-CN" dirty="0">
              <a:effectLst/>
              <a:latin typeface="Times New Roman" pitchFamily="18" charset="0"/>
              <a:cs typeface="Times New Roman" pitchFamily="18" charset="0"/>
            </a:endParaRPr>
          </a:p>
          <a:p>
            <a:pPr algn="just" eaLnBrk="1" hangingPunct="1">
              <a:lnSpc>
                <a:spcPct val="90000"/>
              </a:lnSpc>
              <a:buFontTx/>
              <a:buNone/>
              <a:defRPr/>
            </a:pPr>
            <a:r>
              <a:rPr lang="en-US" altLang="zh-CN" dirty="0">
                <a:effectLst/>
                <a:latin typeface="Times New Roman" pitchFamily="18" charset="0"/>
                <a:cs typeface="Times New Roman" pitchFamily="18" charset="0"/>
              </a:rPr>
              <a:t>            </a:t>
            </a:r>
            <a:r>
              <a:rPr lang="zh-CN" altLang="en-US" dirty="0">
                <a:effectLst/>
                <a:latin typeface="Times New Roman" pitchFamily="18" charset="0"/>
                <a:cs typeface="Times New Roman" pitchFamily="18" charset="0"/>
              </a:rPr>
              <a:t>若将环境当做体系来考虑，</a:t>
            </a:r>
          </a:p>
          <a:p>
            <a:pPr algn="just" eaLnBrk="1" hangingPunct="1">
              <a:lnSpc>
                <a:spcPct val="90000"/>
              </a:lnSpc>
              <a:buFontTx/>
              <a:buNone/>
              <a:defRPr/>
            </a:pPr>
            <a:r>
              <a:rPr lang="zh-CN" altLang="en-US" dirty="0">
                <a:effectLst/>
                <a:latin typeface="Times New Roman" pitchFamily="18" charset="0"/>
                <a:cs typeface="Times New Roman" pitchFamily="18" charset="0"/>
              </a:rPr>
              <a:t>            则有</a:t>
            </a:r>
            <a:r>
              <a:rPr lang="en-US" altLang="zh-CN" i="1" dirty="0">
                <a:effectLst/>
                <a:latin typeface="Times New Roman" panose="02020603050405020304" pitchFamily="18" charset="0"/>
                <a:cs typeface="Times New Roman" pitchFamily="18" charset="0"/>
              </a:rPr>
              <a:t>q </a:t>
            </a:r>
            <a:r>
              <a:rPr lang="en-US" altLang="zh-CN" dirty="0">
                <a:effectLst/>
                <a:latin typeface="Times New Roman" panose="02020603050405020304" pitchFamily="18" charset="0"/>
                <a:cs typeface="Times New Roman" pitchFamily="18" charset="0"/>
              </a:rPr>
              <a:t>= </a:t>
            </a:r>
            <a:r>
              <a:rPr lang="en-US" altLang="zh-CN" dirty="0">
                <a:effectLst/>
                <a:latin typeface="Times New Roman" panose="02020603050405020304" pitchFamily="18" charset="0"/>
                <a:cs typeface="Times New Roman" pitchFamily="18" charset="0"/>
                <a:sym typeface="Symbol" pitchFamily="18" charset="2"/>
              </a:rPr>
              <a:t></a:t>
            </a:r>
            <a:r>
              <a:rPr lang="en-US" altLang="zh-CN" dirty="0">
                <a:effectLst/>
                <a:latin typeface="Times New Roman" panose="02020603050405020304" pitchFamily="18" charset="0"/>
                <a:cs typeface="Times New Roman" pitchFamily="18" charset="0"/>
              </a:rPr>
              <a:t>50 kJ, </a:t>
            </a:r>
            <a:r>
              <a:rPr lang="en-US" altLang="zh-CN" i="1" dirty="0">
                <a:effectLst/>
                <a:latin typeface="Times New Roman" panose="02020603050405020304" pitchFamily="18" charset="0"/>
                <a:cs typeface="Times New Roman" pitchFamily="18" charset="0"/>
              </a:rPr>
              <a:t>W</a:t>
            </a:r>
            <a:r>
              <a:rPr lang="en-US" altLang="zh-CN" dirty="0">
                <a:effectLst/>
                <a:latin typeface="Times New Roman" panose="02020603050405020304" pitchFamily="18" charset="0"/>
                <a:cs typeface="Times New Roman" pitchFamily="18" charset="0"/>
              </a:rPr>
              <a:t>′ =  30 kJ</a:t>
            </a:r>
          </a:p>
          <a:p>
            <a:pPr algn="just" eaLnBrk="1" hangingPunct="1">
              <a:lnSpc>
                <a:spcPct val="90000"/>
              </a:lnSpc>
              <a:buFontTx/>
              <a:buNone/>
              <a:defRPr/>
            </a:pPr>
            <a:r>
              <a:rPr lang="en-US" altLang="zh-CN" dirty="0">
                <a:effectLst/>
                <a:latin typeface="Times New Roman" panose="02020603050405020304" pitchFamily="18" charset="0"/>
                <a:cs typeface="Times New Roman" pitchFamily="18" charset="0"/>
              </a:rPr>
              <a:t>            </a:t>
            </a:r>
            <a:r>
              <a:rPr lang="zh-CN" altLang="en-US" dirty="0">
                <a:effectLst/>
                <a:latin typeface="Times New Roman" panose="02020603050405020304" pitchFamily="18" charset="0"/>
                <a:cs typeface="Times New Roman" pitchFamily="18" charset="0"/>
              </a:rPr>
              <a:t>故环境热力学能改变量</a:t>
            </a:r>
            <a:r>
              <a:rPr lang="en-US" altLang="zh-CN" i="1" dirty="0">
                <a:effectLst/>
                <a:latin typeface="Times New Roman" panose="02020603050405020304" pitchFamily="18" charset="0"/>
                <a:cs typeface="Times New Roman" pitchFamily="18" charset="0"/>
              </a:rPr>
              <a:t>ΔU</a:t>
            </a:r>
            <a:r>
              <a:rPr lang="zh-CN" altLang="en-US" i="1" dirty="0">
                <a:effectLst/>
                <a:latin typeface="Times New Roman" panose="02020603050405020304" pitchFamily="18" charset="0"/>
                <a:cs typeface="Times New Roman" pitchFamily="18" charset="0"/>
              </a:rPr>
              <a:t>′ = </a:t>
            </a:r>
            <a:r>
              <a:rPr lang="en-US" altLang="zh-CN" i="1" dirty="0">
                <a:effectLst/>
                <a:latin typeface="Times New Roman" panose="02020603050405020304" pitchFamily="18" charset="0"/>
                <a:cs typeface="Times New Roman" pitchFamily="18" charset="0"/>
              </a:rPr>
              <a:t>q </a:t>
            </a:r>
            <a:r>
              <a:rPr lang="en-US" altLang="zh-CN" dirty="0">
                <a:effectLst/>
                <a:latin typeface="Times New Roman" panose="02020603050405020304" pitchFamily="18" charset="0"/>
                <a:cs typeface="Times New Roman" pitchFamily="18" charset="0"/>
              </a:rPr>
              <a:t>+ </a:t>
            </a:r>
            <a:r>
              <a:rPr lang="en-US" altLang="zh-CN" i="1" dirty="0">
                <a:effectLst/>
                <a:latin typeface="Times New Roman" panose="02020603050405020304" pitchFamily="18" charset="0"/>
                <a:cs typeface="Times New Roman" pitchFamily="18" charset="0"/>
              </a:rPr>
              <a:t>W</a:t>
            </a:r>
            <a:r>
              <a:rPr lang="en-US" altLang="zh-CN" dirty="0">
                <a:effectLst/>
                <a:latin typeface="Times New Roman" pitchFamily="18" charset="0"/>
                <a:cs typeface="Times New Roman" pitchFamily="18" charset="0"/>
              </a:rPr>
              <a:t>′</a:t>
            </a:r>
          </a:p>
          <a:p>
            <a:pPr algn="just" eaLnBrk="1" hangingPunct="1">
              <a:lnSpc>
                <a:spcPct val="90000"/>
              </a:lnSpc>
              <a:buFontTx/>
              <a:buNone/>
              <a:defRPr/>
            </a:pPr>
            <a:r>
              <a:rPr lang="en-US" altLang="zh-CN" dirty="0">
                <a:effectLst/>
                <a:latin typeface="Times New Roman" pitchFamily="18" charset="0"/>
                <a:cs typeface="Times New Roman" pitchFamily="18" charset="0"/>
              </a:rPr>
              <a:t>           ∴</a:t>
            </a:r>
            <a:r>
              <a:rPr lang="en-US" altLang="zh-CN" i="1" dirty="0">
                <a:effectLst/>
                <a:latin typeface="Times New Roman" panose="02020603050405020304" pitchFamily="18" charset="0"/>
                <a:cs typeface="Times New Roman" pitchFamily="18" charset="0"/>
              </a:rPr>
              <a:t>ΔU</a:t>
            </a:r>
            <a:r>
              <a:rPr lang="zh-CN" altLang="en-US" dirty="0">
                <a:effectLst/>
                <a:latin typeface="Times New Roman" panose="02020603050405020304" pitchFamily="18" charset="0"/>
                <a:cs typeface="Times New Roman" pitchFamily="18" charset="0"/>
              </a:rPr>
              <a:t>′</a:t>
            </a:r>
            <a:r>
              <a:rPr lang="zh-CN" altLang="en-US" sz="2900" baseline="-25000" dirty="0">
                <a:effectLst/>
                <a:latin typeface="Times New Roman" panose="02020603050405020304" pitchFamily="18" charset="0"/>
                <a:cs typeface="Times New Roman" pitchFamily="18" charset="0"/>
              </a:rPr>
              <a:t>环境</a:t>
            </a:r>
            <a:r>
              <a:rPr lang="zh-CN" altLang="en-US" dirty="0">
                <a:effectLst/>
                <a:latin typeface="Times New Roman" panose="02020603050405020304" pitchFamily="18" charset="0"/>
                <a:cs typeface="Times New Roman" pitchFamily="18" charset="0"/>
              </a:rPr>
              <a:t> = </a:t>
            </a:r>
            <a:r>
              <a:rPr lang="zh-CN" altLang="en-US" dirty="0">
                <a:effectLst/>
                <a:latin typeface="Times New Roman" panose="02020603050405020304" pitchFamily="18" charset="0"/>
                <a:cs typeface="Times New Roman" pitchFamily="18" charset="0"/>
                <a:sym typeface="Symbol" pitchFamily="18" charset="2"/>
              </a:rPr>
              <a:t></a:t>
            </a:r>
            <a:r>
              <a:rPr lang="zh-CN" altLang="en-US" dirty="0">
                <a:effectLst/>
                <a:latin typeface="Times New Roman" panose="02020603050405020304" pitchFamily="18" charset="0"/>
                <a:cs typeface="Times New Roman" pitchFamily="18" charset="0"/>
              </a:rPr>
              <a:t>50 </a:t>
            </a:r>
            <a:r>
              <a:rPr lang="en-US" altLang="zh-CN" dirty="0">
                <a:effectLst/>
                <a:latin typeface="Times New Roman" panose="02020603050405020304" pitchFamily="18" charset="0"/>
                <a:cs typeface="Times New Roman" pitchFamily="18" charset="0"/>
              </a:rPr>
              <a:t>+ </a:t>
            </a:r>
            <a:r>
              <a:rPr lang="zh-CN" altLang="en-US" dirty="0">
                <a:effectLst/>
                <a:latin typeface="Times New Roman" panose="02020603050405020304" pitchFamily="18" charset="0"/>
                <a:cs typeface="Times New Roman" pitchFamily="18" charset="0"/>
              </a:rPr>
              <a:t>30</a:t>
            </a:r>
            <a:r>
              <a:rPr lang="en-US" altLang="zh-CN" dirty="0">
                <a:effectLst/>
                <a:latin typeface="Times New Roman" panose="02020603050405020304" pitchFamily="18" charset="0"/>
                <a:cs typeface="Times New Roman" pitchFamily="18" charset="0"/>
              </a:rPr>
              <a:t> </a:t>
            </a:r>
            <a:r>
              <a:rPr lang="zh-CN" altLang="en-US" dirty="0">
                <a:effectLst/>
                <a:latin typeface="Times New Roman" panose="02020603050405020304" pitchFamily="18" charset="0"/>
                <a:cs typeface="Times New Roman" pitchFamily="18" charset="0"/>
              </a:rPr>
              <a:t>= </a:t>
            </a:r>
            <a:r>
              <a:rPr lang="zh-CN" altLang="en-US" dirty="0">
                <a:effectLst/>
                <a:latin typeface="Times New Roman" panose="02020603050405020304" pitchFamily="18" charset="0"/>
                <a:cs typeface="Times New Roman" pitchFamily="18" charset="0"/>
                <a:sym typeface="Symbol" pitchFamily="18" charset="2"/>
              </a:rPr>
              <a:t></a:t>
            </a:r>
            <a:r>
              <a:rPr lang="zh-CN" altLang="en-US" dirty="0">
                <a:effectLst/>
                <a:latin typeface="Times New Roman" panose="02020603050405020304" pitchFamily="18" charset="0"/>
                <a:cs typeface="Times New Roman" pitchFamily="18" charset="0"/>
              </a:rPr>
              <a:t>20 </a:t>
            </a:r>
            <a:r>
              <a:rPr lang="en-US" altLang="zh-CN" dirty="0">
                <a:effectLst/>
                <a:latin typeface="Times New Roman" pitchFamily="18" charset="0"/>
                <a:cs typeface="Times New Roman" pitchFamily="18" charset="0"/>
              </a:rPr>
              <a:t>kJ</a:t>
            </a:r>
          </a:p>
          <a:p>
            <a:pPr algn="just" eaLnBrk="1" hangingPunct="1">
              <a:lnSpc>
                <a:spcPct val="90000"/>
              </a:lnSpc>
              <a:buFontTx/>
              <a:buNone/>
              <a:defRPr/>
            </a:pPr>
            <a:r>
              <a:rPr lang="en-US" altLang="zh-CN" dirty="0">
                <a:effectLst/>
                <a:latin typeface="Times New Roman" pitchFamily="18" charset="0"/>
                <a:cs typeface="Times New Roman" pitchFamily="18" charset="0"/>
              </a:rPr>
              <a:t>     </a:t>
            </a:r>
          </a:p>
          <a:p>
            <a:pPr algn="just" eaLnBrk="1" hangingPunct="1">
              <a:lnSpc>
                <a:spcPct val="90000"/>
              </a:lnSpc>
              <a:buFontTx/>
              <a:buNone/>
              <a:defRPr/>
            </a:pPr>
            <a:r>
              <a:rPr lang="en-US" altLang="zh-CN" dirty="0">
                <a:effectLst/>
                <a:latin typeface="Times New Roman" pitchFamily="18" charset="0"/>
                <a:cs typeface="Times New Roman" pitchFamily="18" charset="0"/>
              </a:rPr>
              <a:t>         （2） </a:t>
            </a:r>
            <a:r>
              <a:rPr lang="en-US" altLang="zh-CN" i="1" dirty="0">
                <a:effectLst/>
                <a:latin typeface="Times New Roman" panose="02020603050405020304" pitchFamily="18" charset="0"/>
                <a:cs typeface="Times New Roman" pitchFamily="18" charset="0"/>
              </a:rPr>
              <a:t>q </a:t>
            </a:r>
            <a:r>
              <a:rPr lang="en-US" altLang="zh-CN" dirty="0">
                <a:effectLst/>
                <a:latin typeface="Times New Roman" panose="02020603050405020304" pitchFamily="18" charset="0"/>
                <a:cs typeface="Times New Roman" pitchFamily="18" charset="0"/>
              </a:rPr>
              <a:t>＝－40 kJ, </a:t>
            </a:r>
            <a:r>
              <a:rPr lang="en-US" altLang="zh-CN" i="1" dirty="0">
                <a:effectLst/>
                <a:latin typeface="Times New Roman" panose="02020603050405020304" pitchFamily="18" charset="0"/>
                <a:cs typeface="Times New Roman" pitchFamily="18" charset="0"/>
              </a:rPr>
              <a:t>W </a:t>
            </a:r>
            <a:r>
              <a:rPr lang="en-US" altLang="zh-CN" dirty="0">
                <a:effectLst/>
                <a:latin typeface="Times New Roman" pitchFamily="18" charset="0"/>
                <a:cs typeface="Times New Roman" pitchFamily="18" charset="0"/>
              </a:rPr>
              <a:t>＝ 60 kJ </a:t>
            </a:r>
          </a:p>
          <a:p>
            <a:pPr algn="just" eaLnBrk="1" hangingPunct="1">
              <a:lnSpc>
                <a:spcPct val="90000"/>
              </a:lnSpc>
              <a:buFontTx/>
              <a:buNone/>
              <a:defRPr/>
            </a:pPr>
            <a:r>
              <a:rPr lang="en-US" altLang="zh-CN" dirty="0">
                <a:effectLst/>
                <a:latin typeface="Times New Roman" pitchFamily="18" charset="0"/>
                <a:cs typeface="Times New Roman" pitchFamily="18" charset="0"/>
              </a:rPr>
              <a:t>                     </a:t>
            </a:r>
            <a:r>
              <a:rPr lang="en-US" altLang="zh-CN" i="1" dirty="0">
                <a:effectLst/>
                <a:latin typeface="Times New Roman" panose="02020603050405020304" pitchFamily="18" charset="0"/>
                <a:cs typeface="Times New Roman" pitchFamily="18" charset="0"/>
              </a:rPr>
              <a:t>ΔU</a:t>
            </a:r>
            <a:r>
              <a:rPr lang="zh-CN" altLang="en-US" sz="2900" baseline="-30000" dirty="0">
                <a:effectLst/>
                <a:latin typeface="Times New Roman" panose="02020603050405020304" pitchFamily="18" charset="0"/>
                <a:cs typeface="Times New Roman" pitchFamily="18" charset="0"/>
              </a:rPr>
              <a:t>体系</a:t>
            </a:r>
            <a:r>
              <a:rPr lang="en-US" altLang="zh-CN" i="1" dirty="0">
                <a:effectLst/>
                <a:latin typeface="Times New Roman" panose="02020603050405020304" pitchFamily="18" charset="0"/>
                <a:cs typeface="Times New Roman" pitchFamily="18" charset="0"/>
              </a:rPr>
              <a:t> </a:t>
            </a:r>
            <a:r>
              <a:rPr lang="zh-CN" altLang="en-US" i="1" dirty="0">
                <a:effectLst/>
                <a:latin typeface="Times New Roman" panose="02020603050405020304" pitchFamily="18" charset="0"/>
                <a:cs typeface="Times New Roman" pitchFamily="18" charset="0"/>
              </a:rPr>
              <a:t>=</a:t>
            </a:r>
            <a:r>
              <a:rPr lang="en-US" altLang="zh-CN" i="1" dirty="0">
                <a:effectLst/>
                <a:latin typeface="Times New Roman" panose="02020603050405020304" pitchFamily="18" charset="0"/>
                <a:cs typeface="Times New Roman" pitchFamily="18" charset="0"/>
              </a:rPr>
              <a:t> q </a:t>
            </a:r>
            <a:r>
              <a:rPr lang="en-US" altLang="zh-CN" dirty="0">
                <a:effectLst/>
                <a:latin typeface="Times New Roman" panose="02020603050405020304" pitchFamily="18" charset="0"/>
                <a:cs typeface="Times New Roman" pitchFamily="18" charset="0"/>
              </a:rPr>
              <a:t>+ </a:t>
            </a:r>
            <a:r>
              <a:rPr lang="en-US" altLang="zh-CN" i="1" dirty="0">
                <a:effectLst/>
                <a:latin typeface="Times New Roman" panose="02020603050405020304" pitchFamily="18" charset="0"/>
                <a:cs typeface="Times New Roman" pitchFamily="18" charset="0"/>
              </a:rPr>
              <a:t>W </a:t>
            </a:r>
            <a:r>
              <a:rPr lang="en-US" altLang="zh-CN" dirty="0">
                <a:effectLst/>
                <a:latin typeface="Times New Roman" pitchFamily="18" charset="0"/>
                <a:cs typeface="Times New Roman" pitchFamily="18" charset="0"/>
              </a:rPr>
              <a:t>＝ 20 kJ</a:t>
            </a:r>
          </a:p>
          <a:p>
            <a:pPr algn="just" eaLnBrk="1" hangingPunct="1">
              <a:lnSpc>
                <a:spcPct val="90000"/>
              </a:lnSpc>
              <a:buFontTx/>
              <a:buNone/>
              <a:defRPr/>
            </a:pPr>
            <a:r>
              <a:rPr lang="en-US" altLang="zh-CN" dirty="0">
                <a:effectLst/>
                <a:latin typeface="Times New Roman" pitchFamily="18" charset="0"/>
                <a:cs typeface="Times New Roman" pitchFamily="18" charset="0"/>
              </a:rPr>
              <a:t>                ∴       </a:t>
            </a:r>
            <a:r>
              <a:rPr lang="en-US" altLang="zh-CN" i="1" dirty="0">
                <a:effectLst/>
                <a:latin typeface="Times New Roman" panose="02020603050405020304" pitchFamily="18" charset="0"/>
                <a:cs typeface="Times New Roman" pitchFamily="18" charset="0"/>
              </a:rPr>
              <a:t>U</a:t>
            </a:r>
            <a:r>
              <a:rPr lang="en-US" altLang="zh-CN" sz="2900" baseline="-30000" dirty="0">
                <a:effectLst/>
                <a:latin typeface="Times New Roman" panose="02020603050405020304" pitchFamily="18" charset="0"/>
                <a:cs typeface="Times New Roman" pitchFamily="18" charset="0"/>
              </a:rPr>
              <a:t>II</a:t>
            </a:r>
            <a:r>
              <a:rPr lang="en-US" altLang="zh-CN" dirty="0">
                <a:effectLst/>
                <a:latin typeface="Times New Roman" panose="02020603050405020304" pitchFamily="18" charset="0"/>
                <a:cs typeface="Times New Roman" pitchFamily="18" charset="0"/>
              </a:rPr>
              <a:t> ＝ </a:t>
            </a:r>
            <a:r>
              <a:rPr lang="en-US" altLang="zh-CN" i="1" dirty="0">
                <a:effectLst/>
                <a:latin typeface="Times New Roman" panose="02020603050405020304" pitchFamily="18" charset="0"/>
                <a:cs typeface="Times New Roman" pitchFamily="18" charset="0"/>
              </a:rPr>
              <a:t>U</a:t>
            </a:r>
            <a:r>
              <a:rPr lang="en-US" altLang="zh-CN" sz="2900" baseline="-30000" dirty="0">
                <a:effectLst/>
                <a:latin typeface="Times New Roman" panose="02020603050405020304" pitchFamily="18" charset="0"/>
                <a:cs typeface="Times New Roman" pitchFamily="18" charset="0"/>
              </a:rPr>
              <a:t>I </a:t>
            </a:r>
            <a:r>
              <a:rPr lang="en-US" altLang="zh-CN" dirty="0">
                <a:effectLst/>
                <a:latin typeface="Times New Roman" panose="02020603050405020304" pitchFamily="18" charset="0"/>
                <a:cs typeface="Times New Roman" pitchFamily="18" charset="0"/>
              </a:rPr>
              <a:t>＋20 kJ</a:t>
            </a:r>
          </a:p>
          <a:p>
            <a:pPr eaLnBrk="1" hangingPunct="1">
              <a:lnSpc>
                <a:spcPct val="90000"/>
              </a:lnSpc>
              <a:defRPr/>
            </a:pPr>
            <a:endParaRPr lang="zh-CN" altLang="en-US" dirty="0">
              <a:effectLst/>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7B713EB7-4231-4553-8371-B8AC4AF81858}"/>
              </a:ext>
            </a:extLst>
          </p:cNvPr>
          <p:cNvGrpSpPr/>
          <p:nvPr/>
        </p:nvGrpSpPr>
        <p:grpSpPr>
          <a:xfrm>
            <a:off x="6928271" y="4768255"/>
            <a:ext cx="1480145" cy="1480145"/>
            <a:chOff x="6516216" y="4869160"/>
            <a:chExt cx="1480145" cy="1480145"/>
          </a:xfrm>
        </p:grpSpPr>
        <p:sp>
          <p:nvSpPr>
            <p:cNvPr id="5" name="爆炸形: 8 pt  4">
              <a:extLst>
                <a:ext uri="{FF2B5EF4-FFF2-40B4-BE49-F238E27FC236}">
                  <a16:creationId xmlns:a16="http://schemas.microsoft.com/office/drawing/2014/main" id="{2936864D-1DAC-4637-A417-5ED1DA37F113}"/>
                </a:ext>
              </a:extLst>
            </p:cNvPr>
            <p:cNvSpPr/>
            <p:nvPr/>
          </p:nvSpPr>
          <p:spPr bwMode="auto">
            <a:xfrm>
              <a:off x="6516216" y="486916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6" name="矩形 5">
              <a:extLst>
                <a:ext uri="{FF2B5EF4-FFF2-40B4-BE49-F238E27FC236}">
                  <a16:creationId xmlns:a16="http://schemas.microsoft.com/office/drawing/2014/main" id="{5240D057-9EFD-4DF0-85AC-AF16CB2484CB}"/>
                </a:ext>
              </a:extLst>
            </p:cNvPr>
            <p:cNvSpPr/>
            <p:nvPr/>
          </p:nvSpPr>
          <p:spPr>
            <a:xfrm>
              <a:off x="6765533" y="530162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251520" y="333375"/>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3.2.2.1  </a:t>
            </a:r>
            <a:r>
              <a:rPr lang="zh-CN" altLang="en-US" sz="3200" dirty="0">
                <a:latin typeface="+mj-ea"/>
              </a:rPr>
              <a:t>讨论</a:t>
            </a:r>
          </a:p>
        </p:txBody>
      </p:sp>
      <p:sp>
        <p:nvSpPr>
          <p:cNvPr id="93188" name="Rectangle 3"/>
          <p:cNvSpPr>
            <a:spLocks noGrp="1" noChangeArrowheads="1"/>
          </p:cNvSpPr>
          <p:nvPr>
            <p:ph idx="1"/>
          </p:nvPr>
        </p:nvSpPr>
        <p:spPr>
          <a:xfrm>
            <a:off x="251520" y="980728"/>
            <a:ext cx="8640960" cy="5381625"/>
          </a:xfrm>
        </p:spPr>
        <p:txBody>
          <a:bodyPr/>
          <a:lstStyle/>
          <a:p>
            <a:pPr algn="just" eaLnBrk="1" hangingPunct="1">
              <a:lnSpc>
                <a:spcPct val="125000"/>
              </a:lnSpc>
              <a:spcBef>
                <a:spcPts val="600"/>
              </a:spcBef>
              <a:buFontTx/>
              <a:buNone/>
              <a:defRPr/>
            </a:pPr>
            <a:r>
              <a:rPr lang="zh-CN" altLang="en-US" dirty="0">
                <a:effectLst/>
                <a:latin typeface="Times New Roman" pitchFamily="18" charset="0"/>
                <a:cs typeface="Times New Roman" pitchFamily="18" charset="0"/>
              </a:rPr>
              <a:t>1. 从（1）和（2）可以看到：作为量度性质的热力学能，对宇宙来说其改变量当然是零。</a:t>
            </a:r>
            <a:endParaRPr lang="en-US" altLang="zh-CN" dirty="0">
              <a:effectLst/>
              <a:latin typeface="Times New Roman" pitchFamily="18" charset="0"/>
              <a:cs typeface="Times New Roman" pitchFamily="18" charset="0"/>
            </a:endParaRPr>
          </a:p>
          <a:p>
            <a:pPr algn="just" eaLnBrk="1" hangingPunct="1">
              <a:lnSpc>
                <a:spcPct val="125000"/>
              </a:lnSpc>
              <a:spcBef>
                <a:spcPts val="600"/>
              </a:spcBef>
              <a:buFontTx/>
              <a:buNone/>
              <a:defRPr/>
            </a:pPr>
            <a:r>
              <a:rPr lang="en-US" altLang="zh-CN" dirty="0">
                <a:effectLst/>
                <a:latin typeface="Times New Roman" pitchFamily="18" charset="0"/>
                <a:cs typeface="Times New Roman" pitchFamily="18" charset="0"/>
              </a:rPr>
              <a:t>           </a:t>
            </a:r>
            <a:r>
              <a:rPr lang="zh-CN" altLang="en-US" dirty="0">
                <a:effectLst/>
                <a:latin typeface="Times New Roman" pitchFamily="18" charset="0"/>
                <a:cs typeface="Times New Roman" pitchFamily="18" charset="0"/>
              </a:rPr>
              <a:t>  </a:t>
            </a:r>
            <a:r>
              <a:rPr lang="en-US" altLang="zh-CN" dirty="0">
                <a:effectLst/>
                <a:latin typeface="Times New Roman" pitchFamily="18" charset="0"/>
                <a:cs typeface="Times New Roman" pitchFamily="18" charset="0"/>
              </a:rPr>
              <a:t>Δ</a:t>
            </a:r>
            <a:r>
              <a:rPr lang="en-US" altLang="zh-CN" i="1" dirty="0">
                <a:effectLst/>
                <a:latin typeface="Times New Roman" pitchFamily="18" charset="0"/>
                <a:cs typeface="Times New Roman" pitchFamily="18" charset="0"/>
              </a:rPr>
              <a:t>U</a:t>
            </a:r>
            <a:r>
              <a:rPr lang="zh-CN" altLang="en-US" baseline="-25000" dirty="0">
                <a:effectLst/>
                <a:latin typeface="Times New Roman" pitchFamily="18" charset="0"/>
                <a:cs typeface="Times New Roman" pitchFamily="18" charset="0"/>
              </a:rPr>
              <a:t>体系</a:t>
            </a:r>
            <a:r>
              <a:rPr lang="zh-CN" altLang="en-US" dirty="0">
                <a:effectLst/>
                <a:latin typeface="Times New Roman" pitchFamily="18" charset="0"/>
                <a:cs typeface="Times New Roman" pitchFamily="18" charset="0"/>
              </a:rPr>
              <a:t> ＋ </a:t>
            </a:r>
            <a:r>
              <a:rPr lang="en-US" altLang="zh-CN" dirty="0">
                <a:effectLst/>
                <a:latin typeface="Times New Roman" pitchFamily="18" charset="0"/>
                <a:cs typeface="Times New Roman" pitchFamily="18" charset="0"/>
              </a:rPr>
              <a:t>Δ</a:t>
            </a:r>
            <a:r>
              <a:rPr lang="en-US" altLang="zh-CN" i="1" dirty="0">
                <a:effectLst/>
                <a:latin typeface="Times New Roman" pitchFamily="18" charset="0"/>
                <a:cs typeface="Times New Roman" pitchFamily="18" charset="0"/>
              </a:rPr>
              <a:t>U</a:t>
            </a:r>
            <a:r>
              <a:rPr lang="zh-CN" altLang="en-US" baseline="-25000" dirty="0">
                <a:effectLst/>
                <a:latin typeface="Times New Roman" pitchFamily="18" charset="0"/>
                <a:cs typeface="Times New Roman" pitchFamily="18" charset="0"/>
              </a:rPr>
              <a:t>环境</a:t>
            </a:r>
            <a:r>
              <a:rPr lang="zh-CN" altLang="en-US" dirty="0">
                <a:effectLst/>
                <a:latin typeface="Times New Roman" pitchFamily="18" charset="0"/>
                <a:cs typeface="Times New Roman" pitchFamily="18" charset="0"/>
              </a:rPr>
              <a:t> ＝ 0 </a:t>
            </a:r>
          </a:p>
          <a:p>
            <a:pPr algn="just" eaLnBrk="1" hangingPunct="1">
              <a:lnSpc>
                <a:spcPct val="125000"/>
              </a:lnSpc>
              <a:spcBef>
                <a:spcPts val="600"/>
              </a:spcBef>
              <a:buFontTx/>
              <a:buNone/>
              <a:defRPr/>
            </a:pPr>
            <a:r>
              <a:rPr lang="zh-CN" altLang="en-US" dirty="0">
                <a:effectLst/>
                <a:latin typeface="Times New Roman" pitchFamily="18" charset="0"/>
                <a:cs typeface="Times New Roman" pitchFamily="18" charset="0"/>
              </a:rPr>
              <a:t>            或  </a:t>
            </a:r>
            <a:r>
              <a:rPr lang="en-US" altLang="zh-CN" i="1" dirty="0">
                <a:effectLst/>
                <a:latin typeface="Times New Roman" pitchFamily="18" charset="0"/>
                <a:cs typeface="Times New Roman" pitchFamily="18" charset="0"/>
              </a:rPr>
              <a:t>U</a:t>
            </a:r>
            <a:r>
              <a:rPr lang="zh-CN" altLang="en-US" baseline="-25000" dirty="0">
                <a:effectLst/>
                <a:latin typeface="Times New Roman" pitchFamily="18" charset="0"/>
                <a:cs typeface="Times New Roman" pitchFamily="18" charset="0"/>
              </a:rPr>
              <a:t>体系</a:t>
            </a:r>
            <a:r>
              <a:rPr lang="zh-CN" altLang="en-US" dirty="0">
                <a:effectLst/>
                <a:latin typeface="Times New Roman" pitchFamily="18" charset="0"/>
                <a:cs typeface="Times New Roman" pitchFamily="18" charset="0"/>
              </a:rPr>
              <a:t> ＋ </a:t>
            </a:r>
            <a:r>
              <a:rPr lang="en-US" altLang="zh-CN" i="1" dirty="0">
                <a:effectLst/>
                <a:latin typeface="Times New Roman" pitchFamily="18" charset="0"/>
                <a:cs typeface="Times New Roman" pitchFamily="18" charset="0"/>
              </a:rPr>
              <a:t>U</a:t>
            </a:r>
            <a:r>
              <a:rPr lang="zh-CN" altLang="en-US" baseline="-25000" dirty="0">
                <a:effectLst/>
                <a:latin typeface="Times New Roman" pitchFamily="18" charset="0"/>
                <a:cs typeface="Times New Roman" pitchFamily="18" charset="0"/>
              </a:rPr>
              <a:t>环境</a:t>
            </a:r>
            <a:r>
              <a:rPr lang="zh-CN" altLang="en-US" dirty="0">
                <a:effectLst/>
                <a:latin typeface="Times New Roman" pitchFamily="18" charset="0"/>
                <a:cs typeface="Times New Roman" pitchFamily="18" charset="0"/>
              </a:rPr>
              <a:t> ＝常数  </a:t>
            </a:r>
          </a:p>
          <a:p>
            <a:pPr algn="just" eaLnBrk="1" hangingPunct="1">
              <a:lnSpc>
                <a:spcPct val="125000"/>
              </a:lnSpc>
              <a:spcBef>
                <a:spcPts val="600"/>
              </a:spcBef>
              <a:buFontTx/>
              <a:buNone/>
              <a:defRPr/>
            </a:pPr>
            <a:r>
              <a:rPr lang="zh-CN" altLang="en-US" dirty="0">
                <a:solidFill>
                  <a:srgbClr val="FF0000"/>
                </a:solidFill>
                <a:effectLst/>
                <a:latin typeface="Times New Roman" pitchFamily="18" charset="0"/>
                <a:ea typeface="华文隶书" pitchFamily="2" charset="-122"/>
                <a:cs typeface="Times New Roman" pitchFamily="18" charset="0"/>
              </a:rPr>
              <a:t>―能量守恒的实质。</a:t>
            </a:r>
            <a:endParaRPr lang="en-US" altLang="zh-CN" dirty="0">
              <a:solidFill>
                <a:srgbClr val="FF0000"/>
              </a:solidFill>
              <a:effectLst/>
              <a:latin typeface="Times New Roman" pitchFamily="18" charset="0"/>
              <a:ea typeface="华文隶书" pitchFamily="2" charset="-122"/>
              <a:cs typeface="Times New Roman" pitchFamily="18" charset="0"/>
            </a:endParaRPr>
          </a:p>
          <a:p>
            <a:pPr algn="just" eaLnBrk="1" hangingPunct="1">
              <a:lnSpc>
                <a:spcPct val="125000"/>
              </a:lnSpc>
              <a:spcBef>
                <a:spcPts val="600"/>
              </a:spcBef>
              <a:buFontTx/>
              <a:buNone/>
              <a:defRPr/>
            </a:pPr>
            <a:r>
              <a:rPr lang="zh-CN" altLang="en-US" dirty="0">
                <a:solidFill>
                  <a:srgbClr val="FF0000"/>
                </a:solidFill>
                <a:effectLst/>
                <a:latin typeface="Times New Roman" pitchFamily="18" charset="0"/>
                <a:ea typeface="华文隶书" pitchFamily="2" charset="-122"/>
                <a:cs typeface="Times New Roman" pitchFamily="18" charset="0"/>
              </a:rPr>
              <a:t> </a:t>
            </a:r>
            <a:r>
              <a:rPr lang="zh-CN" altLang="en-US" dirty="0">
                <a:effectLst/>
                <a:latin typeface="Times New Roman" pitchFamily="18" charset="0"/>
                <a:cs typeface="Times New Roman" pitchFamily="18" charset="0"/>
              </a:rPr>
              <a:t>2. 对于体系的始态</a:t>
            </a:r>
            <a:r>
              <a:rPr lang="en-US" altLang="zh-CN" i="1" dirty="0">
                <a:effectLst/>
                <a:latin typeface="Times New Roman" pitchFamily="18" charset="0"/>
                <a:cs typeface="Times New Roman" pitchFamily="18" charset="0"/>
              </a:rPr>
              <a:t>U</a:t>
            </a:r>
            <a:r>
              <a:rPr lang="en-US" altLang="zh-CN" baseline="-30000" dirty="0">
                <a:effectLst/>
                <a:latin typeface="Times New Roman" pitchFamily="18" charset="0"/>
                <a:cs typeface="Times New Roman" pitchFamily="18" charset="0"/>
              </a:rPr>
              <a:t>I</a:t>
            </a:r>
            <a:r>
              <a:rPr lang="zh-CN" altLang="en-US" dirty="0">
                <a:effectLst/>
                <a:latin typeface="Times New Roman" pitchFamily="18" charset="0"/>
                <a:cs typeface="Times New Roman" pitchFamily="18" charset="0"/>
              </a:rPr>
              <a:t>和终态（</a:t>
            </a:r>
            <a:r>
              <a:rPr lang="en-US" altLang="zh-CN" i="1" dirty="0">
                <a:effectLst/>
                <a:latin typeface="Times New Roman" pitchFamily="18" charset="0"/>
                <a:cs typeface="Times New Roman" pitchFamily="18" charset="0"/>
              </a:rPr>
              <a:t>U</a:t>
            </a:r>
            <a:r>
              <a:rPr lang="en-US" altLang="zh-CN" baseline="-30000" dirty="0">
                <a:effectLst/>
                <a:latin typeface="Times New Roman" pitchFamily="18" charset="0"/>
                <a:cs typeface="Times New Roman" pitchFamily="18" charset="0"/>
              </a:rPr>
              <a:t>I</a:t>
            </a:r>
            <a:r>
              <a:rPr lang="en-US" altLang="zh-CN" dirty="0">
                <a:effectLst/>
                <a:latin typeface="Times New Roman" pitchFamily="18" charset="0"/>
                <a:cs typeface="Times New Roman" pitchFamily="18" charset="0"/>
              </a:rPr>
              <a:t>＋20），</a:t>
            </a:r>
            <a:r>
              <a:rPr lang="zh-CN" altLang="en-US" dirty="0">
                <a:effectLst/>
                <a:latin typeface="Times New Roman" pitchFamily="18" charset="0"/>
                <a:cs typeface="Times New Roman" pitchFamily="18" charset="0"/>
              </a:rPr>
              <a:t>虽然变化途径不同（</a:t>
            </a:r>
            <a:r>
              <a:rPr lang="en-US" altLang="zh-CN" i="1" dirty="0">
                <a:effectLst/>
                <a:latin typeface="Times New Roman" pitchFamily="18" charset="0"/>
                <a:cs typeface="Times New Roman" pitchFamily="18" charset="0"/>
              </a:rPr>
              <a:t>Q</a:t>
            </a:r>
            <a:r>
              <a:rPr lang="zh-CN" altLang="en-US" dirty="0">
                <a:effectLst/>
                <a:latin typeface="Times New Roman" pitchFamily="18" charset="0"/>
                <a:cs typeface="Times New Roman" pitchFamily="18" charset="0"/>
              </a:rPr>
              <a:t>和</a:t>
            </a:r>
            <a:r>
              <a:rPr lang="en-US" altLang="zh-CN" i="1" dirty="0">
                <a:effectLst/>
                <a:latin typeface="Times New Roman" pitchFamily="18" charset="0"/>
                <a:cs typeface="Times New Roman" pitchFamily="18" charset="0"/>
              </a:rPr>
              <a:t>W</a:t>
            </a:r>
            <a:r>
              <a:rPr lang="zh-CN" altLang="en-US" dirty="0">
                <a:effectLst/>
                <a:latin typeface="Times New Roman" pitchFamily="18" charset="0"/>
                <a:cs typeface="Times New Roman" pitchFamily="18" charset="0"/>
              </a:rPr>
              <a:t>不同），但</a:t>
            </a:r>
            <a:r>
              <a:rPr lang="en-US" altLang="zh-CN" dirty="0">
                <a:effectLst/>
                <a:latin typeface="Times New Roman" pitchFamily="18" charset="0"/>
                <a:cs typeface="Times New Roman" pitchFamily="18" charset="0"/>
              </a:rPr>
              <a:t>Δ</a:t>
            </a:r>
            <a:r>
              <a:rPr lang="en-US" altLang="zh-CN" i="1" dirty="0">
                <a:effectLst/>
                <a:latin typeface="Times New Roman" pitchFamily="18" charset="0"/>
                <a:cs typeface="Times New Roman" pitchFamily="18" charset="0"/>
              </a:rPr>
              <a:t>U</a:t>
            </a:r>
            <a:r>
              <a:rPr lang="zh-CN" altLang="en-US" dirty="0">
                <a:effectLst/>
                <a:latin typeface="Times New Roman" pitchFamily="18" charset="0"/>
                <a:cs typeface="Times New Roman" pitchFamily="18" charset="0"/>
              </a:rPr>
              <a:t>却相同。说明</a:t>
            </a:r>
            <a:r>
              <a:rPr lang="en-US" altLang="zh-CN" i="1" dirty="0">
                <a:effectLst/>
                <a:latin typeface="Times New Roman" pitchFamily="18" charset="0"/>
                <a:cs typeface="Times New Roman" pitchFamily="18" charset="0"/>
              </a:rPr>
              <a:t>Q</a:t>
            </a:r>
            <a:r>
              <a:rPr lang="zh-CN" altLang="en-US" dirty="0">
                <a:effectLst/>
                <a:latin typeface="Times New Roman" pitchFamily="18" charset="0"/>
                <a:cs typeface="Times New Roman" pitchFamily="18" charset="0"/>
              </a:rPr>
              <a:t>和</a:t>
            </a:r>
            <a:r>
              <a:rPr lang="en-US" altLang="zh-CN" i="1" dirty="0">
                <a:effectLst/>
                <a:latin typeface="Times New Roman" pitchFamily="18" charset="0"/>
                <a:cs typeface="Times New Roman" pitchFamily="18" charset="0"/>
              </a:rPr>
              <a:t>W</a:t>
            </a:r>
            <a:r>
              <a:rPr lang="zh-CN" altLang="en-US" dirty="0">
                <a:effectLst/>
                <a:latin typeface="Times New Roman" pitchFamily="18" charset="0"/>
                <a:cs typeface="Times New Roman" pitchFamily="18" charset="0"/>
              </a:rPr>
              <a:t>非状态函数，它们与途径有关，而热力学能是状态函数与途径无关。</a:t>
            </a:r>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3.1.0  </a:t>
            </a:r>
            <a:r>
              <a:rPr lang="zh-CN" altLang="en-US" sz="3200" dirty="0"/>
              <a:t>热力学的研究对象与局限性</a:t>
            </a:r>
          </a:p>
        </p:txBody>
      </p:sp>
      <p:sp>
        <p:nvSpPr>
          <p:cNvPr id="7" name="内容占位符 6"/>
          <p:cNvSpPr>
            <a:spLocks noGrp="1"/>
          </p:cNvSpPr>
          <p:nvPr>
            <p:ph idx="1"/>
          </p:nvPr>
        </p:nvSpPr>
        <p:spPr>
          <a:xfrm>
            <a:off x="251520" y="980728"/>
            <a:ext cx="8640960" cy="2476500"/>
          </a:xfrm>
        </p:spPr>
        <p:txBody>
          <a:bodyPr/>
          <a:lstStyle/>
          <a:p>
            <a:pPr eaLnBrk="1" hangingPunct="1">
              <a:buClr>
                <a:srgbClr val="0000FF"/>
              </a:buClr>
              <a:defRPr/>
            </a:pPr>
            <a:r>
              <a:rPr lang="zh-CN" altLang="en-US" dirty="0">
                <a:effectLst/>
                <a:latin typeface="Times New Roman" pitchFamily="18" charset="0"/>
              </a:rPr>
              <a:t>研究热、功和其他形式能量之间的相互转换及其转换过程中所遵循的规律。</a:t>
            </a:r>
            <a:endParaRPr lang="en-US" altLang="zh-CN" dirty="0">
              <a:effectLst/>
              <a:latin typeface="Times New Roman" pitchFamily="18" charset="0"/>
            </a:endParaRPr>
          </a:p>
          <a:p>
            <a:pPr eaLnBrk="1" hangingPunct="1">
              <a:buClr>
                <a:srgbClr val="0000FF"/>
              </a:buClr>
              <a:defRPr/>
            </a:pPr>
            <a:r>
              <a:rPr lang="zh-CN" altLang="en-US" dirty="0">
                <a:effectLst/>
                <a:latin typeface="Times New Roman" pitchFamily="18" charset="0"/>
              </a:rPr>
              <a:t>研究各种物理变化和化学变化过程中所发生的能量效应。</a:t>
            </a:r>
            <a:endParaRPr lang="en-US" altLang="zh-CN" dirty="0">
              <a:effectLst/>
              <a:latin typeface="Times New Roman" pitchFamily="18" charset="0"/>
            </a:endParaRPr>
          </a:p>
          <a:p>
            <a:pPr eaLnBrk="1" hangingPunct="1">
              <a:buClr>
                <a:srgbClr val="0000FF"/>
              </a:buClr>
              <a:defRPr/>
            </a:pPr>
            <a:r>
              <a:rPr lang="zh-CN" altLang="en-US" dirty="0">
                <a:effectLst/>
                <a:latin typeface="Times New Roman" pitchFamily="18" charset="0"/>
              </a:rPr>
              <a:t>研究化学变化的方向和限度。</a:t>
            </a:r>
            <a:endParaRPr lang="zh-CN" altLang="en-US" dirty="0">
              <a:effectLst/>
            </a:endParaRPr>
          </a:p>
        </p:txBody>
      </p:sp>
      <p:pic>
        <p:nvPicPr>
          <p:cNvPr id="9220" name="Picture 8" descr="File:Triple expansion engine animation.gif"/>
          <p:cNvPicPr>
            <a:picLocks noChangeAspect="1" noChangeArrowheads="1" noCrop="1"/>
          </p:cNvPicPr>
          <p:nvPr/>
        </p:nvPicPr>
        <p:blipFill>
          <a:blip r:embed="rId2"/>
          <a:srcRect/>
          <a:stretch>
            <a:fillRect/>
          </a:stretch>
        </p:blipFill>
        <p:spPr bwMode="auto">
          <a:xfrm>
            <a:off x="2462882" y="3429000"/>
            <a:ext cx="4197350" cy="3068637"/>
          </a:xfrm>
          <a:prstGeom prst="rect">
            <a:avLst/>
          </a:prstGeom>
          <a:noFill/>
          <a:ln w="9525">
            <a:noFill/>
            <a:miter lim="800000"/>
            <a:headEnd/>
            <a:tailEnd/>
          </a:ln>
        </p:spPr>
      </p:pic>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3.3  </a:t>
            </a:r>
            <a:r>
              <a:rPr lang="zh-CN" altLang="en-US" sz="3200" dirty="0">
                <a:latin typeface="Times New Roman" pitchFamily="18" charset="0"/>
              </a:rPr>
              <a:t>热化学</a:t>
            </a:r>
          </a:p>
        </p:txBody>
      </p:sp>
      <p:sp>
        <p:nvSpPr>
          <p:cNvPr id="303107" name="Rectangle 3"/>
          <p:cNvSpPr>
            <a:spLocks noGrp="1" noChangeArrowheads="1"/>
          </p:cNvSpPr>
          <p:nvPr>
            <p:ph type="body" idx="1"/>
          </p:nvPr>
        </p:nvSpPr>
        <p:spPr>
          <a:xfrm>
            <a:off x="1331962" y="1700808"/>
            <a:ext cx="6480075" cy="3599854"/>
          </a:xfrm>
        </p:spPr>
        <p:txBody>
          <a:bodyPr/>
          <a:lstStyle/>
          <a:p>
            <a:pPr eaLnBrk="1" hangingPunct="1">
              <a:buFont typeface="Wingdings" pitchFamily="2" charset="2"/>
              <a:buNone/>
              <a:defRPr/>
            </a:pPr>
            <a:r>
              <a:rPr lang="en-US" altLang="zh-CN" sz="3600" dirty="0">
                <a:solidFill>
                  <a:srgbClr val="0000FF"/>
                </a:solidFill>
                <a:effectLst/>
                <a:latin typeface="Times New Roman" panose="02020603050405020304" pitchFamily="18" charset="0"/>
                <a:cs typeface="Times New Roman" panose="02020603050405020304" pitchFamily="18" charset="0"/>
              </a:rPr>
              <a:t>3.3.1  </a:t>
            </a:r>
            <a:r>
              <a:rPr lang="zh-CN" altLang="en-US" sz="3600" dirty="0">
                <a:solidFill>
                  <a:srgbClr val="0000FF"/>
                </a:solidFill>
                <a:effectLst/>
                <a:latin typeface="Times New Roman" panose="02020603050405020304" pitchFamily="18" charset="0"/>
                <a:cs typeface="Times New Roman" panose="02020603050405020304" pitchFamily="18" charset="0"/>
              </a:rPr>
              <a:t>反应热的测量</a:t>
            </a:r>
          </a:p>
          <a:p>
            <a:pPr eaLnBrk="1" hangingPunct="1">
              <a:buFont typeface="Wingdings" pitchFamily="2" charset="2"/>
              <a:buNone/>
              <a:defRPr/>
            </a:pPr>
            <a:r>
              <a:rPr lang="en-US" altLang="zh-CN" sz="3600" dirty="0">
                <a:solidFill>
                  <a:srgbClr val="0000FF"/>
                </a:solidFill>
                <a:effectLst/>
                <a:latin typeface="Times New Roman" panose="02020603050405020304" pitchFamily="18" charset="0"/>
                <a:cs typeface="Times New Roman" panose="02020603050405020304" pitchFamily="18" charset="0"/>
              </a:rPr>
              <a:t>3.3.2  </a:t>
            </a:r>
            <a:r>
              <a:rPr lang="zh-CN" altLang="en-US" sz="3600" dirty="0">
                <a:solidFill>
                  <a:srgbClr val="0000FF"/>
                </a:solidFill>
                <a:effectLst/>
                <a:latin typeface="Times New Roman" panose="02020603050405020304" pitchFamily="18" charset="0"/>
                <a:cs typeface="Times New Roman" panose="02020603050405020304" pitchFamily="18" charset="0"/>
              </a:rPr>
              <a:t>化学反应的反应热与焓</a:t>
            </a:r>
          </a:p>
          <a:p>
            <a:pPr eaLnBrk="1" hangingPunct="1">
              <a:buFont typeface="Wingdings" pitchFamily="2" charset="2"/>
              <a:buNone/>
              <a:defRPr/>
            </a:pPr>
            <a:r>
              <a:rPr lang="en-US" altLang="zh-CN" sz="3600" dirty="0">
                <a:solidFill>
                  <a:srgbClr val="0000FF"/>
                </a:solidFill>
                <a:effectLst/>
                <a:latin typeface="Times New Roman" panose="02020603050405020304" pitchFamily="18" charset="0"/>
                <a:cs typeface="Times New Roman" panose="02020603050405020304" pitchFamily="18" charset="0"/>
              </a:rPr>
              <a:t>3.3.3  </a:t>
            </a:r>
            <a:r>
              <a:rPr lang="en-US" altLang="zh-CN" sz="3600" i="1" dirty="0" err="1">
                <a:solidFill>
                  <a:srgbClr val="0000FF"/>
                </a:solidFill>
                <a:effectLst/>
                <a:latin typeface="Times New Roman" panose="02020603050405020304" pitchFamily="18" charset="0"/>
                <a:cs typeface="Times New Roman" panose="02020603050405020304" pitchFamily="18" charset="0"/>
              </a:rPr>
              <a:t>q</a:t>
            </a:r>
            <a:r>
              <a:rPr lang="en-US" altLang="zh-CN" sz="3600" baseline="-25000" dirty="0" err="1">
                <a:solidFill>
                  <a:srgbClr val="0000FF"/>
                </a:solidFill>
                <a:effectLst/>
                <a:latin typeface="Times New Roman" panose="02020603050405020304" pitchFamily="18" charset="0"/>
                <a:cs typeface="Times New Roman" panose="02020603050405020304" pitchFamily="18" charset="0"/>
              </a:rPr>
              <a:t>p</a:t>
            </a:r>
            <a:r>
              <a:rPr lang="zh-CN" altLang="en-US" sz="3600" dirty="0">
                <a:solidFill>
                  <a:srgbClr val="0000FF"/>
                </a:solidFill>
                <a:effectLst/>
                <a:latin typeface="Times New Roman" panose="02020603050405020304" pitchFamily="18" charset="0"/>
                <a:cs typeface="Times New Roman" panose="02020603050405020304" pitchFamily="18" charset="0"/>
              </a:rPr>
              <a:t>与</a:t>
            </a:r>
            <a:r>
              <a:rPr lang="en-US" altLang="zh-CN" sz="3600" i="1" dirty="0" err="1">
                <a:solidFill>
                  <a:srgbClr val="0000FF"/>
                </a:solidFill>
                <a:effectLst/>
                <a:latin typeface="Times New Roman" panose="02020603050405020304" pitchFamily="18" charset="0"/>
                <a:cs typeface="Times New Roman" panose="02020603050405020304" pitchFamily="18" charset="0"/>
              </a:rPr>
              <a:t>q</a:t>
            </a:r>
            <a:r>
              <a:rPr lang="en-US" altLang="zh-CN" sz="3600" baseline="-25000" dirty="0" err="1">
                <a:solidFill>
                  <a:srgbClr val="0000FF"/>
                </a:solidFill>
                <a:effectLst/>
                <a:latin typeface="Times New Roman" panose="02020603050405020304" pitchFamily="18" charset="0"/>
                <a:cs typeface="Times New Roman" panose="02020603050405020304" pitchFamily="18" charset="0"/>
              </a:rPr>
              <a:t>v</a:t>
            </a:r>
            <a:r>
              <a:rPr lang="zh-CN" altLang="en-US" sz="3600" dirty="0">
                <a:solidFill>
                  <a:srgbClr val="0000FF"/>
                </a:solidFill>
                <a:effectLst/>
                <a:latin typeface="Times New Roman" panose="02020603050405020304" pitchFamily="18" charset="0"/>
                <a:cs typeface="Times New Roman" panose="02020603050405020304" pitchFamily="18" charset="0"/>
              </a:rPr>
              <a:t>的关系和盖斯定律</a:t>
            </a:r>
          </a:p>
          <a:p>
            <a:pPr eaLnBrk="1" hangingPunct="1">
              <a:buFont typeface="Wingdings" pitchFamily="2" charset="2"/>
              <a:buNone/>
              <a:defRPr/>
            </a:pPr>
            <a:r>
              <a:rPr lang="en-US" altLang="zh-CN" sz="3600" dirty="0">
                <a:solidFill>
                  <a:srgbClr val="0000FF"/>
                </a:solidFill>
                <a:effectLst/>
                <a:latin typeface="Times New Roman" panose="02020603050405020304" pitchFamily="18" charset="0"/>
                <a:cs typeface="Times New Roman" panose="02020603050405020304" pitchFamily="18" charset="0"/>
              </a:rPr>
              <a:t>3.3.4  </a:t>
            </a:r>
            <a:r>
              <a:rPr lang="zh-CN" altLang="en-US" sz="3600" dirty="0">
                <a:solidFill>
                  <a:srgbClr val="0000FF"/>
                </a:solidFill>
                <a:effectLst/>
                <a:latin typeface="Times New Roman" panose="02020603050405020304" pitchFamily="18" charset="0"/>
                <a:cs typeface="Times New Roman" panose="02020603050405020304" pitchFamily="18" charset="0"/>
              </a:rPr>
              <a:t>热化学方程式</a:t>
            </a:r>
          </a:p>
          <a:p>
            <a:pPr eaLnBrk="1" hangingPunct="1">
              <a:buFont typeface="Wingdings" pitchFamily="2" charset="2"/>
              <a:buNone/>
              <a:defRPr/>
            </a:pPr>
            <a:r>
              <a:rPr lang="en-US" altLang="zh-CN" sz="3600" dirty="0">
                <a:solidFill>
                  <a:srgbClr val="0000FF"/>
                </a:solidFill>
                <a:effectLst/>
                <a:latin typeface="Times New Roman" panose="02020603050405020304" pitchFamily="18" charset="0"/>
                <a:cs typeface="Times New Roman" panose="02020603050405020304" pitchFamily="18" charset="0"/>
              </a:rPr>
              <a:t>3.3.5  </a:t>
            </a:r>
            <a:r>
              <a:rPr lang="zh-CN" altLang="en-US" sz="3600" dirty="0">
                <a:solidFill>
                  <a:srgbClr val="0000FF"/>
                </a:solidFill>
                <a:effectLst/>
                <a:latin typeface="Times New Roman" panose="02020603050405020304" pitchFamily="18" charset="0"/>
                <a:cs typeface="Times New Roman" panose="02020603050405020304" pitchFamily="18" charset="0"/>
              </a:rPr>
              <a:t>化学反应反应热的计算</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3.3.1  </a:t>
            </a:r>
            <a:r>
              <a:rPr lang="zh-CN" altLang="en-US" sz="3200" dirty="0">
                <a:latin typeface="Times New Roman" pitchFamily="18" charset="0"/>
              </a:rPr>
              <a:t>反应热的测量</a:t>
            </a:r>
          </a:p>
        </p:txBody>
      </p:sp>
      <p:sp>
        <p:nvSpPr>
          <p:cNvPr id="302083" name="Rectangle 3"/>
          <p:cNvSpPr>
            <a:spLocks noGrp="1" noChangeArrowheads="1"/>
          </p:cNvSpPr>
          <p:nvPr>
            <p:ph type="body" idx="1"/>
          </p:nvPr>
        </p:nvSpPr>
        <p:spPr>
          <a:xfrm>
            <a:off x="251520" y="1052736"/>
            <a:ext cx="8640959" cy="4475956"/>
          </a:xfrm>
        </p:spPr>
        <p:txBody>
          <a:bodyPr/>
          <a:lstStyle/>
          <a:p>
            <a:pPr marL="0" indent="0" eaLnBrk="1" hangingPunct="1">
              <a:lnSpc>
                <a:spcPct val="125000"/>
              </a:lnSpc>
              <a:spcBef>
                <a:spcPts val="600"/>
              </a:spcBef>
              <a:buClrTx/>
              <a:buSzTx/>
              <a:buFontTx/>
              <a:buNone/>
              <a:defRPr/>
            </a:pPr>
            <a:r>
              <a:rPr lang="zh-CN" altLang="en-US" dirty="0">
                <a:solidFill>
                  <a:srgbClr val="FF0000"/>
                </a:solidFill>
                <a:effectLst/>
                <a:latin typeface="+mj-ea"/>
                <a:ea typeface="+mj-ea"/>
              </a:rPr>
              <a:t>反应热效应</a:t>
            </a:r>
            <a:r>
              <a:rPr lang="zh-CN" altLang="en-US" dirty="0">
                <a:solidFill>
                  <a:srgbClr val="FF0000"/>
                </a:solidFill>
                <a:effectLst/>
              </a:rPr>
              <a:t>：</a:t>
            </a:r>
            <a:r>
              <a:rPr lang="zh-CN" altLang="en-US" u="sng" dirty="0">
                <a:solidFill>
                  <a:srgbClr val="FF0000"/>
                </a:solidFill>
                <a:effectLst/>
              </a:rPr>
              <a:t>等温条件下</a:t>
            </a:r>
            <a:r>
              <a:rPr lang="zh-CN" altLang="en-US" dirty="0">
                <a:effectLst/>
              </a:rPr>
              <a:t>化学反应时放出或吸收的热量，简称</a:t>
            </a:r>
            <a:r>
              <a:rPr lang="zh-CN" altLang="en-US" dirty="0">
                <a:solidFill>
                  <a:srgbClr val="FF0000"/>
                </a:solidFill>
                <a:effectLst/>
              </a:rPr>
              <a:t>反应热</a:t>
            </a:r>
            <a:r>
              <a:rPr lang="zh-CN" altLang="en-US" dirty="0">
                <a:effectLst/>
              </a:rPr>
              <a:t>。 </a:t>
            </a:r>
          </a:p>
          <a:p>
            <a:pPr marL="0" indent="0" eaLnBrk="1" hangingPunct="1">
              <a:lnSpc>
                <a:spcPct val="125000"/>
              </a:lnSpc>
              <a:spcBef>
                <a:spcPts val="600"/>
              </a:spcBef>
              <a:buClrTx/>
              <a:buSzTx/>
              <a:buFontTx/>
              <a:buNone/>
              <a:defRPr/>
            </a:pPr>
            <a:endParaRPr lang="en-US" altLang="zh-CN" dirty="0">
              <a:effectLst/>
            </a:endParaRPr>
          </a:p>
          <a:p>
            <a:pPr marL="0" indent="0" eaLnBrk="1" hangingPunct="1">
              <a:lnSpc>
                <a:spcPct val="125000"/>
              </a:lnSpc>
              <a:spcBef>
                <a:spcPts val="600"/>
              </a:spcBef>
              <a:buClrTx/>
              <a:buSzTx/>
              <a:buFontTx/>
              <a:buNone/>
              <a:defRPr/>
            </a:pPr>
            <a:r>
              <a:rPr lang="zh-CN" altLang="en-US" dirty="0">
                <a:effectLst/>
              </a:rPr>
              <a:t>对反应热进行精密的测定并研究反应热与其他能量变化的定量关系的学科就称为</a:t>
            </a:r>
            <a:r>
              <a:rPr lang="zh-CN" altLang="en-US" dirty="0">
                <a:solidFill>
                  <a:srgbClr val="FF0000"/>
                </a:solidFill>
                <a:effectLst/>
              </a:rPr>
              <a:t>热化学</a:t>
            </a:r>
            <a:r>
              <a:rPr lang="zh-CN" altLang="en-US" dirty="0">
                <a:effectLst/>
              </a:rPr>
              <a:t>，是物理化学中热力学的分支。</a:t>
            </a:r>
          </a:p>
        </p:txBody>
      </p:sp>
      <p:grpSp>
        <p:nvGrpSpPr>
          <p:cNvPr id="46084" name="Group 5"/>
          <p:cNvGrpSpPr>
            <a:grpSpLocks/>
          </p:cNvGrpSpPr>
          <p:nvPr/>
        </p:nvGrpSpPr>
        <p:grpSpPr bwMode="auto">
          <a:xfrm>
            <a:off x="764605" y="4656931"/>
            <a:ext cx="7047755" cy="1076325"/>
            <a:chOff x="549" y="2304"/>
            <a:chExt cx="4227" cy="678"/>
          </a:xfrm>
        </p:grpSpPr>
        <p:sp>
          <p:nvSpPr>
            <p:cNvPr id="302086" name="Rectangle 6"/>
            <p:cNvSpPr>
              <a:spLocks noChangeArrowheads="1"/>
            </p:cNvSpPr>
            <p:nvPr/>
          </p:nvSpPr>
          <p:spPr bwMode="auto">
            <a:xfrm>
              <a:off x="3888" y="2304"/>
              <a:ext cx="888" cy="678"/>
            </a:xfrm>
            <a:prstGeom prst="rect">
              <a:avLst/>
            </a:prstGeom>
            <a:noFill/>
            <a:ln w="19050">
              <a:noFill/>
              <a:miter lim="800000"/>
              <a:headEnd/>
              <a:tailEnd/>
            </a:ln>
            <a:effectLst/>
          </p:spPr>
          <p:txBody>
            <a:bodyPr>
              <a:spAutoFit/>
            </a:bodyPr>
            <a:lstStyle/>
            <a:p>
              <a:pPr>
                <a:lnSpc>
                  <a:spcPct val="130000"/>
                </a:lnSpc>
                <a:spcBef>
                  <a:spcPct val="20000"/>
                </a:spcBef>
                <a:defRPr/>
              </a:pPr>
              <a:r>
                <a:rPr lang="zh-CN" altLang="en-US" sz="2400" b="1" dirty="0">
                  <a:ea typeface="楷体_GB2312" pitchFamily="49" charset="-122"/>
                </a:rPr>
                <a:t>实验测量</a:t>
              </a:r>
              <a:endParaRPr lang="zh-CN" altLang="en-US" sz="2400" b="1" i="1" dirty="0">
                <a:ea typeface="楷体_GB2312" pitchFamily="49" charset="-122"/>
              </a:endParaRPr>
            </a:p>
            <a:p>
              <a:pPr>
                <a:lnSpc>
                  <a:spcPct val="130000"/>
                </a:lnSpc>
                <a:spcBef>
                  <a:spcPct val="20000"/>
                </a:spcBef>
                <a:defRPr/>
              </a:pPr>
              <a:r>
                <a:rPr lang="zh-CN" altLang="en-US" sz="2400" b="1" dirty="0">
                  <a:ea typeface="楷体_GB2312" pitchFamily="49" charset="-122"/>
                </a:rPr>
                <a:t>理论计算</a:t>
              </a:r>
            </a:p>
          </p:txBody>
        </p:sp>
        <p:sp>
          <p:nvSpPr>
            <p:cNvPr id="46086" name="AutoShape 7"/>
            <p:cNvSpPr>
              <a:spLocks/>
            </p:cNvSpPr>
            <p:nvPr/>
          </p:nvSpPr>
          <p:spPr bwMode="auto">
            <a:xfrm>
              <a:off x="3783" y="2496"/>
              <a:ext cx="105" cy="336"/>
            </a:xfrm>
            <a:prstGeom prst="leftBrace">
              <a:avLst>
                <a:gd name="adj1" fmla="val 58333"/>
                <a:gd name="adj2" fmla="val 50000"/>
              </a:avLst>
            </a:prstGeom>
            <a:noFill/>
            <a:ln w="31750">
              <a:solidFill>
                <a:srgbClr val="0000FF"/>
              </a:solidFill>
              <a:round/>
              <a:headEnd/>
              <a:tailEnd/>
            </a:ln>
          </p:spPr>
          <p:txBody>
            <a:bodyPr wrap="none" anchor="ctr"/>
            <a:lstStyle/>
            <a:p>
              <a:endParaRPr lang="zh-CN" altLang="en-US"/>
            </a:p>
          </p:txBody>
        </p:sp>
        <p:sp>
          <p:nvSpPr>
            <p:cNvPr id="302088" name="Rectangle 8"/>
            <p:cNvSpPr>
              <a:spLocks noChangeArrowheads="1"/>
            </p:cNvSpPr>
            <p:nvPr/>
          </p:nvSpPr>
          <p:spPr bwMode="auto">
            <a:xfrm>
              <a:off x="549" y="2496"/>
              <a:ext cx="3234" cy="288"/>
            </a:xfrm>
            <a:prstGeom prst="rect">
              <a:avLst/>
            </a:prstGeom>
            <a:noFill/>
            <a:ln w="19050">
              <a:noFill/>
              <a:miter lim="800000"/>
              <a:headEnd/>
              <a:tailEnd/>
            </a:ln>
            <a:effectLst/>
          </p:spPr>
          <p:txBody>
            <a:bodyPr wrap="none">
              <a:spAutoFit/>
            </a:bodyPr>
            <a:lstStyle/>
            <a:p>
              <a:pPr>
                <a:defRPr/>
              </a:pPr>
              <a:r>
                <a:rPr lang="zh-CN" altLang="en-US" sz="2400" b="1" dirty="0">
                  <a:ea typeface="楷体_GB2312" pitchFamily="49" charset="-122"/>
                </a:rPr>
                <a:t>反应热效应的获得可通过以下两种方法</a:t>
              </a:r>
            </a:p>
          </p:txBody>
        </p:sp>
      </p:grpSp>
      <p:grpSp>
        <p:nvGrpSpPr>
          <p:cNvPr id="8" name="组合 7">
            <a:extLst>
              <a:ext uri="{FF2B5EF4-FFF2-40B4-BE49-F238E27FC236}">
                <a16:creationId xmlns:a16="http://schemas.microsoft.com/office/drawing/2014/main" id="{5A3AD6BF-8BE7-47FD-BDE1-FF19786433FC}"/>
              </a:ext>
            </a:extLst>
          </p:cNvPr>
          <p:cNvGrpSpPr/>
          <p:nvPr/>
        </p:nvGrpSpPr>
        <p:grpSpPr>
          <a:xfrm>
            <a:off x="3085246" y="1586880"/>
            <a:ext cx="1480145" cy="1480145"/>
            <a:chOff x="6660232" y="5044480"/>
            <a:chExt cx="1480145" cy="1480145"/>
          </a:xfrm>
        </p:grpSpPr>
        <p:sp>
          <p:nvSpPr>
            <p:cNvPr id="9" name="爆炸形: 8 pt  8">
              <a:extLst>
                <a:ext uri="{FF2B5EF4-FFF2-40B4-BE49-F238E27FC236}">
                  <a16:creationId xmlns:a16="http://schemas.microsoft.com/office/drawing/2014/main" id="{7CCD33DA-3EDD-4FA1-B6B2-74F9375A37C6}"/>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0" name="矩形 9">
              <a:extLst>
                <a:ext uri="{FF2B5EF4-FFF2-40B4-BE49-F238E27FC236}">
                  <a16:creationId xmlns:a16="http://schemas.microsoft.com/office/drawing/2014/main" id="{3CD42A60-1159-42AE-8C77-8DFF231FEEE3}"/>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3.3.1  </a:t>
            </a:r>
            <a:r>
              <a:rPr lang="zh-CN" altLang="en-US" dirty="0"/>
              <a:t>反应热的测量</a:t>
            </a:r>
          </a:p>
        </p:txBody>
      </p:sp>
      <p:sp>
        <p:nvSpPr>
          <p:cNvPr id="47108" name="Rectangle 4"/>
          <p:cNvSpPr>
            <a:spLocks noChangeArrowheads="1"/>
          </p:cNvSpPr>
          <p:nvPr/>
        </p:nvSpPr>
        <p:spPr bwMode="auto">
          <a:xfrm>
            <a:off x="251520" y="2348880"/>
            <a:ext cx="4289196" cy="3600400"/>
          </a:xfrm>
          <a:prstGeom prst="rect">
            <a:avLst/>
          </a:prstGeom>
          <a:noFill/>
          <a:ln w="9525">
            <a:noFill/>
            <a:miter lim="800000"/>
            <a:headEnd/>
            <a:tailEnd/>
          </a:ln>
        </p:spPr>
        <p:txBody>
          <a:bodyPr/>
          <a:lstStyle/>
          <a:p>
            <a:pPr marL="342900" indent="-342900">
              <a:lnSpc>
                <a:spcPct val="150000"/>
              </a:lnSpc>
              <a:spcBef>
                <a:spcPct val="20000"/>
              </a:spcBef>
              <a:buClr>
                <a:schemeClr val="tx1"/>
              </a:buClr>
            </a:pP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q</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8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水</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m</a:t>
            </a:r>
            <a:r>
              <a:rPr lang="zh-CN" altLang="en-US" sz="28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水</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p>
          <a:p>
            <a:pPr marL="342900" indent="-342900">
              <a:lnSpc>
                <a:spcPct val="150000"/>
              </a:lnSpc>
              <a:spcBef>
                <a:spcPct val="20000"/>
              </a:spcBef>
              <a:buClr>
                <a:schemeClr val="hlink"/>
              </a:buClr>
            </a:pP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8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水</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m</a:t>
            </a:r>
            <a:r>
              <a:rPr lang="zh-CN" altLang="en-US" sz="28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水</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Δ</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T</a:t>
            </a:r>
          </a:p>
          <a:p>
            <a:pPr>
              <a:lnSpc>
                <a:spcPct val="150000"/>
              </a:lnSpc>
              <a:spcBef>
                <a:spcPct val="20000"/>
              </a:spcBef>
              <a:buClr>
                <a:schemeClr val="hlink"/>
              </a:buClr>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式中</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8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水</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m</a:t>
            </a:r>
            <a:r>
              <a:rPr lang="zh-CN" altLang="en-US" sz="28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水</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是热量计内水的比热容和质量；</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为钢弹组建等热量计的热容。</a:t>
            </a:r>
            <a:endPar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62853" name="Rectangle 5"/>
          <p:cNvSpPr>
            <a:spLocks noChangeArrowheads="1"/>
          </p:cNvSpPr>
          <p:nvPr/>
        </p:nvSpPr>
        <p:spPr bwMode="auto">
          <a:xfrm>
            <a:off x="251520" y="1125017"/>
            <a:ext cx="8713092" cy="935831"/>
          </a:xfrm>
          <a:prstGeom prst="rect">
            <a:avLst/>
          </a:prstGeom>
          <a:noFill/>
          <a:ln w="9525">
            <a:noFill/>
            <a:miter lim="800000"/>
            <a:headEnd/>
            <a:tailEnd/>
          </a:ln>
        </p:spPr>
        <p:txBody>
          <a:bodyPr anchor="ctr"/>
          <a:lstStyle/>
          <a:p>
            <a:pPr>
              <a:lnSpc>
                <a:spcPct val="125000"/>
              </a:lnSpc>
              <a:defRPr/>
            </a:pPr>
            <a:r>
              <a:rPr lang="zh-CN" altLang="en-GB" sz="2800" b="1" dirty="0">
                <a:latin typeface="黑体" panose="02010609060101010101" pitchFamily="49" charset="-122"/>
                <a:ea typeface="黑体" panose="02010609060101010101" pitchFamily="49" charset="-122"/>
              </a:rPr>
              <a:t>氧弹式热量计：</a:t>
            </a:r>
            <a:r>
              <a:rPr lang="zh-CN" altLang="en-GB" sz="2800" b="1" dirty="0">
                <a:latin typeface="华文仿宋" pitchFamily="2" charset="-122"/>
                <a:ea typeface="华文仿宋" pitchFamily="2" charset="-122"/>
              </a:rPr>
              <a:t>通过测量吸热介质和组件在反应前后的温度变化，计算被燃烧物质的反应热。 </a:t>
            </a:r>
            <a:endParaRPr lang="zh-CN" altLang="en-US" sz="2800" b="1" dirty="0">
              <a:latin typeface="华文仿宋" pitchFamily="2" charset="-122"/>
              <a:ea typeface="华文仿宋" pitchFamily="2" charset="-122"/>
            </a:endParaRPr>
          </a:p>
        </p:txBody>
      </p:sp>
      <p:pic>
        <p:nvPicPr>
          <p:cNvPr id="7" name="图片 6">
            <a:extLst>
              <a:ext uri="{FF2B5EF4-FFF2-40B4-BE49-F238E27FC236}">
                <a16:creationId xmlns:a16="http://schemas.microsoft.com/office/drawing/2014/main" id="{B31321D2-4142-4E5C-8F16-28B9561A0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143" y="2492896"/>
            <a:ext cx="4351764" cy="3012760"/>
          </a:xfrm>
          <a:prstGeom prst="rect">
            <a:avLst/>
          </a:prstGeom>
        </p:spPr>
      </p:pic>
      <p:sp>
        <p:nvSpPr>
          <p:cNvPr id="8" name="文本框 7">
            <a:extLst>
              <a:ext uri="{FF2B5EF4-FFF2-40B4-BE49-F238E27FC236}">
                <a16:creationId xmlns:a16="http://schemas.microsoft.com/office/drawing/2014/main" id="{1F9309BC-5B77-413A-9B4E-C5D33C77A962}"/>
              </a:ext>
            </a:extLst>
          </p:cNvPr>
          <p:cNvSpPr txBox="1"/>
          <p:nvPr/>
        </p:nvSpPr>
        <p:spPr bwMode="auto">
          <a:xfrm>
            <a:off x="251520" y="6027385"/>
            <a:ext cx="8892480" cy="400110"/>
          </a:xfrm>
          <a:prstGeom prst="rect">
            <a:avLst/>
          </a:prstGeom>
          <a:noFill/>
          <a:ln w="9525">
            <a:noFill/>
            <a:miter lim="800000"/>
            <a:headEnd/>
            <a:tailEnd/>
          </a:ln>
        </p:spPr>
        <p:txBody>
          <a:bodyPr wrap="square">
            <a:spAutoFit/>
          </a:bodyPr>
          <a:lstStyle/>
          <a:p>
            <a:r>
              <a:rPr lang="zh-CN" altLang="en-US" dirty="0">
                <a:latin typeface="Times New Roman" panose="02020603050405020304" pitchFamily="18" charset="0"/>
                <a:cs typeface="Times New Roman" panose="02020603050405020304" pitchFamily="18" charset="0"/>
              </a:rPr>
              <a:t>筒内装水</a:t>
            </a:r>
            <a:r>
              <a:rPr lang="en-US" altLang="zh-CN" dirty="0">
                <a:latin typeface="Times New Roman" panose="02020603050405020304" pitchFamily="18" charset="0"/>
                <a:cs typeface="Times New Roman" panose="02020603050405020304" pitchFamily="18" charset="0"/>
              </a:rPr>
              <a:t>1~3 L</a:t>
            </a:r>
            <a:r>
              <a:rPr lang="zh-CN" altLang="en-US" dirty="0">
                <a:latin typeface="Times New Roman" panose="02020603050405020304" pitchFamily="18" charset="0"/>
                <a:cs typeface="Times New Roman" panose="02020603050405020304" pitchFamily="18" charset="0"/>
              </a:rPr>
              <a:t>。连续搅拌所产生热量不应超过</a:t>
            </a:r>
            <a:r>
              <a:rPr lang="en-US" altLang="zh-CN" dirty="0">
                <a:latin typeface="Times New Roman" panose="02020603050405020304" pitchFamily="18" charset="0"/>
                <a:cs typeface="Times New Roman" panose="02020603050405020304" pitchFamily="18" charset="0"/>
              </a:rPr>
              <a:t>0.12 kJ</a:t>
            </a:r>
            <a:r>
              <a:rPr lang="zh-CN" altLang="en-US" dirty="0">
                <a:latin typeface="Times New Roman" panose="02020603050405020304" pitchFamily="18" charset="0"/>
                <a:cs typeface="Times New Roman" panose="02020603050405020304" pitchFamily="18" charset="0"/>
              </a:rPr>
              <a:t>，小于放热总量的</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51520" y="304800"/>
            <a:ext cx="6841430" cy="747713"/>
          </a:xfrm>
        </p:spPr>
        <p:txBody>
          <a:bodyPr/>
          <a:lstStyle/>
          <a:p>
            <a:pPr eaLnBrk="1" hangingPunct="1"/>
            <a:r>
              <a:rPr lang="en-US" altLang="zh-CN" dirty="0">
                <a:latin typeface="Arial" panose="020B0604020202020204" pitchFamily="34" charset="0"/>
                <a:cs typeface="Arial" panose="020B0604020202020204" pitchFamily="34" charset="0"/>
              </a:rPr>
              <a:t>3.3.2</a:t>
            </a:r>
            <a:r>
              <a:rPr lang="zh-CN" altLang="en-US" dirty="0">
                <a:latin typeface="Arial" panose="020B0604020202020204" pitchFamily="34" charset="0"/>
                <a:cs typeface="Arial" panose="020B0604020202020204" pitchFamily="34" charset="0"/>
              </a:rPr>
              <a:t>  </a:t>
            </a:r>
            <a:r>
              <a:rPr lang="zh-CN" altLang="en-US" dirty="0"/>
              <a:t>化学反应热与焓（</a:t>
            </a:r>
            <a:r>
              <a:rPr lang="en-US" altLang="zh-CN" dirty="0"/>
              <a:t>enthalpy）</a:t>
            </a:r>
            <a:endParaRPr lang="zh-CN" altLang="en-US" dirty="0"/>
          </a:p>
        </p:txBody>
      </p:sp>
      <p:sp>
        <p:nvSpPr>
          <p:cNvPr id="233475" name="Text Box 3"/>
          <p:cNvSpPr txBox="1">
            <a:spLocks noChangeArrowheads="1"/>
          </p:cNvSpPr>
          <p:nvPr/>
        </p:nvSpPr>
        <p:spPr bwMode="auto">
          <a:xfrm>
            <a:off x="251521" y="1197000"/>
            <a:ext cx="5615879" cy="431800"/>
          </a:xfrm>
          <a:prstGeom prst="rect">
            <a:avLst/>
          </a:prstGeom>
          <a:noFill/>
          <a:ln w="12700" cap="sq">
            <a:noFill/>
            <a:miter lim="800000"/>
            <a:headEnd/>
            <a:tailEnd/>
          </a:ln>
        </p:spPr>
        <p:txBody>
          <a:bodyPr wrap="square" tIns="0" bIns="0">
            <a:spAutoFit/>
          </a:bodyPr>
          <a:lstStyle/>
          <a:p>
            <a:pPr fontAlgn="t">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焓的定义式：</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H</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sym typeface="Symbol"/>
              </a:rPr>
              <a:t></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U</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pV</a:t>
            </a:r>
            <a:endParaRPr lang="zh-CN" altLang="en-US" sz="2800" b="1" i="1" dirty="0">
              <a:solidFill>
                <a:schemeClr val="tx1"/>
              </a:solidFill>
              <a:latin typeface="Times New Roman" panose="02020603050405020304" pitchFamily="18" charset="0"/>
              <a:ea typeface="仿宋" pitchFamily="49" charset="-122"/>
              <a:cs typeface="Times New Roman" panose="02020603050405020304" pitchFamily="18" charset="0"/>
            </a:endParaRPr>
          </a:p>
        </p:txBody>
      </p:sp>
      <p:sp>
        <p:nvSpPr>
          <p:cNvPr id="233479" name="Text Box 7"/>
          <p:cNvSpPr txBox="1">
            <a:spLocks noChangeArrowheads="1"/>
          </p:cNvSpPr>
          <p:nvPr/>
        </p:nvSpPr>
        <p:spPr bwMode="auto">
          <a:xfrm>
            <a:off x="251521" y="4436492"/>
            <a:ext cx="8640960" cy="1724025"/>
          </a:xfrm>
          <a:prstGeom prst="rect">
            <a:avLst/>
          </a:prstGeom>
          <a:noFill/>
          <a:ln w="12700" cap="sq">
            <a:noFill/>
            <a:miter lim="800000"/>
            <a:headEnd/>
            <a:tailEnd/>
          </a:ln>
        </p:spPr>
        <p:txBody>
          <a:bodyPr wrap="square" tIns="0" bIns="0">
            <a:spAutoFit/>
          </a:bodyPr>
          <a:lstStyle/>
          <a:p>
            <a:pPr fontAlgn="t">
              <a:defRPr/>
            </a:pP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1</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、焓是系统的状态函数，广度性质，具有能量的量纲。但</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焓不是能量</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，但不遵守能量守恒定律。</a:t>
            </a:r>
            <a:endPar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a:p>
            <a:pPr fontAlgn="t">
              <a:defRPr/>
            </a:pP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、焓没有明确的物意义（导出函数），无法测定其绝对值。</a:t>
            </a:r>
          </a:p>
        </p:txBody>
      </p:sp>
      <p:sp>
        <p:nvSpPr>
          <p:cNvPr id="233478" name="Text Box 6"/>
          <p:cNvSpPr txBox="1">
            <a:spLocks noChangeArrowheads="1"/>
          </p:cNvSpPr>
          <p:nvPr/>
        </p:nvSpPr>
        <p:spPr bwMode="auto">
          <a:xfrm>
            <a:off x="251521" y="3798317"/>
            <a:ext cx="8435279" cy="427038"/>
          </a:xfrm>
          <a:prstGeom prst="rect">
            <a:avLst/>
          </a:prstGeom>
          <a:noFill/>
          <a:ln w="12700" cap="sq">
            <a:noFill/>
            <a:miter lim="800000"/>
            <a:headEnd/>
            <a:tailEnd/>
          </a:ln>
        </p:spPr>
        <p:txBody>
          <a:bodyPr wrap="square" tIns="0" bIns="0">
            <a:spAutoFit/>
          </a:bodyPr>
          <a:lstStyle/>
          <a:p>
            <a:pPr fontAlgn="t">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焓是状态函数，</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定义式中焓由状态函数组成。</a:t>
            </a:r>
          </a:p>
        </p:txBody>
      </p:sp>
      <p:sp>
        <p:nvSpPr>
          <p:cNvPr id="4106" name="Text Box 4"/>
          <p:cNvSpPr txBox="1">
            <a:spLocks noChangeArrowheads="1"/>
          </p:cNvSpPr>
          <p:nvPr/>
        </p:nvSpPr>
        <p:spPr bwMode="auto">
          <a:xfrm>
            <a:off x="251521" y="1701230"/>
            <a:ext cx="8640960" cy="1708150"/>
          </a:xfrm>
          <a:prstGeom prst="rect">
            <a:avLst/>
          </a:prstGeom>
          <a:noFill/>
          <a:ln w="12700" cap="sq">
            <a:noFill/>
            <a:miter lim="800000"/>
            <a:headEnd/>
            <a:tailEnd/>
          </a:ln>
        </p:spPr>
        <p:txBody>
          <a:bodyPr wrap="square" tIns="0" bIns="0">
            <a:spAutoFit/>
          </a:bodyPr>
          <a:lstStyle/>
          <a:p>
            <a:pPr algn="just" eaLnBrk="0" hangingPunct="0">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为什么要定义焓？</a:t>
            </a:r>
          </a:p>
          <a:p>
            <a:pPr algn="just" eaLnBrk="0" hangingPunct="0">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为了使用方便，因为在等压、不作非膨胀功的条件下，焓变等于等压热效应</a:t>
            </a:r>
            <a:r>
              <a:rPr lang="zh-CN"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   </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algn="just" eaLnBrk="0" hangingPunct="0">
              <a:defRPr/>
            </a:pPr>
            <a:r>
              <a:rPr lang="zh-CN"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 </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容易测定，从而可求其它热力学函数的变化值。</a:t>
            </a:r>
          </a:p>
        </p:txBody>
      </p:sp>
      <p:graphicFrame>
        <p:nvGraphicFramePr>
          <p:cNvPr id="48135" name="Object 4"/>
          <p:cNvGraphicFramePr>
            <a:graphicFrameLocks noChangeAspect="1"/>
          </p:cNvGraphicFramePr>
          <p:nvPr>
            <p:extLst>
              <p:ext uri="{D42A27DB-BD31-4B8C-83A1-F6EECF244321}">
                <p14:modId xmlns:p14="http://schemas.microsoft.com/office/powerpoint/2010/main" val="2015798630"/>
              </p:ext>
            </p:extLst>
          </p:nvPr>
        </p:nvGraphicFramePr>
        <p:xfrm>
          <a:off x="251768" y="2862833"/>
          <a:ext cx="431800" cy="585788"/>
        </p:xfrm>
        <a:graphic>
          <a:graphicData uri="http://schemas.openxmlformats.org/presentationml/2006/ole">
            <mc:AlternateContent xmlns:mc="http://schemas.openxmlformats.org/markup-compatibility/2006">
              <mc:Choice xmlns:v="urn:schemas-microsoft-com:vml" Requires="v">
                <p:oleObj spid="_x0000_s48917" name="Equation" r:id="rId4" imgW="177480" imgH="241200" progId="Equation.DSMT4">
                  <p:embed/>
                </p:oleObj>
              </mc:Choice>
              <mc:Fallback>
                <p:oleObj name="Equation" r:id="rId4" imgW="177480" imgH="241200" progId="Equation.DSMT4">
                  <p:embed/>
                  <p:pic>
                    <p:nvPicPr>
                      <p:cNvPr id="0" name="Object 4"/>
                      <p:cNvPicPr>
                        <a:picLocks noChangeAspect="1" noChangeArrowheads="1"/>
                      </p:cNvPicPr>
                      <p:nvPr/>
                    </p:nvPicPr>
                    <p:blipFill>
                      <a:blip r:embed="rId5"/>
                      <a:srcRect/>
                      <a:stretch>
                        <a:fillRect/>
                      </a:stretch>
                    </p:blipFill>
                    <p:spPr bwMode="auto">
                      <a:xfrm>
                        <a:off x="251768" y="2862833"/>
                        <a:ext cx="431800"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6" name="Object 5"/>
          <p:cNvGraphicFramePr>
            <a:graphicFrameLocks noChangeAspect="1"/>
          </p:cNvGraphicFramePr>
          <p:nvPr>
            <p:extLst>
              <p:ext uri="{D42A27DB-BD31-4B8C-83A1-F6EECF244321}">
                <p14:modId xmlns:p14="http://schemas.microsoft.com/office/powerpoint/2010/main" val="4245811659"/>
              </p:ext>
            </p:extLst>
          </p:nvPr>
        </p:nvGraphicFramePr>
        <p:xfrm>
          <a:off x="3851920" y="2451007"/>
          <a:ext cx="431800" cy="585788"/>
        </p:xfrm>
        <a:graphic>
          <a:graphicData uri="http://schemas.openxmlformats.org/presentationml/2006/ole">
            <mc:AlternateContent xmlns:mc="http://schemas.openxmlformats.org/markup-compatibility/2006">
              <mc:Choice xmlns:v="urn:schemas-microsoft-com:vml" Requires="v">
                <p:oleObj spid="_x0000_s48918" name="Equation" r:id="rId6" imgW="177480" imgH="241200" progId="Equation.DSMT4">
                  <p:embed/>
                </p:oleObj>
              </mc:Choice>
              <mc:Fallback>
                <p:oleObj name="Equation" r:id="rId6" imgW="177480" imgH="241200" progId="Equation.DSMT4">
                  <p:embed/>
                  <p:pic>
                    <p:nvPicPr>
                      <p:cNvPr id="0" name="Object 5"/>
                      <p:cNvPicPr>
                        <a:picLocks noChangeAspect="1" noChangeArrowheads="1"/>
                      </p:cNvPicPr>
                      <p:nvPr/>
                    </p:nvPicPr>
                    <p:blipFill>
                      <a:blip r:embed="rId7"/>
                      <a:srcRect/>
                      <a:stretch>
                        <a:fillRect/>
                      </a:stretch>
                    </p:blipFill>
                    <p:spPr bwMode="auto">
                      <a:xfrm>
                        <a:off x="3851920" y="2451007"/>
                        <a:ext cx="431800"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爆炸形: 8 pt  8">
            <a:extLst>
              <a:ext uri="{FF2B5EF4-FFF2-40B4-BE49-F238E27FC236}">
                <a16:creationId xmlns:a16="http://schemas.microsoft.com/office/drawing/2014/main" id="{D33FC042-FD8B-492F-BEC0-73069F262150}"/>
              </a:ext>
            </a:extLst>
          </p:cNvPr>
          <p:cNvSpPr/>
          <p:nvPr/>
        </p:nvSpPr>
        <p:spPr bwMode="auto">
          <a:xfrm>
            <a:off x="7380312" y="692696"/>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0" name="矩形 9">
            <a:extLst>
              <a:ext uri="{FF2B5EF4-FFF2-40B4-BE49-F238E27FC236}">
                <a16:creationId xmlns:a16="http://schemas.microsoft.com/office/drawing/2014/main" id="{7B571BC2-AE28-439F-8FC3-84DD46CAB40D}"/>
              </a:ext>
            </a:extLst>
          </p:cNvPr>
          <p:cNvSpPr/>
          <p:nvPr/>
        </p:nvSpPr>
        <p:spPr>
          <a:xfrm>
            <a:off x="7629629" y="1125165"/>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3.3.2.1  </a:t>
            </a:r>
            <a:r>
              <a:rPr lang="zh-CN" altLang="en-US" dirty="0"/>
              <a:t>恒容过程反应热</a:t>
            </a:r>
          </a:p>
        </p:txBody>
      </p:sp>
      <p:sp>
        <p:nvSpPr>
          <p:cNvPr id="247811" name="Text Box 3"/>
          <p:cNvSpPr txBox="1">
            <a:spLocks noChangeArrowheads="1"/>
          </p:cNvSpPr>
          <p:nvPr/>
        </p:nvSpPr>
        <p:spPr bwMode="auto">
          <a:xfrm>
            <a:off x="251521" y="1077299"/>
            <a:ext cx="8659214" cy="1615827"/>
          </a:xfrm>
          <a:prstGeom prst="rect">
            <a:avLst/>
          </a:prstGeom>
          <a:noFill/>
          <a:ln w="12700" cap="sq">
            <a:noFill/>
            <a:miter lim="800000"/>
            <a:headEnd/>
            <a:tailEnd/>
          </a:ln>
        </p:spPr>
        <p:txBody>
          <a:bodyPr wrap="square" tIns="0" bIns="0">
            <a:spAutoFit/>
          </a:bodyPr>
          <a:lstStyle/>
          <a:p>
            <a:pPr algn="just" fontAlgn="t">
              <a:lnSpc>
                <a:spcPct val="125000"/>
              </a:lnSpc>
              <a:spcBef>
                <a:spcPts val="600"/>
              </a:spcBef>
              <a:defRPr/>
            </a:pPr>
            <a:r>
              <a:rPr lang="zh-CN" altLang="en-US" sz="2800" b="1" dirty="0">
                <a:solidFill>
                  <a:srgbClr val="FF0000"/>
                </a:solidFill>
                <a:latin typeface="+mj-ea"/>
                <a:ea typeface="+mj-ea"/>
              </a:rPr>
              <a:t>反应热效应 </a:t>
            </a:r>
            <a:r>
              <a:rPr lang="zh-CN" altLang="en-US" sz="2800" b="1" dirty="0">
                <a:solidFill>
                  <a:schemeClr val="tx1"/>
                </a:solidFill>
                <a:latin typeface="+mj-ea"/>
                <a:ea typeface="+mj-ea"/>
              </a:rPr>
              <a:t> </a:t>
            </a:r>
            <a:r>
              <a:rPr lang="zh-CN" altLang="en-US" sz="2800" b="1" dirty="0">
                <a:solidFill>
                  <a:schemeClr val="tx1"/>
                </a:solidFill>
                <a:latin typeface="仿宋" pitchFamily="49" charset="-122"/>
                <a:ea typeface="仿宋" pitchFamily="49" charset="-122"/>
              </a:rPr>
              <a:t>当体系发生反应之后，使产物的温度</a:t>
            </a:r>
            <a:r>
              <a:rPr lang="zh-CN" altLang="en-US" sz="2800" b="1" dirty="0">
                <a:latin typeface="仿宋" pitchFamily="49" charset="-122"/>
                <a:ea typeface="仿宋" pitchFamily="49" charset="-122"/>
              </a:rPr>
              <a:t>回到</a:t>
            </a:r>
            <a:r>
              <a:rPr lang="zh-CN" altLang="en-US" sz="2800" b="1" dirty="0">
                <a:solidFill>
                  <a:schemeClr val="tx1"/>
                </a:solidFill>
                <a:latin typeface="仿宋" pitchFamily="49" charset="-122"/>
                <a:ea typeface="仿宋" pitchFamily="49" charset="-122"/>
              </a:rPr>
              <a:t>反应前</a:t>
            </a:r>
            <a:r>
              <a:rPr lang="zh-CN" altLang="en-US" sz="2800" b="1" dirty="0">
                <a:latin typeface="仿宋" pitchFamily="49" charset="-122"/>
                <a:ea typeface="仿宋" pitchFamily="49" charset="-122"/>
              </a:rPr>
              <a:t>始态时的温度</a:t>
            </a:r>
            <a:r>
              <a:rPr lang="zh-CN" altLang="en-US" sz="2800" b="1" dirty="0">
                <a:solidFill>
                  <a:schemeClr val="tx1"/>
                </a:solidFill>
                <a:latin typeface="仿宋" pitchFamily="49" charset="-122"/>
                <a:ea typeface="仿宋" pitchFamily="49" charset="-122"/>
              </a:rPr>
              <a:t>，体系放出或吸收的热量，称为该反应的热效应。</a:t>
            </a:r>
          </a:p>
        </p:txBody>
      </p:sp>
      <p:sp>
        <p:nvSpPr>
          <p:cNvPr id="3" name="矩形 2">
            <a:extLst>
              <a:ext uri="{FF2B5EF4-FFF2-40B4-BE49-F238E27FC236}">
                <a16:creationId xmlns:a16="http://schemas.microsoft.com/office/drawing/2014/main" id="{0D0EF151-1CCC-4D91-AB41-C67DB54C3823}"/>
              </a:ext>
            </a:extLst>
          </p:cNvPr>
          <p:cNvSpPr/>
          <p:nvPr/>
        </p:nvSpPr>
        <p:spPr>
          <a:xfrm>
            <a:off x="227256" y="2909150"/>
            <a:ext cx="8659214" cy="2824106"/>
          </a:xfrm>
          <a:prstGeom prst="rect">
            <a:avLst/>
          </a:prstGeom>
        </p:spPr>
        <p:txBody>
          <a:bodyPr wrap="square">
            <a:spAutoFit/>
          </a:bodyPr>
          <a:lstStyle/>
          <a:p>
            <a:pPr>
              <a:lnSpc>
                <a:spcPct val="125000"/>
              </a:lnSpc>
              <a:spcBef>
                <a:spcPts val="600"/>
              </a:spcBef>
            </a:pPr>
            <a:r>
              <a:rPr lang="zh-CN" altLang="en-US" sz="2800" b="1" dirty="0">
                <a:solidFill>
                  <a:srgbClr val="FF0000"/>
                </a:solidFill>
                <a:latin typeface="+mj-ea"/>
                <a:ea typeface="+mj-ea"/>
                <a:cs typeface="Times New Roman" panose="02020603050405020304" pitchFamily="18" charset="0"/>
              </a:rPr>
              <a:t>等压热效应</a:t>
            </a:r>
            <a:r>
              <a:rPr kumimoji="0" lang="en-US" altLang="zh-CN" sz="2800" b="1" i="1" kern="0" dirty="0" err="1">
                <a:solidFill>
                  <a:srgbClr val="FF0000"/>
                </a:solidFill>
                <a:latin typeface="Times New Roman" panose="02020603050405020304" pitchFamily="18" charset="0"/>
                <a:ea typeface="华文仿宋" pitchFamily="2" charset="-122"/>
                <a:cs typeface="Times New Roman" panose="02020603050405020304" pitchFamily="18" charset="0"/>
              </a:rPr>
              <a:t>q</a:t>
            </a:r>
            <a:r>
              <a:rPr kumimoji="0" lang="en-US" altLang="zh-CN" sz="2800" b="1" kern="0"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p</a:t>
            </a:r>
            <a:r>
              <a:rPr kumimoji="0" lang="en-US" altLang="zh-CN" sz="2800" b="1" i="1" kern="0" dirty="0">
                <a:solidFill>
                  <a:srgbClr val="FF0000"/>
                </a:solidFill>
                <a:latin typeface="Times New Roman" panose="02020603050405020304" pitchFamily="18" charset="0"/>
                <a:ea typeface="华文仿宋" pitchFamily="2" charset="-122"/>
                <a:cs typeface="Times New Roman" panose="02020603050405020304" pitchFamily="18" charset="0"/>
              </a:rPr>
              <a:t>  </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  </a:t>
            </a:r>
            <a:r>
              <a:rPr lang="zh-CN" altLang="en-US"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反应在等压下进行所产生的热效应为</a:t>
            </a:r>
            <a:r>
              <a:rPr kumimoji="0" lang="en-US" altLang="zh-CN" sz="2800" b="1" i="1" kern="0" dirty="0" err="1">
                <a:latin typeface="Times New Roman" panose="02020603050405020304" pitchFamily="18" charset="0"/>
                <a:ea typeface="华文仿宋" pitchFamily="2" charset="-122"/>
                <a:cs typeface="Times New Roman" panose="02020603050405020304" pitchFamily="18" charset="0"/>
              </a:rPr>
              <a:t>q</a:t>
            </a:r>
            <a:r>
              <a:rPr kumimoji="0" lang="en-US" altLang="zh-CN" sz="2800" b="1" kern="0" baseline="-25000" dirty="0" err="1">
                <a:latin typeface="Times New Roman" panose="02020603050405020304" pitchFamily="18" charset="0"/>
                <a:ea typeface="华文仿宋" pitchFamily="2" charset="-122"/>
                <a:cs typeface="Times New Roman" panose="02020603050405020304" pitchFamily="18" charset="0"/>
              </a:rPr>
              <a:t>p</a:t>
            </a:r>
            <a:r>
              <a:rPr lang="zh-CN" altLang="en-US"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，如果不作非膨胀功，则</a:t>
            </a:r>
            <a:r>
              <a:rPr kumimoji="0" lang="en-US" altLang="zh-CN" sz="2800" b="1" i="1" kern="0" dirty="0" err="1">
                <a:latin typeface="Times New Roman" panose="02020603050405020304" pitchFamily="18" charset="0"/>
                <a:ea typeface="华文仿宋" pitchFamily="2" charset="-122"/>
                <a:cs typeface="Times New Roman" panose="02020603050405020304" pitchFamily="18" charset="0"/>
              </a:rPr>
              <a:t>q</a:t>
            </a:r>
            <a:r>
              <a:rPr kumimoji="0" lang="en-US" altLang="zh-CN" sz="2800" b="1" kern="0" baseline="-25000" dirty="0" err="1">
                <a:latin typeface="Times New Roman" panose="02020603050405020304" pitchFamily="18" charset="0"/>
                <a:ea typeface="华文仿宋" pitchFamily="2" charset="-122"/>
                <a:cs typeface="Times New Roman" panose="02020603050405020304" pitchFamily="18" charset="0"/>
              </a:rPr>
              <a:t>p</a:t>
            </a:r>
            <a:r>
              <a:rPr kumimoji="0" lang="en-US" altLang="zh-CN" sz="2800" i="1" kern="0" baseline="-25000" dirty="0">
                <a:latin typeface="Times New Roman" panose="02020603050405020304" pitchFamily="18" charset="0"/>
                <a:ea typeface="华文仿宋"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800" b="1" dirty="0">
                <a:solidFill>
                  <a:schemeClr val="tx1"/>
                </a:solidFill>
                <a:latin typeface="Times New Roman" pitchFamily="18" charset="0"/>
                <a:ea typeface="华文仿宋" pitchFamily="2" charset="-122"/>
                <a:sym typeface="Symbol" pitchFamily="18" charset="2"/>
              </a:rPr>
              <a:t> </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baseline="-25000"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zh-CN" altLang="en-US" sz="2800" b="1" i="1" dirty="0">
                <a:solidFill>
                  <a:schemeClr val="tx1"/>
                </a:solidFill>
                <a:latin typeface="Times New Roman" panose="02020603050405020304" pitchFamily="18" charset="0"/>
                <a:ea typeface="华文仿宋" pitchFamily="2" charset="-122"/>
                <a:cs typeface="Times New Roman" panose="02020603050405020304" pitchFamily="18" charset="0"/>
              </a:rPr>
              <a:t>Ｈ</a:t>
            </a:r>
            <a:endPar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25000"/>
              </a:lnSpc>
              <a:spcBef>
                <a:spcPts val="600"/>
              </a:spcBef>
            </a:pPr>
            <a:r>
              <a:rPr lang="zh-CN" altLang="en-US" sz="2800" b="1" dirty="0">
                <a:solidFill>
                  <a:srgbClr val="FF0000"/>
                </a:solidFill>
                <a:latin typeface="+mj-ea"/>
                <a:ea typeface="+mj-ea"/>
                <a:cs typeface="Times New Roman" panose="02020603050405020304" pitchFamily="18" charset="0"/>
              </a:rPr>
              <a:t>等容热效应</a:t>
            </a:r>
            <a:r>
              <a:rPr lang="en-US" altLang="zh-CN" sz="2800" b="1" i="1" dirty="0">
                <a:solidFill>
                  <a:srgbClr val="FF0000"/>
                </a:solidFill>
                <a:latin typeface="Times New Roman" panose="02020603050405020304" pitchFamily="18" charset="0"/>
                <a:cs typeface="Times New Roman" panose="02020603050405020304" pitchFamily="18" charset="0"/>
              </a:rPr>
              <a:t>q</a:t>
            </a:r>
            <a:r>
              <a:rPr lang="en-US" altLang="zh-CN" sz="2800" b="1" baseline="-25000" dirty="0">
                <a:solidFill>
                  <a:srgbClr val="FF0000"/>
                </a:solidFill>
                <a:latin typeface="Times New Roman" panose="02020603050405020304" pitchFamily="18" charset="0"/>
                <a:cs typeface="Times New Roman" panose="02020603050405020304" pitchFamily="18" charset="0"/>
              </a:rPr>
              <a:t>v</a:t>
            </a:r>
            <a:r>
              <a:rPr lang="en-US" altLang="zh-CN"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反应在等容下进行所产生的热效应为</a:t>
            </a:r>
            <a:r>
              <a:rPr lang="en-US" altLang="zh-CN" sz="2800" b="1" i="1" dirty="0">
                <a:latin typeface="Times New Roman" panose="02020603050405020304" pitchFamily="18" charset="0"/>
                <a:cs typeface="Times New Roman" panose="02020603050405020304" pitchFamily="18" charset="0"/>
              </a:rPr>
              <a:t>q</a:t>
            </a:r>
            <a:r>
              <a:rPr lang="en-US" altLang="zh-CN" sz="2800" b="1" baseline="-25000" dirty="0">
                <a:latin typeface="Times New Roman" panose="02020603050405020304" pitchFamily="18" charset="0"/>
                <a:cs typeface="Times New Roman" panose="02020603050405020304" pitchFamily="18" charset="0"/>
              </a:rPr>
              <a:t>v</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如果不作非膨胀功，则</a:t>
            </a:r>
            <a:r>
              <a:rPr lang="en-US" altLang="zh-CN" sz="2800" b="1" i="1" dirty="0">
                <a:latin typeface="Times New Roman" panose="02020603050405020304" pitchFamily="18" charset="0"/>
                <a:cs typeface="Times New Roman" panose="02020603050405020304" pitchFamily="18" charset="0"/>
              </a:rPr>
              <a:t>q</a:t>
            </a:r>
            <a:r>
              <a:rPr lang="en-US" altLang="zh-CN" sz="2800" b="1" baseline="-25000" dirty="0">
                <a:latin typeface="Times New Roman" panose="02020603050405020304" pitchFamily="18" charset="0"/>
                <a:cs typeface="Times New Roman" panose="02020603050405020304" pitchFamily="18" charset="0"/>
              </a:rPr>
              <a:t>v</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baseline="-25000" dirty="0" err="1">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solidFill>
                  <a:schemeClr val="tx1"/>
                </a:solidFill>
                <a:latin typeface="Times New Roman" panose="02020603050405020304" pitchFamily="18" charset="0"/>
                <a:ea typeface="华文仿宋" pitchFamily="2" charset="-122"/>
                <a:cs typeface="Times New Roman" panose="02020603050405020304" pitchFamily="18" charset="0"/>
              </a:rPr>
              <a:t>U</a:t>
            </a:r>
            <a:r>
              <a:rPr lang="en-US" altLang="zh-CN" sz="2800" b="1" baseline="-25000" dirty="0" err="1">
                <a:solidFill>
                  <a:schemeClr val="tx1"/>
                </a:solidFill>
                <a:latin typeface="Times New Roman" panose="02020603050405020304" pitchFamily="18" charset="0"/>
                <a:ea typeface="华文仿宋" pitchFamily="2" charset="-122"/>
                <a:cs typeface="Times New Roman" panose="02020603050405020304" pitchFamily="18" charset="0"/>
              </a:rPr>
              <a:t>v</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氧弹量热计中测定的是</a:t>
            </a:r>
            <a:r>
              <a:rPr lang="en-US" altLang="zh-CN" sz="2800" b="1" i="1" dirty="0">
                <a:latin typeface="Times New Roman" panose="02020603050405020304" pitchFamily="18" charset="0"/>
                <a:cs typeface="Times New Roman" panose="02020603050405020304" pitchFamily="18" charset="0"/>
              </a:rPr>
              <a:t>q</a:t>
            </a:r>
            <a:r>
              <a:rPr lang="en-US" altLang="zh-CN" sz="2800" b="1" baseline="-25000" dirty="0">
                <a:latin typeface="Times New Roman" panose="02020603050405020304" pitchFamily="18" charset="0"/>
                <a:cs typeface="Times New Roman" panose="02020603050405020304" pitchFamily="18" charset="0"/>
              </a:rPr>
              <a:t>v</a:t>
            </a:r>
            <a:endPar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9" name="爆炸形: 8 pt  8">
            <a:extLst>
              <a:ext uri="{FF2B5EF4-FFF2-40B4-BE49-F238E27FC236}">
                <a16:creationId xmlns:a16="http://schemas.microsoft.com/office/drawing/2014/main" id="{873F7C5D-DF79-412F-A0B5-D121340DCAAA}"/>
              </a:ext>
            </a:extLst>
          </p:cNvPr>
          <p:cNvSpPr/>
          <p:nvPr/>
        </p:nvSpPr>
        <p:spPr bwMode="auto">
          <a:xfrm>
            <a:off x="6516216" y="5084763"/>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0" name="矩形 9">
            <a:extLst>
              <a:ext uri="{FF2B5EF4-FFF2-40B4-BE49-F238E27FC236}">
                <a16:creationId xmlns:a16="http://schemas.microsoft.com/office/drawing/2014/main" id="{DB731EA9-05D5-4DA9-B824-BD0A8DB72A84}"/>
              </a:ext>
            </a:extLst>
          </p:cNvPr>
          <p:cNvSpPr/>
          <p:nvPr/>
        </p:nvSpPr>
        <p:spPr>
          <a:xfrm>
            <a:off x="6765533" y="5517232"/>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sp>
        <p:nvSpPr>
          <p:cNvPr id="7" name="矩形 6">
            <a:extLst>
              <a:ext uri="{FF2B5EF4-FFF2-40B4-BE49-F238E27FC236}">
                <a16:creationId xmlns:a16="http://schemas.microsoft.com/office/drawing/2014/main" id="{DEBC06E9-6793-473C-A5DA-5E65658EE129}"/>
              </a:ext>
            </a:extLst>
          </p:cNvPr>
          <p:cNvSpPr/>
          <p:nvPr/>
        </p:nvSpPr>
        <p:spPr bwMode="auto">
          <a:xfrm>
            <a:off x="3851921" y="3557222"/>
            <a:ext cx="1440160" cy="50405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8" name="矩形 7">
            <a:extLst>
              <a:ext uri="{FF2B5EF4-FFF2-40B4-BE49-F238E27FC236}">
                <a16:creationId xmlns:a16="http://schemas.microsoft.com/office/drawing/2014/main" id="{1E2DF1B2-4008-4E52-83FC-62D210D57AC1}"/>
              </a:ext>
            </a:extLst>
          </p:cNvPr>
          <p:cNvSpPr/>
          <p:nvPr/>
        </p:nvSpPr>
        <p:spPr bwMode="auto">
          <a:xfrm>
            <a:off x="3836783" y="4709350"/>
            <a:ext cx="1480145" cy="50405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51520" y="304800"/>
            <a:ext cx="7003677" cy="747713"/>
          </a:xfrm>
        </p:spPr>
        <p:txBody>
          <a:bodyPr/>
          <a:lstStyle/>
          <a:p>
            <a:pPr eaLnBrk="1" hangingPunct="1"/>
            <a:r>
              <a:rPr lang="en-US" altLang="zh-CN" dirty="0">
                <a:latin typeface="Arial" panose="020B0604020202020204" pitchFamily="34" charset="0"/>
                <a:cs typeface="Arial" panose="020B0604020202020204" pitchFamily="34" charset="0"/>
              </a:rPr>
              <a:t>3.3.3  </a:t>
            </a:r>
            <a:r>
              <a:rPr lang="zh-CN" altLang="en-US" dirty="0"/>
              <a:t>等压、等容的关系和盖斯定律</a:t>
            </a:r>
          </a:p>
        </p:txBody>
      </p:sp>
      <p:sp>
        <p:nvSpPr>
          <p:cNvPr id="10" name="矩形 9">
            <a:extLst>
              <a:ext uri="{FF2B5EF4-FFF2-40B4-BE49-F238E27FC236}">
                <a16:creationId xmlns:a16="http://schemas.microsoft.com/office/drawing/2014/main" id="{A4A85B98-0DBE-4F0D-BF1D-F907038D9A41}"/>
              </a:ext>
            </a:extLst>
          </p:cNvPr>
          <p:cNvSpPr/>
          <p:nvPr/>
        </p:nvSpPr>
        <p:spPr>
          <a:xfrm>
            <a:off x="227256" y="980728"/>
            <a:ext cx="8659214" cy="1131335"/>
          </a:xfrm>
          <a:prstGeom prst="rect">
            <a:avLst/>
          </a:prstGeom>
        </p:spPr>
        <p:txBody>
          <a:bodyPr wrap="square">
            <a:spAutoFit/>
          </a:bodyPr>
          <a:lstStyle/>
          <a:p>
            <a:pPr>
              <a:lnSpc>
                <a:spcPct val="125000"/>
              </a:lnSpc>
              <a:spcBef>
                <a:spcPts val="600"/>
              </a:spcBef>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恒容反应过程中，体积保持不变，</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V</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0</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。由于只考虑系统做体积功，而体积功为</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0</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，因此</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W</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0</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723FFC0A-8769-4B86-9E92-682B2570B8F7}"/>
              </a:ext>
            </a:extLst>
          </p:cNvPr>
          <p:cNvSpPr/>
          <p:nvPr/>
        </p:nvSpPr>
        <p:spPr>
          <a:xfrm>
            <a:off x="259436" y="2329135"/>
            <a:ext cx="8659214" cy="1746888"/>
          </a:xfrm>
          <a:prstGeom prst="rect">
            <a:avLst/>
          </a:prstGeom>
        </p:spPr>
        <p:txBody>
          <a:bodyPr wrap="square">
            <a:spAutoFit/>
          </a:bodyPr>
          <a:lstStyle/>
          <a:p>
            <a:pPr>
              <a:lnSpc>
                <a:spcPct val="125000"/>
              </a:lnSpc>
              <a:spcBef>
                <a:spcPts val="600"/>
              </a:spcBef>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根据热力学第一定律可知，</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rPr>
              <a:t>U</a:t>
            </a:r>
            <a:r>
              <a:rPr lang="en-US" altLang="zh-CN" sz="2800" b="1" baseline="-25000" dirty="0" err="1">
                <a:solidFill>
                  <a:srgbClr val="FF0000"/>
                </a:solidFill>
                <a:latin typeface="Times New Roman" panose="02020603050405020304" pitchFamily="18" charset="0"/>
                <a:cs typeface="Times New Roman" panose="02020603050405020304" pitchFamily="18" charset="0"/>
              </a:rPr>
              <a:t>v</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rPr>
              <a:t> = q + W =</a:t>
            </a:r>
            <a:r>
              <a:rPr lang="en-US" altLang="zh-CN" sz="2800" i="1" dirty="0">
                <a:solidFill>
                  <a:srgbClr val="FF0000"/>
                </a:solidFill>
                <a:latin typeface="Times New Roman" panose="02020603050405020304" pitchFamily="18" charset="0"/>
                <a:cs typeface="Times New Roman" panose="02020603050405020304" pitchFamily="18" charset="0"/>
              </a:rPr>
              <a:t> q</a:t>
            </a:r>
            <a:r>
              <a:rPr lang="en-US" altLang="zh-CN" sz="2800" b="1" baseline="-25000" dirty="0">
                <a:solidFill>
                  <a:srgbClr val="FF0000"/>
                </a:solidFill>
                <a:latin typeface="Times New Roman" panose="02020603050405020304" pitchFamily="18" charset="0"/>
                <a:cs typeface="Times New Roman" panose="02020603050405020304" pitchFamily="18" charset="0"/>
              </a:rPr>
              <a:t>v</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rPr>
              <a:t> </a:t>
            </a:r>
          </a:p>
          <a:p>
            <a:pPr>
              <a:lnSpc>
                <a:spcPct val="125000"/>
              </a:lnSpc>
              <a:spcBef>
                <a:spcPts val="600"/>
              </a:spcBef>
            </a:pP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rPr>
              <a:t>U</a:t>
            </a:r>
            <a:r>
              <a:rPr lang="en-US" altLang="zh-CN" sz="2800" b="1" baseline="-25000" dirty="0" err="1">
                <a:solidFill>
                  <a:srgbClr val="FF0000"/>
                </a:solidFill>
                <a:latin typeface="Times New Roman" panose="02020603050405020304" pitchFamily="18" charset="0"/>
                <a:cs typeface="Times New Roman" panose="02020603050405020304" pitchFamily="18" charset="0"/>
              </a:rPr>
              <a:t>v</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是恒容条件下热力学能变化量；</a:t>
            </a:r>
            <a:r>
              <a:rPr lang="en-US" altLang="zh-CN" sz="2800" i="1" dirty="0">
                <a:solidFill>
                  <a:srgbClr val="FF0000"/>
                </a:solidFill>
                <a:latin typeface="Times New Roman" panose="02020603050405020304" pitchFamily="18" charset="0"/>
                <a:cs typeface="Times New Roman" panose="02020603050405020304" pitchFamily="18" charset="0"/>
              </a:rPr>
              <a:t>q</a:t>
            </a:r>
            <a:r>
              <a:rPr lang="en-US" altLang="zh-CN" sz="2800" b="1" baseline="-25000" dirty="0">
                <a:solidFill>
                  <a:srgbClr val="FF0000"/>
                </a:solidFill>
                <a:latin typeface="Times New Roman" panose="02020603050405020304" pitchFamily="18" charset="0"/>
                <a:cs typeface="Times New Roman" panose="02020603050405020304" pitchFamily="18" charset="0"/>
              </a:rPr>
              <a:t>v</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表示恒容反应热，右下标</a:t>
            </a:r>
            <a:r>
              <a:rPr lang="en-US" altLang="zh-CN" sz="2800" b="1" baseline="-25000" dirty="0">
                <a:solidFill>
                  <a:srgbClr val="FF0000"/>
                </a:solidFill>
                <a:latin typeface="Times New Roman" panose="02020603050405020304" pitchFamily="18" charset="0"/>
                <a:cs typeface="Times New Roman" panose="02020603050405020304" pitchFamily="18" charset="0"/>
              </a:rPr>
              <a:t>v</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表示恒容过程。</a:t>
            </a:r>
            <a:endPar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7739DAF1-3634-430A-80AC-B4F493EE4FD3}"/>
              </a:ext>
            </a:extLst>
          </p:cNvPr>
          <p:cNvSpPr/>
          <p:nvPr/>
        </p:nvSpPr>
        <p:spPr>
          <a:xfrm>
            <a:off x="227256" y="4293096"/>
            <a:ext cx="8659214" cy="1120371"/>
          </a:xfrm>
          <a:prstGeom prst="rect">
            <a:avLst/>
          </a:prstGeom>
        </p:spPr>
        <p:txBody>
          <a:bodyPr wrap="square">
            <a:spAutoFit/>
          </a:bodyPr>
          <a:lstStyle/>
          <a:p>
            <a:pPr>
              <a:lnSpc>
                <a:spcPct val="125000"/>
              </a:lnSpc>
              <a:spcBef>
                <a:spcPts val="600"/>
              </a:spcBef>
            </a:pPr>
            <a:r>
              <a:rPr lang="zh-CN" altLang="en-US" sz="2800" b="1" dirty="0">
                <a:solidFill>
                  <a:srgbClr val="FF0000"/>
                </a:solidFill>
                <a:latin typeface="+mj-ea"/>
                <a:ea typeface="+mj-ea"/>
                <a:cs typeface="Times New Roman" panose="02020603050405020304" pitchFamily="18" charset="0"/>
              </a:rPr>
              <a:t>因此，在恒容条件下进行的化学反应，其反应热等于该系统中热力学能的改变量。</a:t>
            </a:r>
            <a:endParaRPr lang="en-US" altLang="zh-CN" sz="2800" b="1" dirty="0">
              <a:solidFill>
                <a:srgbClr val="FF0000"/>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41943565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51520" y="304800"/>
            <a:ext cx="7003677" cy="747713"/>
          </a:xfrm>
        </p:spPr>
        <p:txBody>
          <a:bodyPr/>
          <a:lstStyle/>
          <a:p>
            <a:pPr eaLnBrk="1" hangingPunct="1"/>
            <a:r>
              <a:rPr lang="en-US" altLang="zh-CN" dirty="0">
                <a:latin typeface="Arial" panose="020B0604020202020204" pitchFamily="34" charset="0"/>
                <a:cs typeface="Arial" panose="020B0604020202020204" pitchFamily="34" charset="0"/>
              </a:rPr>
              <a:t>3.3.3  </a:t>
            </a:r>
            <a:r>
              <a:rPr lang="zh-CN" altLang="en-US" dirty="0"/>
              <a:t>等压、等容的关系和盖斯定律</a:t>
            </a:r>
          </a:p>
        </p:txBody>
      </p:sp>
      <p:sp>
        <p:nvSpPr>
          <p:cNvPr id="3" name="矩形 2">
            <a:extLst>
              <a:ext uri="{FF2B5EF4-FFF2-40B4-BE49-F238E27FC236}">
                <a16:creationId xmlns:a16="http://schemas.microsoft.com/office/drawing/2014/main" id="{40F659B3-8DBE-47D8-841F-ECC7BD162920}"/>
              </a:ext>
            </a:extLst>
          </p:cNvPr>
          <p:cNvSpPr/>
          <p:nvPr/>
        </p:nvSpPr>
        <p:spPr>
          <a:xfrm>
            <a:off x="227256" y="980728"/>
            <a:ext cx="8659214" cy="2747162"/>
          </a:xfrm>
          <a:prstGeom prst="rect">
            <a:avLst/>
          </a:prstGeom>
        </p:spPr>
        <p:txBody>
          <a:bodyPr wrap="square">
            <a:spAutoFit/>
          </a:bodyPr>
          <a:lstStyle/>
          <a:p>
            <a:pPr algn="just">
              <a:lnSpc>
                <a:spcPct val="125000"/>
              </a:lnSpc>
              <a:spcBef>
                <a:spcPts val="600"/>
              </a:spcBef>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恒压反应过程中，许多化学反应会发生体积变化（从</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V</a:t>
            </a:r>
            <a:r>
              <a:rPr lang="en-US" altLang="zh-CN" sz="28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1</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变到</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V</a:t>
            </a:r>
            <a:r>
              <a:rPr lang="en-US" altLang="zh-CN" sz="28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），从而做体积功（</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W</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i="1"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p</a:t>
            </a:r>
            <a:r>
              <a:rPr lang="en-US" altLang="zh-CN" sz="2800" b="1" dirty="0" err="1">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err="1">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V</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）。根据热力学第一定律可知，</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rPr>
              <a:t>U</a:t>
            </a:r>
            <a:r>
              <a:rPr lang="en-US" altLang="zh-CN" sz="2800" b="1" baseline="-25000" dirty="0" err="1">
                <a:solidFill>
                  <a:srgbClr val="FF0000"/>
                </a:solidFill>
                <a:latin typeface="Times New Roman" panose="02020603050405020304" pitchFamily="18" charset="0"/>
                <a:cs typeface="Times New Roman" panose="02020603050405020304" pitchFamily="18" charset="0"/>
              </a:rPr>
              <a:t>p</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rPr>
              <a:t> = </a:t>
            </a:r>
            <a:r>
              <a:rPr kumimoji="0" lang="en-US" altLang="zh-CN" sz="2800" b="1" i="1" kern="0" dirty="0" err="1">
                <a:solidFill>
                  <a:srgbClr val="FF0000"/>
                </a:solidFill>
                <a:latin typeface="Times New Roman" panose="02020603050405020304" pitchFamily="18" charset="0"/>
                <a:ea typeface="华文仿宋" pitchFamily="2" charset="-122"/>
                <a:cs typeface="Times New Roman" panose="02020603050405020304" pitchFamily="18" charset="0"/>
              </a:rPr>
              <a:t>q</a:t>
            </a:r>
            <a:r>
              <a:rPr kumimoji="0" lang="en-US" altLang="zh-CN" sz="2800" b="1" kern="0"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p</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rPr>
              <a:t> + W =</a:t>
            </a:r>
            <a:r>
              <a:rPr lang="en-US" altLang="zh-CN" sz="2800" i="1" dirty="0">
                <a:solidFill>
                  <a:srgbClr val="FF0000"/>
                </a:solidFill>
                <a:latin typeface="Times New Roman" panose="02020603050405020304" pitchFamily="18" charset="0"/>
                <a:cs typeface="Times New Roman" panose="02020603050405020304" pitchFamily="18" charset="0"/>
              </a:rPr>
              <a:t> </a:t>
            </a:r>
            <a:r>
              <a:rPr kumimoji="0" lang="en-US" altLang="zh-CN" sz="2800" b="1" i="1" kern="0" dirty="0" err="1">
                <a:solidFill>
                  <a:srgbClr val="FF0000"/>
                </a:solidFill>
                <a:latin typeface="Times New Roman" panose="02020603050405020304" pitchFamily="18" charset="0"/>
                <a:ea typeface="华文仿宋" pitchFamily="2" charset="-122"/>
                <a:cs typeface="Times New Roman" panose="02020603050405020304" pitchFamily="18" charset="0"/>
              </a:rPr>
              <a:t>q</a:t>
            </a:r>
            <a:r>
              <a:rPr kumimoji="0" lang="en-US" altLang="zh-CN" sz="2800" b="1" kern="0"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p</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800" b="1" i="1" dirty="0" err="1">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p</a:t>
            </a:r>
            <a:r>
              <a:rPr lang="en-US" altLang="zh-CN" sz="2800" b="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V</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因此，</a:t>
            </a:r>
            <a:r>
              <a:rPr kumimoji="0" lang="en-US" altLang="zh-CN" sz="2800" b="1" i="1" kern="0" dirty="0" err="1">
                <a:solidFill>
                  <a:srgbClr val="FF0000"/>
                </a:solidFill>
                <a:latin typeface="Times New Roman" panose="02020603050405020304" pitchFamily="18" charset="0"/>
                <a:ea typeface="华文仿宋" pitchFamily="2" charset="-122"/>
                <a:cs typeface="Times New Roman" panose="02020603050405020304" pitchFamily="18" charset="0"/>
              </a:rPr>
              <a:t>q</a:t>
            </a:r>
            <a:r>
              <a:rPr kumimoji="0" lang="en-US" altLang="zh-CN" sz="2800" b="1" kern="0"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p</a:t>
            </a:r>
            <a:r>
              <a:rPr kumimoji="0" lang="en-US" altLang="zh-CN" sz="2800" b="1" i="1" kern="0" baseline="-25000"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rPr>
              <a:t>U</a:t>
            </a:r>
            <a:r>
              <a:rPr lang="en-US" altLang="zh-CN" sz="2800" b="1" baseline="-25000" dirty="0" err="1">
                <a:solidFill>
                  <a:srgbClr val="FF0000"/>
                </a:solidFill>
                <a:latin typeface="Times New Roman" panose="02020603050405020304" pitchFamily="18" charset="0"/>
                <a:cs typeface="Times New Roman" panose="02020603050405020304" pitchFamily="18" charset="0"/>
              </a:rPr>
              <a:t>p</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 + </a:t>
            </a:r>
            <a:r>
              <a:rPr lang="en-US" altLang="zh-CN" sz="2800" b="1" i="1" dirty="0" err="1">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p</a:t>
            </a:r>
            <a:r>
              <a:rPr lang="en-US" altLang="zh-CN" sz="2800" b="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V</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rPr>
              <a:t>U</a:t>
            </a:r>
            <a:r>
              <a:rPr lang="en-US" altLang="zh-CN" sz="2800" b="1" baseline="-25000" dirty="0" err="1">
                <a:solidFill>
                  <a:srgbClr val="FF0000"/>
                </a:solidFill>
                <a:latin typeface="Times New Roman" panose="02020603050405020304" pitchFamily="18" charset="0"/>
                <a:cs typeface="Times New Roman" panose="02020603050405020304" pitchFamily="18" charset="0"/>
              </a:rPr>
              <a:t>p</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是恒压条件下热力学能变化量；</a:t>
            </a:r>
            <a:r>
              <a:rPr lang="en-US" altLang="zh-CN" sz="2800" b="1" i="1" dirty="0" err="1">
                <a:solidFill>
                  <a:srgbClr val="FF0000"/>
                </a:solidFill>
                <a:latin typeface="Times New Roman" panose="02020603050405020304" pitchFamily="18" charset="0"/>
                <a:cs typeface="Times New Roman" panose="02020603050405020304" pitchFamily="18" charset="0"/>
              </a:rPr>
              <a:t>q</a:t>
            </a:r>
            <a:r>
              <a:rPr lang="en-US" altLang="zh-CN" sz="2800" b="1" baseline="-25000" dirty="0" err="1">
                <a:solidFill>
                  <a:srgbClr val="FF0000"/>
                </a:solidFill>
                <a:latin typeface="Times New Roman" panose="02020603050405020304" pitchFamily="18" charset="0"/>
                <a:cs typeface="Times New Roman" panose="02020603050405020304" pitchFamily="18" charset="0"/>
              </a:rPr>
              <a:t>p</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表示恒压反应热，右下标</a:t>
            </a:r>
            <a:r>
              <a:rPr lang="en-US" altLang="zh-CN" sz="2800" b="1" baseline="-25000" dirty="0">
                <a:solidFill>
                  <a:srgbClr val="FF0000"/>
                </a:solidFill>
                <a:latin typeface="Times New Roman" panose="02020603050405020304" pitchFamily="18" charset="0"/>
                <a:cs typeface="Times New Roman" panose="02020603050405020304" pitchFamily="18" charset="0"/>
              </a:rPr>
              <a:t>p</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表示恒容过程。</a:t>
            </a:r>
            <a:endPar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DBA66DFC-799E-426C-9C4B-57BF7D915265}"/>
              </a:ext>
            </a:extLst>
          </p:cNvPr>
          <p:cNvSpPr/>
          <p:nvPr/>
        </p:nvSpPr>
        <p:spPr>
          <a:xfrm>
            <a:off x="257530" y="3824298"/>
            <a:ext cx="8659214" cy="1668534"/>
          </a:xfrm>
          <a:prstGeom prst="rect">
            <a:avLst/>
          </a:prstGeom>
        </p:spPr>
        <p:txBody>
          <a:bodyPr wrap="square">
            <a:spAutoFit/>
          </a:bodyPr>
          <a:lstStyle/>
          <a:p>
            <a:pPr algn="just">
              <a:lnSpc>
                <a:spcPct val="125000"/>
              </a:lnSpc>
              <a:spcBef>
                <a:spcPts val="600"/>
              </a:spcBef>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在恒压过程中，</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p</a:t>
            </a:r>
            <a:r>
              <a:rPr lang="en-US" altLang="zh-CN" sz="2800" b="1" baseline="-25000" dirty="0">
                <a:solidFill>
                  <a:schemeClr val="tx1"/>
                </a:solidFill>
                <a:latin typeface="Times New Roman" panose="02020603050405020304" pitchFamily="18" charset="0"/>
                <a:ea typeface="华文仿宋" pitchFamily="2" charset="-122"/>
                <a:cs typeface="Times New Roman" panose="02020603050405020304" pitchFamily="18" charset="0"/>
              </a:rPr>
              <a:t>1</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p</a:t>
            </a:r>
            <a:r>
              <a:rPr lang="en-US" altLang="zh-CN" sz="2800" b="1" baseline="-25000" dirty="0">
                <a:solidFill>
                  <a:schemeClr val="tx1"/>
                </a:solidFill>
                <a:latin typeface="Times New Roman" panose="02020603050405020304" pitchFamily="18" charset="0"/>
                <a:ea typeface="华文仿宋" pitchFamily="2" charset="-122"/>
                <a:cs typeface="Times New Roman" panose="02020603050405020304" pitchFamily="18" charset="0"/>
              </a:rPr>
              <a:t>2</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p</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，因此，</a:t>
            </a:r>
            <a:r>
              <a:rPr kumimoji="0" lang="en-US" altLang="zh-CN" sz="2800" b="1" i="1" kern="0" dirty="0" err="1">
                <a:solidFill>
                  <a:schemeClr val="tx1"/>
                </a:solidFill>
                <a:latin typeface="Times New Roman" panose="02020603050405020304" pitchFamily="18" charset="0"/>
                <a:ea typeface="华文仿宋" pitchFamily="2" charset="-122"/>
                <a:cs typeface="Times New Roman" panose="02020603050405020304" pitchFamily="18" charset="0"/>
              </a:rPr>
              <a:t>q</a:t>
            </a:r>
            <a:r>
              <a:rPr kumimoji="0" lang="en-US" altLang="zh-CN" sz="2800" b="1" kern="0" baseline="-25000" dirty="0" err="1">
                <a:solidFill>
                  <a:schemeClr val="tx1"/>
                </a:solidFill>
                <a:latin typeface="Times New Roman" panose="02020603050405020304" pitchFamily="18" charset="0"/>
                <a:ea typeface="华文仿宋" pitchFamily="2" charset="-122"/>
                <a:cs typeface="Times New Roman" panose="02020603050405020304" pitchFamily="18" charset="0"/>
              </a:rPr>
              <a:t>p</a:t>
            </a:r>
            <a:r>
              <a:rPr kumimoji="0" lang="en-US" altLang="zh-CN" sz="2800" b="1" i="1" kern="0" baseline="-25000" dirty="0">
                <a:solidFill>
                  <a:schemeClr val="tx1"/>
                </a:solidFill>
                <a:latin typeface="Times New Roman" panose="02020603050405020304" pitchFamily="18" charset="0"/>
                <a:ea typeface="华文仿宋"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U</a:t>
            </a:r>
            <a:r>
              <a:rPr lang="en-US" altLang="zh-CN" sz="2800" baseline="-25000" dirty="0">
                <a:solidFill>
                  <a:schemeClr val="tx1"/>
                </a:solidFill>
                <a:latin typeface="Times New Roman" panose="02020603050405020304" pitchFamily="18" charset="0"/>
                <a:cs typeface="Times New Roman" panose="02020603050405020304" pitchFamily="18" charset="0"/>
              </a:rPr>
              <a:t>2</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 U</a:t>
            </a:r>
            <a:r>
              <a:rPr lang="en-US" altLang="zh-CN" sz="2800" baseline="-25000" dirty="0">
                <a:solidFill>
                  <a:schemeClr val="tx1"/>
                </a:solidFill>
                <a:latin typeface="Times New Roman" panose="02020603050405020304" pitchFamily="18" charset="0"/>
                <a:cs typeface="Times New Roman" panose="02020603050405020304" pitchFamily="18" charset="0"/>
              </a:rPr>
              <a:t>1</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p</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V</a:t>
            </a:r>
            <a:r>
              <a:rPr lang="en-US" altLang="zh-CN" sz="2800" b="1" baseline="-25000"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2</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 </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V</a:t>
            </a:r>
            <a:r>
              <a:rPr lang="en-US" altLang="zh-CN" sz="2800" b="1" baseline="-25000"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1</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 = </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U</a:t>
            </a:r>
            <a:r>
              <a:rPr lang="en-US" altLang="zh-CN" sz="2800" baseline="-25000" dirty="0">
                <a:solidFill>
                  <a:schemeClr val="tx1"/>
                </a:solidFill>
                <a:latin typeface="Times New Roman" panose="02020603050405020304" pitchFamily="18" charset="0"/>
                <a:cs typeface="Times New Roman" panose="02020603050405020304" pitchFamily="18" charset="0"/>
              </a:rPr>
              <a:t>2</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p</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V</a:t>
            </a:r>
            <a:r>
              <a:rPr lang="en-US" altLang="zh-CN" sz="2800" b="1" baseline="-25000"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2</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rPr>
              <a:t>(</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U</a:t>
            </a:r>
            <a:r>
              <a:rPr lang="en-US" altLang="zh-CN" sz="2800" baseline="-25000" dirty="0">
                <a:solidFill>
                  <a:schemeClr val="tx1"/>
                </a:solidFill>
                <a:latin typeface="Times New Roman" panose="02020603050405020304" pitchFamily="18" charset="0"/>
                <a:cs typeface="Times New Roman" panose="02020603050405020304" pitchFamily="18" charset="0"/>
              </a:rPr>
              <a:t>1</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p</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V</a:t>
            </a:r>
            <a:r>
              <a:rPr lang="en-US" altLang="zh-CN" sz="2800" b="1" baseline="-25000"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1</a:t>
            </a:r>
            <a:r>
              <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而</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H</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sym typeface="Symbol"/>
              </a:rPr>
              <a:t></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U</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pV</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，因此，</a:t>
            </a:r>
            <a:r>
              <a:rPr kumimoji="0" lang="en-US" altLang="zh-CN" sz="2800" b="1" i="1" kern="0" dirty="0" err="1">
                <a:solidFill>
                  <a:srgbClr val="FF0000"/>
                </a:solidFill>
                <a:latin typeface="Times New Roman" panose="02020603050405020304" pitchFamily="18" charset="0"/>
                <a:ea typeface="华文仿宋" pitchFamily="2" charset="-122"/>
                <a:cs typeface="Times New Roman" panose="02020603050405020304" pitchFamily="18" charset="0"/>
              </a:rPr>
              <a:t>q</a:t>
            </a:r>
            <a:r>
              <a:rPr kumimoji="0" lang="en-US" altLang="zh-CN" sz="2800" b="1" kern="0"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p</a:t>
            </a:r>
            <a:r>
              <a:rPr kumimoji="0" lang="en-US" altLang="zh-CN" sz="2800" b="1" i="1" kern="0" baseline="-25000"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H</a:t>
            </a:r>
            <a:r>
              <a:rPr lang="en-US" altLang="zh-CN" sz="2800" b="1" baseline="-25000"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2</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rPr>
              <a:t> H</a:t>
            </a:r>
            <a:r>
              <a:rPr lang="en-US" altLang="zh-CN" sz="2800" b="1" baseline="-25000" dirty="0">
                <a:solidFill>
                  <a:srgbClr val="FF0000"/>
                </a:solidFill>
                <a:latin typeface="Times New Roman" panose="02020603050405020304" pitchFamily="18" charset="0"/>
                <a:ea typeface="华文仿宋" pitchFamily="2" charset="-122"/>
                <a:cs typeface="Times New Roman" panose="02020603050405020304" pitchFamily="18" charset="0"/>
              </a:rPr>
              <a:t>1</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H</a:t>
            </a:r>
            <a:endPar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endParaRPr>
          </a:p>
        </p:txBody>
      </p:sp>
      <p:sp>
        <p:nvSpPr>
          <p:cNvPr id="5" name="矩形 4">
            <a:extLst>
              <a:ext uri="{FF2B5EF4-FFF2-40B4-BE49-F238E27FC236}">
                <a16:creationId xmlns:a16="http://schemas.microsoft.com/office/drawing/2014/main" id="{80EDF43B-849A-4CD7-8392-A7BEF7FEABAD}"/>
              </a:ext>
            </a:extLst>
          </p:cNvPr>
          <p:cNvSpPr/>
          <p:nvPr/>
        </p:nvSpPr>
        <p:spPr>
          <a:xfrm>
            <a:off x="227256" y="5589240"/>
            <a:ext cx="8659214" cy="1129925"/>
          </a:xfrm>
          <a:prstGeom prst="rect">
            <a:avLst/>
          </a:prstGeom>
        </p:spPr>
        <p:txBody>
          <a:bodyPr wrap="square">
            <a:spAutoFit/>
          </a:bodyPr>
          <a:lstStyle/>
          <a:p>
            <a:pPr algn="just">
              <a:lnSpc>
                <a:spcPct val="125000"/>
              </a:lnSpc>
              <a:spcBef>
                <a:spcPts val="600"/>
              </a:spcBef>
            </a:pPr>
            <a:r>
              <a:rPr lang="zh-CN" altLang="en-US" sz="2800" b="1" dirty="0">
                <a:solidFill>
                  <a:schemeClr val="tx1"/>
                </a:solidFill>
                <a:latin typeface="Times New Roman" panose="02020603050405020304" pitchFamily="18" charset="0"/>
                <a:ea typeface="+mj-ea"/>
                <a:cs typeface="Times New Roman" panose="02020603050405020304" pitchFamily="18" charset="0"/>
                <a:sym typeface="Symbol" pitchFamily="18" charset="2"/>
              </a:rPr>
              <a:t>在恒压过程中，</a:t>
            </a:r>
            <a:r>
              <a:rPr kumimoji="0" lang="en-US" altLang="zh-CN" sz="2800" b="1" i="1" kern="0" dirty="0" err="1">
                <a:solidFill>
                  <a:srgbClr val="FF0000"/>
                </a:solidFill>
                <a:latin typeface="Times New Roman" panose="02020603050405020304" pitchFamily="18" charset="0"/>
                <a:ea typeface="+mj-ea"/>
                <a:cs typeface="Times New Roman" panose="02020603050405020304" pitchFamily="18" charset="0"/>
              </a:rPr>
              <a:t>q</a:t>
            </a:r>
            <a:r>
              <a:rPr kumimoji="0" lang="en-US" altLang="zh-CN" sz="2800" b="1" kern="0" baseline="-25000" dirty="0" err="1">
                <a:solidFill>
                  <a:srgbClr val="FF0000"/>
                </a:solidFill>
                <a:latin typeface="Times New Roman" panose="02020603050405020304" pitchFamily="18" charset="0"/>
                <a:ea typeface="+mj-ea"/>
                <a:cs typeface="Times New Roman" panose="02020603050405020304" pitchFamily="18" charset="0"/>
              </a:rPr>
              <a:t>p</a:t>
            </a:r>
            <a:r>
              <a:rPr lang="zh-CN" altLang="en-US" sz="2800" b="1" dirty="0">
                <a:solidFill>
                  <a:schemeClr val="tx1"/>
                </a:solidFill>
                <a:latin typeface="Times New Roman" panose="02020603050405020304" pitchFamily="18" charset="0"/>
                <a:ea typeface="+mj-ea"/>
                <a:cs typeface="Times New Roman" panose="02020603050405020304" pitchFamily="18" charset="0"/>
                <a:sym typeface="Symbol" pitchFamily="18" charset="2"/>
              </a:rPr>
              <a:t>等于状态函数</a:t>
            </a:r>
            <a:r>
              <a:rPr lang="en-US" altLang="zh-CN" sz="2800" b="1" dirty="0">
                <a:solidFill>
                  <a:srgbClr val="FF0000"/>
                </a:solidFill>
                <a:latin typeface="Times New Roman" panose="02020603050405020304" pitchFamily="18" charset="0"/>
                <a:ea typeface="+mj-ea"/>
                <a:cs typeface="Times New Roman" panose="02020603050405020304" pitchFamily="18" charset="0"/>
                <a:sym typeface="Symbol" pitchFamily="18" charset="2"/>
              </a:rPr>
              <a:t></a:t>
            </a:r>
            <a:r>
              <a:rPr lang="en-US" altLang="zh-CN" sz="2800" b="1" i="1" dirty="0">
                <a:solidFill>
                  <a:srgbClr val="FF0000"/>
                </a:solidFill>
                <a:latin typeface="Times New Roman" panose="02020603050405020304" pitchFamily="18" charset="0"/>
                <a:ea typeface="+mj-ea"/>
                <a:cs typeface="Times New Roman" panose="02020603050405020304" pitchFamily="18" charset="0"/>
                <a:sym typeface="Symbol" pitchFamily="18" charset="2"/>
              </a:rPr>
              <a:t>H</a:t>
            </a:r>
            <a:r>
              <a:rPr lang="zh-CN" altLang="en-US" sz="2800" b="1" dirty="0">
                <a:solidFill>
                  <a:schemeClr val="tx1"/>
                </a:solidFill>
                <a:latin typeface="Times New Roman" panose="02020603050405020304" pitchFamily="18" charset="0"/>
                <a:ea typeface="+mj-ea"/>
                <a:cs typeface="Times New Roman" panose="02020603050405020304" pitchFamily="18" charset="0"/>
                <a:sym typeface="Symbol" pitchFamily="18" charset="2"/>
              </a:rPr>
              <a:t>。</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H</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是</a:t>
            </a:r>
            <a:r>
              <a:rPr lang="zh-CN" altLang="en-US" sz="2800" b="1" dirty="0">
                <a:latin typeface="Times New Roman" panose="02020603050405020304" pitchFamily="18" charset="0"/>
                <a:ea typeface="华文仿宋" pitchFamily="2" charset="-122"/>
                <a:cs typeface="Times New Roman" panose="02020603050405020304" pitchFamily="18" charset="0"/>
                <a:sym typeface="Symbol" pitchFamily="18" charset="2"/>
              </a:rPr>
              <a:t>负值</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，表示系统向环境</a:t>
            </a:r>
            <a:r>
              <a:rPr lang="zh-CN" altLang="en-US" sz="2800" b="1" dirty="0">
                <a:latin typeface="Times New Roman" panose="02020603050405020304" pitchFamily="18" charset="0"/>
                <a:ea typeface="华文仿宋" pitchFamily="2" charset="-122"/>
                <a:cs typeface="Times New Roman" panose="02020603050405020304" pitchFamily="18" charset="0"/>
                <a:sym typeface="Symbol" pitchFamily="18" charset="2"/>
              </a:rPr>
              <a:t>放热</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H</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是</a:t>
            </a:r>
            <a:r>
              <a:rPr lang="zh-CN" altLang="en-US" sz="2800" b="1" dirty="0">
                <a:latin typeface="Times New Roman" panose="02020603050405020304" pitchFamily="18" charset="0"/>
                <a:ea typeface="华文仿宋" pitchFamily="2" charset="-122"/>
                <a:cs typeface="Times New Roman" panose="02020603050405020304" pitchFamily="18" charset="0"/>
                <a:sym typeface="Symbol" pitchFamily="18" charset="2"/>
              </a:rPr>
              <a:t>正值</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，表示系统向环境</a:t>
            </a:r>
            <a:r>
              <a:rPr lang="zh-CN" altLang="en-US" sz="2800" b="1" dirty="0">
                <a:latin typeface="Times New Roman" panose="02020603050405020304" pitchFamily="18" charset="0"/>
                <a:ea typeface="华文仿宋" pitchFamily="2" charset="-122"/>
                <a:cs typeface="Times New Roman" panose="02020603050405020304" pitchFamily="18" charset="0"/>
                <a:sym typeface="Symbol" pitchFamily="18" charset="2"/>
              </a:rPr>
              <a:t>吸热</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a:t>
            </a:r>
            <a:endPar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endParaRPr>
          </a:p>
        </p:txBody>
      </p:sp>
    </p:spTree>
    <p:extLst>
      <p:ext uri="{BB962C8B-B14F-4D97-AF65-F5344CB8AC3E}">
        <p14:creationId xmlns:p14="http://schemas.microsoft.com/office/powerpoint/2010/main" val="1867738587"/>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3.3.2  </a:t>
            </a:r>
            <a:r>
              <a:rPr lang="zh-CN" altLang="en-US" sz="3200" dirty="0"/>
              <a:t>化学反应的反应热与焓</a:t>
            </a:r>
            <a:endParaRPr lang="zh-CN" altLang="en-US" sz="3200" dirty="0">
              <a:latin typeface="Times New Roman" pitchFamily="18" charset="0"/>
              <a:ea typeface="楷体_GB2312" pitchFamily="49" charset="-122"/>
            </a:endParaRPr>
          </a:p>
        </p:txBody>
      </p:sp>
      <p:sp>
        <p:nvSpPr>
          <p:cNvPr id="308227" name="Rectangle 3"/>
          <p:cNvSpPr>
            <a:spLocks noGrp="1" noChangeArrowheads="1"/>
          </p:cNvSpPr>
          <p:nvPr>
            <p:ph type="body" idx="1"/>
          </p:nvPr>
        </p:nvSpPr>
        <p:spPr>
          <a:xfrm>
            <a:off x="251520" y="1042392"/>
            <a:ext cx="8640960" cy="4114800"/>
          </a:xfrm>
        </p:spPr>
        <p:txBody>
          <a:bodyPr/>
          <a:lstStyle/>
          <a:p>
            <a:pPr marL="0" indent="0" eaLnBrk="1" hangingPunct="1">
              <a:lnSpc>
                <a:spcPct val="125000"/>
              </a:lnSpc>
              <a:spcBef>
                <a:spcPts val="600"/>
              </a:spcBef>
              <a:buClrTx/>
              <a:buSzTx/>
              <a:buNone/>
              <a:defRPr/>
            </a:pPr>
            <a:r>
              <a:rPr lang="zh-CN" altLang="en-US"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思考题</a:t>
            </a:r>
            <a:endParaRPr lang="en-US" altLang="zh-CN"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25000"/>
              </a:lnSpc>
              <a:spcBef>
                <a:spcPts val="600"/>
              </a:spcBef>
              <a:buClrTx/>
              <a:buSzTx/>
              <a:buFont typeface="Wingdings" pitchFamily="2" charset="2"/>
              <a:buChar char="Ø"/>
              <a:defRPr/>
            </a:pPr>
            <a:r>
              <a:rPr lang="zh-CN" altLang="en-US" dirty="0">
                <a:effectLst/>
                <a:latin typeface="Times New Roman" panose="02020603050405020304" pitchFamily="18" charset="0"/>
                <a:cs typeface="Times New Roman" panose="02020603050405020304" pitchFamily="18" charset="0"/>
              </a:rPr>
              <a:t>氧弹式热量计测得的反应热是</a:t>
            </a:r>
            <a:r>
              <a:rPr lang="en-US" altLang="zh-CN" i="1" dirty="0">
                <a:effectLst/>
                <a:latin typeface="Times New Roman" panose="02020603050405020304" pitchFamily="18" charset="0"/>
                <a:cs typeface="Times New Roman" panose="02020603050405020304" pitchFamily="18" charset="0"/>
              </a:rPr>
              <a:t>q</a:t>
            </a:r>
            <a:r>
              <a:rPr lang="en-US" altLang="zh-CN" baseline="-25000" dirty="0">
                <a:effectLst/>
                <a:latin typeface="Times New Roman" panose="02020603050405020304" pitchFamily="18" charset="0"/>
                <a:cs typeface="Times New Roman" panose="02020603050405020304" pitchFamily="18" charset="0"/>
              </a:rPr>
              <a:t>v</a:t>
            </a:r>
            <a:r>
              <a:rPr lang="zh-CN" altLang="en-US" dirty="0">
                <a:effectLst/>
                <a:latin typeface="Times New Roman" panose="02020603050405020304" pitchFamily="18" charset="0"/>
                <a:cs typeface="Times New Roman" panose="02020603050405020304" pitchFamily="18" charset="0"/>
              </a:rPr>
              <a:t>而不是</a:t>
            </a:r>
            <a:r>
              <a:rPr lang="en-US" altLang="zh-CN" i="1" dirty="0" err="1">
                <a:effectLst/>
                <a:latin typeface="Times New Roman" panose="02020603050405020304" pitchFamily="18" charset="0"/>
                <a:cs typeface="Times New Roman" panose="02020603050405020304" pitchFamily="18" charset="0"/>
              </a:rPr>
              <a:t>q</a:t>
            </a:r>
            <a:r>
              <a:rPr lang="en-US" altLang="zh-CN" baseline="-25000" dirty="0" err="1">
                <a:effectLst/>
                <a:latin typeface="Times New Roman" panose="02020603050405020304" pitchFamily="18" charset="0"/>
                <a:cs typeface="Times New Roman" panose="02020603050405020304" pitchFamily="18" charset="0"/>
              </a:rPr>
              <a:t>p</a:t>
            </a:r>
            <a:r>
              <a:rPr lang="zh-CN" altLang="en-US" dirty="0">
                <a:effectLst/>
                <a:latin typeface="Times New Roman" panose="02020603050405020304" pitchFamily="18" charset="0"/>
                <a:cs typeface="Times New Roman" panose="02020603050405020304" pitchFamily="18" charset="0"/>
              </a:rPr>
              <a:t>，而许多反应是在常压（或恒压）下进行的，</a:t>
            </a:r>
            <a:r>
              <a:rPr lang="en-US" altLang="zh-CN" i="1" dirty="0" err="1">
                <a:solidFill>
                  <a:srgbClr val="0000FF"/>
                </a:solidFill>
                <a:effectLst/>
                <a:latin typeface="Times New Roman" panose="02020603050405020304" pitchFamily="18" charset="0"/>
                <a:cs typeface="Times New Roman" panose="02020603050405020304" pitchFamily="18" charset="0"/>
              </a:rPr>
              <a:t>q</a:t>
            </a:r>
            <a:r>
              <a:rPr lang="en-US" altLang="zh-CN" baseline="-25000" dirty="0" err="1">
                <a:solidFill>
                  <a:srgbClr val="0000FF"/>
                </a:solidFill>
                <a:effectLst/>
                <a:latin typeface="Times New Roman" panose="02020603050405020304" pitchFamily="18" charset="0"/>
                <a:cs typeface="Times New Roman" panose="02020603050405020304" pitchFamily="18" charset="0"/>
              </a:rPr>
              <a:t>p</a:t>
            </a:r>
            <a:r>
              <a:rPr lang="en-US" altLang="zh-CN" baseline="-25000" dirty="0">
                <a:solidFill>
                  <a:srgbClr val="0000FF"/>
                </a:solidFill>
                <a:effectLst/>
                <a:latin typeface="Times New Roman" panose="02020603050405020304" pitchFamily="18" charset="0"/>
                <a:cs typeface="Times New Roman" panose="02020603050405020304" pitchFamily="18" charset="0"/>
              </a:rPr>
              <a:t> </a:t>
            </a:r>
            <a:r>
              <a:rPr lang="zh-CN" altLang="en-US" dirty="0">
                <a:solidFill>
                  <a:srgbClr val="0000FF"/>
                </a:solidFill>
                <a:effectLst/>
                <a:latin typeface="Times New Roman" panose="02020603050405020304" pitchFamily="18" charset="0"/>
                <a:cs typeface="Times New Roman" panose="02020603050405020304" pitchFamily="18" charset="0"/>
              </a:rPr>
              <a:t>如何求得？</a:t>
            </a:r>
          </a:p>
          <a:p>
            <a:pPr eaLnBrk="1" hangingPunct="1">
              <a:lnSpc>
                <a:spcPct val="125000"/>
              </a:lnSpc>
              <a:spcBef>
                <a:spcPts val="600"/>
              </a:spcBef>
              <a:buClrTx/>
              <a:buSzTx/>
              <a:buFont typeface="Wingdings" pitchFamily="2" charset="2"/>
              <a:buChar char="Ø"/>
              <a:defRPr/>
            </a:pPr>
            <a:r>
              <a:rPr lang="zh-CN" altLang="en-US" dirty="0">
                <a:effectLst/>
                <a:latin typeface="Times New Roman" panose="02020603050405020304" pitchFamily="18" charset="0"/>
                <a:cs typeface="Times New Roman" panose="02020603050405020304" pitchFamily="18" charset="0"/>
              </a:rPr>
              <a:t>有些反应的反应热难以直接测得，如：</a:t>
            </a:r>
            <a:endParaRPr lang="zh-CN" altLang="en-US" dirty="0">
              <a:solidFill>
                <a:schemeClr val="hlink"/>
              </a:solidFill>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buClrTx/>
              <a:buSzTx/>
              <a:buNone/>
              <a:defRPr/>
            </a:pPr>
            <a:r>
              <a:rPr lang="zh-CN" altLang="en-US" dirty="0">
                <a:solidFill>
                  <a:srgbClr val="0000FF"/>
                </a:solidFill>
                <a:effectLst/>
                <a:latin typeface="Times New Roman" panose="02020603050405020304" pitchFamily="18" charset="0"/>
                <a:cs typeface="Times New Roman" panose="02020603050405020304" pitchFamily="18" charset="0"/>
              </a:rPr>
              <a:t>     </a:t>
            </a:r>
            <a:r>
              <a:rPr lang="en-US" altLang="zh-CN" dirty="0">
                <a:solidFill>
                  <a:srgbClr val="0000FF"/>
                </a:solidFill>
                <a:effectLst/>
                <a:latin typeface="Times New Roman" panose="02020603050405020304" pitchFamily="18" charset="0"/>
                <a:cs typeface="Times New Roman" panose="02020603050405020304" pitchFamily="18" charset="0"/>
              </a:rPr>
              <a:t>C(s) + 1/2O</a:t>
            </a:r>
            <a:r>
              <a:rPr lang="en-US" altLang="zh-CN" baseline="-25000" dirty="0">
                <a:solidFill>
                  <a:srgbClr val="0000FF"/>
                </a:solidFill>
                <a:effectLst/>
                <a:latin typeface="Times New Roman" panose="02020603050405020304" pitchFamily="18" charset="0"/>
                <a:cs typeface="Times New Roman" panose="02020603050405020304" pitchFamily="18" charset="0"/>
              </a:rPr>
              <a:t>2</a:t>
            </a:r>
            <a:r>
              <a:rPr lang="en-US" altLang="zh-CN" dirty="0">
                <a:solidFill>
                  <a:srgbClr val="0000FF"/>
                </a:solidFill>
                <a:effectLst/>
                <a:latin typeface="Times New Roman" panose="02020603050405020304" pitchFamily="18" charset="0"/>
                <a:cs typeface="Times New Roman" panose="02020603050405020304" pitchFamily="18" charset="0"/>
              </a:rPr>
              <a:t>(g) = CO(g)</a:t>
            </a:r>
          </a:p>
          <a:p>
            <a:pPr eaLnBrk="1" hangingPunct="1">
              <a:lnSpc>
                <a:spcPct val="125000"/>
              </a:lnSpc>
              <a:spcBef>
                <a:spcPts val="600"/>
              </a:spcBef>
              <a:buClrTx/>
              <a:buSzTx/>
              <a:buFont typeface="Wingdings" pitchFamily="2" charset="2"/>
              <a:buNone/>
              <a:defRPr/>
            </a:pPr>
            <a:r>
              <a:rPr lang="en-US" altLang="zh-CN" dirty="0">
                <a:effectLst/>
                <a:latin typeface="Times New Roman" panose="02020603050405020304" pitchFamily="18" charset="0"/>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该反应中有部分</a:t>
            </a:r>
            <a:r>
              <a:rPr lang="en-US" altLang="zh-CN" dirty="0">
                <a:effectLst/>
                <a:latin typeface="Times New Roman" panose="02020603050405020304" pitchFamily="18" charset="0"/>
                <a:cs typeface="Times New Roman" panose="02020603050405020304" pitchFamily="18" charset="0"/>
              </a:rPr>
              <a:t>CO</a:t>
            </a:r>
            <a:r>
              <a:rPr lang="en-US" altLang="zh-CN" baseline="-25000" dirty="0">
                <a:effectLst/>
                <a:latin typeface="Times New Roman" panose="02020603050405020304" pitchFamily="18" charset="0"/>
                <a:cs typeface="Times New Roman" panose="02020603050405020304" pitchFamily="18" charset="0"/>
              </a:rPr>
              <a:t>2</a:t>
            </a:r>
            <a:r>
              <a:rPr lang="zh-CN" altLang="en-US" dirty="0">
                <a:effectLst/>
                <a:latin typeface="Times New Roman" panose="02020603050405020304" pitchFamily="18" charset="0"/>
                <a:cs typeface="Times New Roman" panose="02020603050405020304" pitchFamily="18" charset="0"/>
              </a:rPr>
              <a:t>生成，</a:t>
            </a:r>
            <a:r>
              <a:rPr lang="zh-CN" altLang="en-US" dirty="0">
                <a:solidFill>
                  <a:srgbClr val="0000FF"/>
                </a:solidFill>
                <a:effectLst/>
                <a:latin typeface="Times New Roman" panose="02020603050405020304" pitchFamily="18" charset="0"/>
                <a:cs typeface="Times New Roman" panose="02020603050405020304" pitchFamily="18" charset="0"/>
              </a:rPr>
              <a:t>怎样得到该反应的热效应？</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51520" y="304800"/>
            <a:ext cx="7003677" cy="747713"/>
          </a:xfrm>
        </p:spPr>
        <p:txBody>
          <a:bodyPr/>
          <a:lstStyle/>
          <a:p>
            <a:pPr eaLnBrk="1" hangingPunct="1"/>
            <a:r>
              <a:rPr lang="en-US" altLang="zh-CN" dirty="0">
                <a:latin typeface="Arial" panose="020B0604020202020204" pitchFamily="34" charset="0"/>
                <a:cs typeface="Arial" panose="020B0604020202020204" pitchFamily="34" charset="0"/>
              </a:rPr>
              <a:t>3.3.3  </a:t>
            </a:r>
            <a:r>
              <a:rPr lang="zh-CN" altLang="en-US" dirty="0"/>
              <a:t>等压、等容的关系和盖斯定律</a:t>
            </a:r>
          </a:p>
        </p:txBody>
      </p:sp>
      <p:sp>
        <p:nvSpPr>
          <p:cNvPr id="12" name="矩形 11">
            <a:extLst>
              <a:ext uri="{FF2B5EF4-FFF2-40B4-BE49-F238E27FC236}">
                <a16:creationId xmlns:a16="http://schemas.microsoft.com/office/drawing/2014/main" id="{0E8B3375-5BCB-42BE-A7DB-1C554B3CF9DE}"/>
              </a:ext>
            </a:extLst>
          </p:cNvPr>
          <p:cNvSpPr/>
          <p:nvPr/>
        </p:nvSpPr>
        <p:spPr>
          <a:xfrm>
            <a:off x="251521" y="1000218"/>
            <a:ext cx="8640960" cy="576055"/>
          </a:xfrm>
          <a:prstGeom prst="rect">
            <a:avLst/>
          </a:prstGeom>
        </p:spPr>
        <p:txBody>
          <a:bodyPr wrap="square">
            <a:spAutoFit/>
          </a:bodyPr>
          <a:lstStyle/>
          <a:p>
            <a:pPr>
              <a:lnSpc>
                <a:spcPct val="125000"/>
              </a:lnSpc>
              <a:spcBef>
                <a:spcPts val="600"/>
              </a:spcBef>
            </a:pPr>
            <a:r>
              <a:rPr lang="zh-CN" altLang="en-US" sz="2800" dirty="0">
                <a:solidFill>
                  <a:schemeClr val="tx1"/>
                </a:solidFill>
                <a:latin typeface="Times New Roman" panose="02020603050405020304" pitchFamily="18" charset="0"/>
                <a:ea typeface="黑体" pitchFamily="2" charset="-122"/>
                <a:cs typeface="Times New Roman" panose="02020603050405020304" pitchFamily="18" charset="0"/>
              </a:rPr>
              <a:t>因此，</a:t>
            </a:r>
            <a:r>
              <a:rPr kumimoji="0" lang="en-US" altLang="zh-CN" sz="2800" b="1" i="1" kern="0" dirty="0" err="1">
                <a:solidFill>
                  <a:srgbClr val="FF0000"/>
                </a:solidFill>
                <a:latin typeface="Times New Roman" panose="02020603050405020304" pitchFamily="18" charset="0"/>
                <a:ea typeface="华文仿宋" pitchFamily="2" charset="-122"/>
                <a:cs typeface="Times New Roman" panose="02020603050405020304" pitchFamily="18" charset="0"/>
              </a:rPr>
              <a:t>q</a:t>
            </a:r>
            <a:r>
              <a:rPr kumimoji="0" lang="en-US" altLang="zh-CN" sz="2800" b="1" kern="0"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p</a:t>
            </a:r>
            <a:r>
              <a:rPr kumimoji="0" lang="en-US" altLang="zh-CN" sz="2800" b="1" i="1" kern="0" dirty="0">
                <a:solidFill>
                  <a:srgbClr val="FF0000"/>
                </a:solidFill>
                <a:latin typeface="Times New Roman" panose="02020603050405020304" pitchFamily="18" charset="0"/>
                <a:ea typeface="华文仿宋" pitchFamily="2" charset="-122"/>
                <a:cs typeface="Times New Roman" panose="02020603050405020304" pitchFamily="18" charset="0"/>
              </a:rPr>
              <a:t> - q</a:t>
            </a:r>
            <a:r>
              <a:rPr kumimoji="0" lang="en-US" altLang="zh-CN" sz="2800" b="1" kern="0" baseline="-25000" dirty="0">
                <a:solidFill>
                  <a:srgbClr val="FF0000"/>
                </a:solidFill>
                <a:latin typeface="Times New Roman" panose="02020603050405020304" pitchFamily="18" charset="0"/>
                <a:ea typeface="华文仿宋" pitchFamily="2" charset="-122"/>
                <a:cs typeface="Times New Roman" panose="02020603050405020304" pitchFamily="18" charset="0"/>
              </a:rPr>
              <a:t>v</a:t>
            </a:r>
            <a:r>
              <a:rPr kumimoji="0" lang="en-US" altLang="zh-CN" sz="2800" b="1" i="1" kern="0" baseline="-25000"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H</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 - </a:t>
            </a:r>
            <a:r>
              <a:rPr lang="en-US" altLang="zh-CN" sz="2800"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U</a:t>
            </a:r>
            <a:r>
              <a:rPr kumimoji="0" lang="en-US" altLang="zh-CN" sz="2800" b="1" kern="0"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v</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 = </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U</a:t>
            </a:r>
            <a:r>
              <a:rPr kumimoji="0" lang="en-US" altLang="zh-CN" sz="2800" b="1" kern="0"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p</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 + </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p</a:t>
            </a:r>
            <a:r>
              <a:rPr lang="en-US" altLang="zh-CN" sz="2800" b="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V</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 - </a:t>
            </a:r>
            <a:r>
              <a:rPr lang="en-US" altLang="zh-CN" sz="2800"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U</a:t>
            </a:r>
            <a:r>
              <a:rPr kumimoji="0" lang="en-US" altLang="zh-CN" sz="2800" b="1" kern="0"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v</a:t>
            </a:r>
            <a:r>
              <a:rPr lang="en-US" altLang="zh-CN" sz="2800" b="1" i="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 = </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p</a:t>
            </a:r>
            <a:r>
              <a:rPr lang="en-US" altLang="zh-CN" sz="2800" b="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V</a:t>
            </a:r>
            <a:endParaRPr lang="en-US" altLang="zh-CN" sz="2800" b="1" i="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endParaRPr>
          </a:p>
        </p:txBody>
      </p:sp>
      <p:sp>
        <p:nvSpPr>
          <p:cNvPr id="3" name="矩形 2">
            <a:extLst>
              <a:ext uri="{FF2B5EF4-FFF2-40B4-BE49-F238E27FC236}">
                <a16:creationId xmlns:a16="http://schemas.microsoft.com/office/drawing/2014/main" id="{AF3270EA-2191-498E-8BC3-8C2737E15D47}"/>
              </a:ext>
            </a:extLst>
          </p:cNvPr>
          <p:cNvSpPr/>
          <p:nvPr/>
        </p:nvSpPr>
        <p:spPr>
          <a:xfrm>
            <a:off x="263731" y="1761490"/>
            <a:ext cx="2652085" cy="1015663"/>
          </a:xfrm>
          <a:prstGeom prst="rect">
            <a:avLst/>
          </a:prstGeom>
        </p:spPr>
        <p:txBody>
          <a:bodyPr wrap="square">
            <a:spAutoFit/>
          </a:bodyPr>
          <a:lstStyle/>
          <a:p>
            <a:r>
              <a:rPr lang="zh-CN" altLang="en-US" b="1" dirty="0">
                <a:solidFill>
                  <a:schemeClr val="tx1"/>
                </a:solidFill>
                <a:latin typeface="Times New Roman" pitchFamily="18" charset="0"/>
                <a:ea typeface="仿宋" pitchFamily="49" charset="-122"/>
                <a:cs typeface="Times New Roman" pitchFamily="18" charset="0"/>
              </a:rPr>
              <a:t>一般认为等温等压过程和等温等容过程的内能相等</a:t>
            </a:r>
            <a:r>
              <a:rPr lang="en-US" altLang="zh-CN" b="1" dirty="0">
                <a:solidFill>
                  <a:schemeClr val="tx1"/>
                </a:solidFill>
                <a:latin typeface="Times New Roman" pitchFamily="18" charset="0"/>
                <a:ea typeface="仿宋" pitchFamily="49" charset="-122"/>
                <a:cs typeface="Times New Roman" pitchFamily="18" charset="0"/>
              </a:rPr>
              <a:t>(</a:t>
            </a:r>
            <a:r>
              <a:rPr lang="en-US" altLang="zh-CN"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b="1" baseline="-25000" dirty="0" err="1">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b="1" i="1" dirty="0" err="1">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U</a:t>
            </a:r>
            <a:r>
              <a:rPr kumimoji="0" lang="en-US" altLang="zh-CN" b="1" kern="0" baseline="-25000" dirty="0" err="1">
                <a:solidFill>
                  <a:schemeClr val="tx1"/>
                </a:solidFill>
                <a:latin typeface="Times New Roman" panose="02020603050405020304" pitchFamily="18" charset="0"/>
                <a:ea typeface="华文仿宋" pitchFamily="2" charset="-122"/>
                <a:cs typeface="Times New Roman" panose="02020603050405020304" pitchFamily="18" charset="0"/>
              </a:rPr>
              <a:t>p</a:t>
            </a:r>
            <a:r>
              <a:rPr lang="en-US" altLang="zh-CN"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b="1" dirty="0">
                <a:solidFill>
                  <a:schemeClr val="tx1"/>
                </a:solidFill>
                <a:latin typeface="Times New Roman" pitchFamily="18" charset="0"/>
                <a:ea typeface="仿宋" pitchFamily="49" charset="-122"/>
                <a:cs typeface="Times New Roman" pitchFamily="18" charset="0"/>
              </a:rPr>
              <a:t>=</a:t>
            </a:r>
            <a:r>
              <a:rPr lang="en-US" altLang="zh-CN"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b="1" baseline="-25000" dirty="0" err="1">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b="1" i="1" dirty="0" err="1">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U</a:t>
            </a:r>
            <a:r>
              <a:rPr kumimoji="0" lang="en-US" altLang="zh-CN" b="1" kern="0" baseline="-25000" dirty="0" err="1">
                <a:solidFill>
                  <a:schemeClr val="tx1"/>
                </a:solidFill>
                <a:latin typeface="Times New Roman" panose="02020603050405020304" pitchFamily="18" charset="0"/>
                <a:ea typeface="华文仿宋" pitchFamily="2" charset="-122"/>
                <a:cs typeface="Times New Roman" panose="02020603050405020304" pitchFamily="18" charset="0"/>
              </a:rPr>
              <a:t>v</a:t>
            </a:r>
            <a:r>
              <a:rPr lang="en-US" altLang="zh-CN" b="1" dirty="0">
                <a:solidFill>
                  <a:schemeClr val="tx1"/>
                </a:solidFill>
                <a:latin typeface="Times New Roman" pitchFamily="18" charset="0"/>
                <a:ea typeface="仿宋" pitchFamily="49" charset="-122"/>
                <a:cs typeface="Times New Roman" pitchFamily="18" charset="0"/>
              </a:rPr>
              <a:t>)</a:t>
            </a:r>
            <a:endParaRPr lang="zh-CN" altLang="en-US" dirty="0">
              <a:solidFill>
                <a:schemeClr val="tx1"/>
              </a:solidFill>
            </a:endParaRPr>
          </a:p>
        </p:txBody>
      </p:sp>
      <p:grpSp>
        <p:nvGrpSpPr>
          <p:cNvPr id="7" name="组合 6">
            <a:extLst>
              <a:ext uri="{FF2B5EF4-FFF2-40B4-BE49-F238E27FC236}">
                <a16:creationId xmlns:a16="http://schemas.microsoft.com/office/drawing/2014/main" id="{D762CC7A-4C83-4E13-A13B-5D875B226CBC}"/>
              </a:ext>
            </a:extLst>
          </p:cNvPr>
          <p:cNvGrpSpPr/>
          <p:nvPr/>
        </p:nvGrpSpPr>
        <p:grpSpPr>
          <a:xfrm>
            <a:off x="179512" y="4797152"/>
            <a:ext cx="8596238" cy="2016224"/>
            <a:chOff x="179512" y="4797152"/>
            <a:chExt cx="8596238" cy="2016224"/>
          </a:xfrm>
        </p:grpSpPr>
        <p:graphicFrame>
          <p:nvGraphicFramePr>
            <p:cNvPr id="545793" name="Object 1"/>
            <p:cNvGraphicFramePr>
              <a:graphicFrameLocks noChangeAspect="1"/>
            </p:cNvGraphicFramePr>
            <p:nvPr>
              <p:extLst>
                <p:ext uri="{D42A27DB-BD31-4B8C-83A1-F6EECF244321}">
                  <p14:modId xmlns:p14="http://schemas.microsoft.com/office/powerpoint/2010/main" val="2465677462"/>
                </p:ext>
              </p:extLst>
            </p:nvPr>
          </p:nvGraphicFramePr>
          <p:xfrm>
            <a:off x="2443484" y="5157192"/>
            <a:ext cx="4811713" cy="917575"/>
          </p:xfrm>
          <a:graphic>
            <a:graphicData uri="http://schemas.openxmlformats.org/presentationml/2006/ole">
              <mc:AlternateContent xmlns:mc="http://schemas.openxmlformats.org/markup-compatibility/2006">
                <mc:Choice xmlns:v="urn:schemas-microsoft-com:vml" Requires="v">
                  <p:oleObj spid="_x0000_s180362" name="Equation" r:id="rId3" imgW="1790700" imgH="342900" progId="Equation.DSMT4">
                    <p:embed/>
                  </p:oleObj>
                </mc:Choice>
                <mc:Fallback>
                  <p:oleObj name="Equation" r:id="rId3" imgW="1790700" imgH="3429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3484" y="5157192"/>
                          <a:ext cx="4811713"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4">
              <a:extLst>
                <a:ext uri="{FF2B5EF4-FFF2-40B4-BE49-F238E27FC236}">
                  <a16:creationId xmlns:a16="http://schemas.microsoft.com/office/drawing/2014/main" id="{34AE56CD-DE01-4948-AC8E-F83522B81392}"/>
                </a:ext>
              </a:extLst>
            </p:cNvPr>
            <p:cNvSpPr txBox="1">
              <a:spLocks noChangeArrowheads="1"/>
            </p:cNvSpPr>
            <p:nvPr/>
          </p:nvSpPr>
          <p:spPr bwMode="auto">
            <a:xfrm>
              <a:off x="971600" y="4797152"/>
              <a:ext cx="7804150" cy="427038"/>
            </a:xfrm>
            <a:prstGeom prst="rect">
              <a:avLst/>
            </a:prstGeom>
            <a:noFill/>
            <a:ln w="12700" cap="sq">
              <a:noFill/>
              <a:miter lim="800000"/>
              <a:headEnd/>
              <a:tailEnd/>
            </a:ln>
          </p:spPr>
          <p:txBody>
            <a:bodyPr tIns="0" bIns="0">
              <a:spAutoFit/>
            </a:bodyPr>
            <a:lstStyle/>
            <a:p>
              <a:pPr fontAlgn="t"/>
              <a:r>
                <a:rPr lang="zh-CN" altLang="en-US" sz="2800" dirty="0">
                  <a:solidFill>
                    <a:schemeClr val="tx1"/>
                  </a:solidFill>
                  <a:latin typeface="Times New Roman" panose="02020603050405020304" pitchFamily="18" charset="0"/>
                  <a:ea typeface="黑体" pitchFamily="2" charset="-122"/>
                  <a:cs typeface="Times New Roman" panose="02020603050405020304" pitchFamily="18" charset="0"/>
                </a:rPr>
                <a:t>当反应进度为1 </a:t>
              </a:r>
              <a:r>
                <a:rPr lang="en-US" altLang="zh-CN" sz="2800" dirty="0">
                  <a:solidFill>
                    <a:schemeClr val="tx1"/>
                  </a:solidFill>
                  <a:latin typeface="Times New Roman" panose="02020603050405020304" pitchFamily="18" charset="0"/>
                  <a:ea typeface="黑体" pitchFamily="2" charset="-122"/>
                  <a:cs typeface="Times New Roman" panose="02020603050405020304" pitchFamily="18" charset="0"/>
                </a:rPr>
                <a:t>mol </a:t>
              </a:r>
              <a:r>
                <a:rPr lang="zh-CN" altLang="en-US" sz="2800" dirty="0">
                  <a:solidFill>
                    <a:schemeClr val="tx1"/>
                  </a:solidFill>
                  <a:latin typeface="Times New Roman" panose="02020603050405020304" pitchFamily="18" charset="0"/>
                  <a:ea typeface="黑体" pitchFamily="2" charset="-122"/>
                  <a:cs typeface="Times New Roman" panose="02020603050405020304" pitchFamily="18" charset="0"/>
                </a:rPr>
                <a:t>时：			</a:t>
              </a:r>
              <a:r>
                <a:rPr lang="zh-CN" altLang="en-US" sz="2800" i="1" dirty="0">
                  <a:solidFill>
                    <a:schemeClr val="tx1"/>
                  </a:solidFill>
                  <a:latin typeface="Times New Roman" panose="02020603050405020304" pitchFamily="18" charset="0"/>
                  <a:ea typeface="黑体" pitchFamily="2" charset="-122"/>
                  <a:cs typeface="Times New Roman" panose="02020603050405020304" pitchFamily="18" charset="0"/>
                  <a:sym typeface="Symbol" pitchFamily="18" charset="2"/>
                </a:rPr>
                <a:t> </a:t>
              </a:r>
              <a:endParaRPr lang="zh-CN" altLang="en-US" sz="2800" i="1" dirty="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8CFA17C4-AA42-4F2D-8E9B-FD1B33ECCF29}"/>
                </a:ext>
              </a:extLst>
            </p:cNvPr>
            <p:cNvSpPr/>
            <p:nvPr/>
          </p:nvSpPr>
          <p:spPr>
            <a:xfrm>
              <a:off x="179512" y="6095744"/>
              <a:ext cx="7804150" cy="400110"/>
            </a:xfrm>
            <a:prstGeom prst="rect">
              <a:avLst/>
            </a:prstGeom>
          </p:spPr>
          <p:txBody>
            <a:bodyPr wrap="square">
              <a:spAutoFit/>
            </a:bodyPr>
            <a:lstStyle/>
            <a:p>
              <a:r>
                <a:rPr lang="zh-CN" altLang="en-US" b="1" dirty="0">
                  <a:solidFill>
                    <a:schemeClr val="tx1"/>
                  </a:solidFill>
                  <a:latin typeface="Times New Roman" pitchFamily="18" charset="0"/>
                  <a:ea typeface="仿宋" pitchFamily="49" charset="-122"/>
                  <a:cs typeface="Times New Roman" pitchFamily="18" charset="0"/>
                </a:rPr>
                <a:t>注：                     气态生成物和气态反应物的化学计量数之和。</a:t>
              </a:r>
              <a:endParaRPr lang="zh-CN" altLang="en-US" dirty="0"/>
            </a:p>
          </p:txBody>
        </p:sp>
        <p:graphicFrame>
          <p:nvGraphicFramePr>
            <p:cNvPr id="14" name="Object 0">
              <a:extLst>
                <a:ext uri="{FF2B5EF4-FFF2-40B4-BE49-F238E27FC236}">
                  <a16:creationId xmlns:a16="http://schemas.microsoft.com/office/drawing/2014/main" id="{4D846A0A-6AF3-4205-8240-BF94B0DE6311}"/>
                </a:ext>
              </a:extLst>
            </p:cNvPr>
            <p:cNvGraphicFramePr>
              <a:graphicFrameLocks noChangeAspect="1"/>
            </p:cNvGraphicFramePr>
            <p:nvPr>
              <p:extLst>
                <p:ext uri="{D42A27DB-BD31-4B8C-83A1-F6EECF244321}">
                  <p14:modId xmlns:p14="http://schemas.microsoft.com/office/powerpoint/2010/main" val="3017212313"/>
                </p:ext>
              </p:extLst>
            </p:nvPr>
          </p:nvGraphicFramePr>
          <p:xfrm>
            <a:off x="560432" y="5687838"/>
            <a:ext cx="1595437" cy="1125538"/>
          </p:xfrm>
          <a:graphic>
            <a:graphicData uri="http://schemas.openxmlformats.org/presentationml/2006/ole">
              <mc:AlternateContent xmlns:mc="http://schemas.openxmlformats.org/markup-compatibility/2006">
                <mc:Choice xmlns:v="urn:schemas-microsoft-com:vml" Requires="v">
                  <p:oleObj spid="_x0000_s180363" name="Equation" r:id="rId5" imgW="609480" imgH="431640" progId="Equation.DSMT4">
                    <p:embed/>
                  </p:oleObj>
                </mc:Choice>
                <mc:Fallback>
                  <p:oleObj name="Equation" r:id="rId5" imgW="609480" imgH="431640" progId="Equation.DSMT4">
                    <p:embed/>
                    <p:pic>
                      <p:nvPicPr>
                        <p:cNvPr id="545792" name="Object 0"/>
                        <p:cNvPicPr>
                          <a:picLocks noChangeAspect="1" noChangeArrowheads="1"/>
                        </p:cNvPicPr>
                        <p:nvPr/>
                      </p:nvPicPr>
                      <p:blipFill>
                        <a:blip r:embed="rId6"/>
                        <a:srcRect/>
                        <a:stretch>
                          <a:fillRect/>
                        </a:stretch>
                      </p:blipFill>
                      <p:spPr bwMode="auto">
                        <a:xfrm>
                          <a:off x="560432" y="5687838"/>
                          <a:ext cx="1595437"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0" name="直接连接符 19">
              <a:extLst>
                <a:ext uri="{FF2B5EF4-FFF2-40B4-BE49-F238E27FC236}">
                  <a16:creationId xmlns:a16="http://schemas.microsoft.com/office/drawing/2014/main" id="{880758A6-A70C-470F-8593-D9BBA9F6ABD8}"/>
                </a:ext>
              </a:extLst>
            </p:cNvPr>
            <p:cNvCxnSpPr>
              <a:cxnSpLocks/>
            </p:cNvCxnSpPr>
            <p:nvPr/>
          </p:nvCxnSpPr>
          <p:spPr bwMode="auto">
            <a:xfrm>
              <a:off x="1338008" y="6483650"/>
              <a:ext cx="5826280"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grpSp>
      <p:grpSp>
        <p:nvGrpSpPr>
          <p:cNvPr id="9" name="组合 8">
            <a:extLst>
              <a:ext uri="{FF2B5EF4-FFF2-40B4-BE49-F238E27FC236}">
                <a16:creationId xmlns:a16="http://schemas.microsoft.com/office/drawing/2014/main" id="{41BD4EFF-965E-4B9E-B6B1-AFCA46A95FAB}"/>
              </a:ext>
            </a:extLst>
          </p:cNvPr>
          <p:cNvGrpSpPr/>
          <p:nvPr/>
        </p:nvGrpSpPr>
        <p:grpSpPr>
          <a:xfrm>
            <a:off x="859159" y="1628800"/>
            <a:ext cx="7961313" cy="3336578"/>
            <a:chOff x="859159" y="1628800"/>
            <a:chExt cx="7961313" cy="3336578"/>
          </a:xfrm>
        </p:grpSpPr>
        <p:grpSp>
          <p:nvGrpSpPr>
            <p:cNvPr id="6" name="组合 5">
              <a:extLst>
                <a:ext uri="{FF2B5EF4-FFF2-40B4-BE49-F238E27FC236}">
                  <a16:creationId xmlns:a16="http://schemas.microsoft.com/office/drawing/2014/main" id="{506391B2-2680-4C40-B9A0-5A92222BEAF5}"/>
                </a:ext>
              </a:extLst>
            </p:cNvPr>
            <p:cNvGrpSpPr/>
            <p:nvPr/>
          </p:nvGrpSpPr>
          <p:grpSpPr>
            <a:xfrm>
              <a:off x="859159" y="1628800"/>
              <a:ext cx="7961313" cy="3336578"/>
              <a:chOff x="859159" y="1628800"/>
              <a:chExt cx="7961313" cy="3336578"/>
            </a:xfrm>
          </p:grpSpPr>
          <p:graphicFrame>
            <p:nvGraphicFramePr>
              <p:cNvPr id="545792" name="Object 0"/>
              <p:cNvGraphicFramePr>
                <a:graphicFrameLocks noChangeAspect="1"/>
              </p:cNvGraphicFramePr>
              <p:nvPr>
                <p:extLst>
                  <p:ext uri="{D42A27DB-BD31-4B8C-83A1-F6EECF244321}">
                    <p14:modId xmlns:p14="http://schemas.microsoft.com/office/powerpoint/2010/main" val="3243851326"/>
                  </p:ext>
                </p:extLst>
              </p:nvPr>
            </p:nvGraphicFramePr>
            <p:xfrm>
              <a:off x="3363913" y="2078038"/>
              <a:ext cx="3621087" cy="1125537"/>
            </p:xfrm>
            <a:graphic>
              <a:graphicData uri="http://schemas.openxmlformats.org/presentationml/2006/ole">
                <mc:AlternateContent xmlns:mc="http://schemas.openxmlformats.org/markup-compatibility/2006">
                  <mc:Choice xmlns:v="urn:schemas-microsoft-com:vml" Requires="v">
                    <p:oleObj spid="_x0000_s180364" name="Equation" r:id="rId7" imgW="1384200" imgH="431640" progId="Equation.DSMT4">
                      <p:embed/>
                    </p:oleObj>
                  </mc:Choice>
                  <mc:Fallback>
                    <p:oleObj name="Equation" r:id="rId7" imgW="1384200" imgH="431640" progId="Equation.DSMT4">
                      <p:embed/>
                      <p:pic>
                        <p:nvPicPr>
                          <p:cNvPr id="0" name="Object 0"/>
                          <p:cNvPicPr>
                            <a:picLocks noChangeAspect="1" noChangeArrowheads="1"/>
                          </p:cNvPicPr>
                          <p:nvPr/>
                        </p:nvPicPr>
                        <p:blipFill>
                          <a:blip r:embed="rId8"/>
                          <a:srcRect/>
                          <a:stretch>
                            <a:fillRect/>
                          </a:stretch>
                        </p:blipFill>
                        <p:spPr bwMode="auto">
                          <a:xfrm>
                            <a:off x="3363913" y="2078038"/>
                            <a:ext cx="3621087"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 name="Group 14"/>
              <p:cNvPicPr>
                <a:picLocks noChangeArrowheads="1"/>
              </p:cNvPicPr>
              <p:nvPr/>
            </p:nvPicPr>
            <p:blipFill>
              <a:blip r:embed="rId9"/>
              <a:srcRect/>
              <a:stretch>
                <a:fillRect/>
              </a:stretch>
            </p:blipFill>
            <p:spPr bwMode="auto">
              <a:xfrm>
                <a:off x="859159" y="3789040"/>
                <a:ext cx="7961313" cy="1176338"/>
              </a:xfrm>
              <a:prstGeom prst="rect">
                <a:avLst/>
              </a:prstGeom>
              <a:noFill/>
            </p:spPr>
          </p:pic>
          <p:sp>
            <p:nvSpPr>
              <p:cNvPr id="2" name="矩形 1">
                <a:extLst>
                  <a:ext uri="{FF2B5EF4-FFF2-40B4-BE49-F238E27FC236}">
                    <a16:creationId xmlns:a16="http://schemas.microsoft.com/office/drawing/2014/main" id="{AAFEBE68-0571-4960-8056-ECF3B48A7A31}"/>
                  </a:ext>
                </a:extLst>
              </p:cNvPr>
              <p:cNvSpPr/>
              <p:nvPr/>
            </p:nvSpPr>
            <p:spPr bwMode="auto">
              <a:xfrm>
                <a:off x="3131840" y="1707975"/>
                <a:ext cx="3853482" cy="2060088"/>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pSp>
            <p:nvGrpSpPr>
              <p:cNvPr id="15" name="组合 14">
                <a:extLst>
                  <a:ext uri="{FF2B5EF4-FFF2-40B4-BE49-F238E27FC236}">
                    <a16:creationId xmlns:a16="http://schemas.microsoft.com/office/drawing/2014/main" id="{CB09043D-CC03-4EC1-80BB-41BCE7C325A7}"/>
                  </a:ext>
                </a:extLst>
              </p:cNvPr>
              <p:cNvGrpSpPr/>
              <p:nvPr/>
            </p:nvGrpSpPr>
            <p:grpSpPr>
              <a:xfrm>
                <a:off x="7276387" y="2025997"/>
                <a:ext cx="1480145" cy="1480145"/>
                <a:chOff x="6660232" y="5044480"/>
                <a:chExt cx="1480145" cy="1480145"/>
              </a:xfrm>
            </p:grpSpPr>
            <p:sp>
              <p:nvSpPr>
                <p:cNvPr id="16" name="爆炸形: 8 pt  15">
                  <a:extLst>
                    <a:ext uri="{FF2B5EF4-FFF2-40B4-BE49-F238E27FC236}">
                      <a16:creationId xmlns:a16="http://schemas.microsoft.com/office/drawing/2014/main" id="{3A4146F4-120C-4691-A47E-D6BCEBFF5296}"/>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9" name="矩形 18">
                  <a:extLst>
                    <a:ext uri="{FF2B5EF4-FFF2-40B4-BE49-F238E27FC236}">
                      <a16:creationId xmlns:a16="http://schemas.microsoft.com/office/drawing/2014/main" id="{BF96F17B-4F79-4B24-96C4-68FF81065F06}"/>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cxnSp>
            <p:nvCxnSpPr>
              <p:cNvPr id="5" name="直接连接符 4">
                <a:extLst>
                  <a:ext uri="{FF2B5EF4-FFF2-40B4-BE49-F238E27FC236}">
                    <a16:creationId xmlns:a16="http://schemas.microsoft.com/office/drawing/2014/main" id="{6C101A82-D98E-4965-A240-423A8D6A8D81}"/>
                  </a:ext>
                </a:extLst>
              </p:cNvPr>
              <p:cNvCxnSpPr/>
              <p:nvPr/>
            </p:nvCxnSpPr>
            <p:spPr bwMode="auto">
              <a:xfrm>
                <a:off x="1024813" y="4293096"/>
                <a:ext cx="7240891" cy="0"/>
              </a:xfrm>
              <a:prstGeom prst="line">
                <a:avLst/>
              </a:prstGeom>
              <a:solidFill>
                <a:schemeClr val="accent1"/>
              </a:solidFill>
              <a:ln w="28575" cap="flat" cmpd="sng" algn="ctr">
                <a:solidFill>
                  <a:srgbClr val="0000FF"/>
                </a:solidFill>
                <a:prstDash val="solid"/>
                <a:round/>
                <a:headEnd type="none" w="med" len="med"/>
                <a:tailEnd type="none" w="med" len="med"/>
              </a:ln>
              <a:effectLst/>
            </p:spPr>
          </p:cxnSp>
          <p:sp>
            <p:nvSpPr>
              <p:cNvPr id="4" name="矩形 3">
                <a:extLst>
                  <a:ext uri="{FF2B5EF4-FFF2-40B4-BE49-F238E27FC236}">
                    <a16:creationId xmlns:a16="http://schemas.microsoft.com/office/drawing/2014/main" id="{420E3B6D-911A-464F-AE11-E4E7E5C65CCF}"/>
                  </a:ext>
                </a:extLst>
              </p:cNvPr>
              <p:cNvSpPr/>
              <p:nvPr/>
            </p:nvSpPr>
            <p:spPr>
              <a:xfrm>
                <a:off x="3131840" y="1628800"/>
                <a:ext cx="3823320" cy="579069"/>
              </a:xfrm>
              <a:prstGeom prst="rect">
                <a:avLst/>
              </a:prstGeom>
            </p:spPr>
            <p:txBody>
              <a:bodyPr wrap="square">
                <a:spAutoFit/>
              </a:bodyPr>
              <a:lstStyle/>
              <a:p>
                <a:pPr algn="ctr">
                  <a:lnSpc>
                    <a:spcPct val="125000"/>
                  </a:lnSpc>
                  <a:spcBef>
                    <a:spcPts val="600"/>
                  </a:spcBef>
                </a:pPr>
                <a:r>
                  <a:rPr kumimoji="0" lang="en-US" altLang="zh-CN" sz="2800" b="1" i="1" kern="0" dirty="0" err="1">
                    <a:latin typeface="Times New Roman" panose="02020603050405020304" pitchFamily="18" charset="0"/>
                    <a:ea typeface="华文仿宋" pitchFamily="2" charset="-122"/>
                    <a:cs typeface="Times New Roman" panose="02020603050405020304" pitchFamily="18" charset="0"/>
                  </a:rPr>
                  <a:t>q</a:t>
                </a:r>
                <a:r>
                  <a:rPr kumimoji="0" lang="en-US" altLang="zh-CN" sz="2800" b="1" kern="0" baseline="-25000" dirty="0" err="1">
                    <a:latin typeface="Times New Roman" panose="02020603050405020304" pitchFamily="18" charset="0"/>
                    <a:ea typeface="华文仿宋" pitchFamily="2" charset="-122"/>
                    <a:cs typeface="Times New Roman" panose="02020603050405020304" pitchFamily="18" charset="0"/>
                  </a:rPr>
                  <a:t>p</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 </a:t>
                </a:r>
                <a:r>
                  <a:rPr lang="en-US" altLang="zh-CN" sz="2800" b="1" dirty="0">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a:latin typeface="Times New Roman" panose="02020603050405020304" pitchFamily="18" charset="0"/>
                    <a:ea typeface="华文仿宋" pitchFamily="2" charset="-122"/>
                    <a:cs typeface="Times New Roman" panose="02020603050405020304" pitchFamily="18" charset="0"/>
                    <a:sym typeface="Symbol" pitchFamily="18" charset="2"/>
                  </a:rPr>
                  <a:t> </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q</a:t>
                </a:r>
                <a:r>
                  <a:rPr kumimoji="0" lang="en-US" altLang="zh-CN" sz="2800" b="1" kern="0" baseline="-25000" dirty="0">
                    <a:latin typeface="Times New Roman" panose="02020603050405020304" pitchFamily="18" charset="0"/>
                    <a:ea typeface="华文仿宋" pitchFamily="2" charset="-122"/>
                    <a:cs typeface="Times New Roman" panose="02020603050405020304" pitchFamily="18" charset="0"/>
                  </a:rPr>
                  <a:t>v</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 </a:t>
                </a:r>
                <a:r>
                  <a:rPr lang="en-US" altLang="zh-CN" sz="2800" b="1" i="1" dirty="0">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i="1" dirty="0" err="1">
                    <a:latin typeface="Times New Roman" panose="02020603050405020304" pitchFamily="18" charset="0"/>
                    <a:ea typeface="华文仿宋" pitchFamily="2" charset="-122"/>
                    <a:cs typeface="Times New Roman" panose="02020603050405020304" pitchFamily="18" charset="0"/>
                    <a:sym typeface="Symbol" pitchFamily="18" charset="2"/>
                  </a:rPr>
                  <a:t>p</a:t>
                </a:r>
                <a:r>
                  <a:rPr lang="en-US" altLang="zh-CN" sz="2800" b="1" dirty="0" err="1">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err="1">
                    <a:latin typeface="Times New Roman" panose="02020603050405020304" pitchFamily="18" charset="0"/>
                    <a:ea typeface="华文仿宋" pitchFamily="2" charset="-122"/>
                    <a:cs typeface="Times New Roman" panose="02020603050405020304" pitchFamily="18" charset="0"/>
                    <a:sym typeface="Symbol" pitchFamily="18" charset="2"/>
                  </a:rPr>
                  <a:t>V</a:t>
                </a:r>
                <a:endParaRPr lang="en-US" altLang="zh-CN" sz="2800" b="1" dirty="0">
                  <a:latin typeface="Times New Roman" panose="02020603050405020304" pitchFamily="18" charset="0"/>
                  <a:ea typeface="华文仿宋" pitchFamily="2" charset="-122"/>
                  <a:cs typeface="Times New Roman" panose="02020603050405020304" pitchFamily="18" charset="0"/>
                  <a:sym typeface="Symbol" pitchFamily="18" charset="2"/>
                </a:endParaRPr>
              </a:p>
            </p:txBody>
          </p:sp>
        </p:grpSp>
        <p:sp>
          <p:nvSpPr>
            <p:cNvPr id="8" name="矩形 7">
              <a:extLst>
                <a:ext uri="{FF2B5EF4-FFF2-40B4-BE49-F238E27FC236}">
                  <a16:creationId xmlns:a16="http://schemas.microsoft.com/office/drawing/2014/main" id="{08950DD9-332E-4EBC-AACB-7D41C0F0A532}"/>
                </a:ext>
              </a:extLst>
            </p:cNvPr>
            <p:cNvSpPr/>
            <p:nvPr/>
          </p:nvSpPr>
          <p:spPr>
            <a:xfrm>
              <a:off x="3131839" y="3140968"/>
              <a:ext cx="3853483" cy="579069"/>
            </a:xfrm>
            <a:prstGeom prst="rect">
              <a:avLst/>
            </a:prstGeom>
          </p:spPr>
          <p:txBody>
            <a:bodyPr wrap="square">
              <a:spAutoFit/>
            </a:bodyPr>
            <a:lstStyle/>
            <a:p>
              <a:pPr algn="ctr">
                <a:lnSpc>
                  <a:spcPct val="125000"/>
                </a:lnSpc>
                <a:spcBef>
                  <a:spcPts val="600"/>
                </a:spcBef>
              </a:pPr>
              <a:r>
                <a:rPr lang="en-US" altLang="zh-CN" sz="2800" b="1" dirty="0">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baseline="-25000" dirty="0" err="1">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latin typeface="Times New Roman" panose="02020603050405020304" pitchFamily="18" charset="0"/>
                  <a:ea typeface="华文仿宋" pitchFamily="2" charset="-122"/>
                  <a:cs typeface="Times New Roman" panose="02020603050405020304" pitchFamily="18" charset="0"/>
                  <a:sym typeface="Symbol" pitchFamily="18" charset="2"/>
                </a:rPr>
                <a:t>H</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 </a:t>
              </a:r>
              <a:r>
                <a:rPr lang="en-US" altLang="zh-CN" sz="2800" b="1" dirty="0">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dirty="0">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baseline="-25000" dirty="0" err="1">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latin typeface="Times New Roman" panose="02020603050405020304" pitchFamily="18" charset="0"/>
                  <a:ea typeface="华文仿宋" pitchFamily="2" charset="-122"/>
                  <a:cs typeface="Times New Roman" panose="02020603050405020304" pitchFamily="18" charset="0"/>
                  <a:sym typeface="Symbol" pitchFamily="18" charset="2"/>
                </a:rPr>
                <a:t>U</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 </a:t>
              </a:r>
              <a:r>
                <a:rPr lang="en-US" altLang="zh-CN" sz="2800" b="1" i="1" dirty="0">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sz="2800" b="1" dirty="0">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i="1" dirty="0" err="1">
                  <a:latin typeface="Times New Roman" panose="02020603050405020304" pitchFamily="18" charset="0"/>
                  <a:ea typeface="华文仿宋" pitchFamily="2" charset="-122"/>
                  <a:cs typeface="Times New Roman" panose="02020603050405020304" pitchFamily="18" charset="0"/>
                  <a:sym typeface="Symbol" pitchFamily="18" charset="2"/>
                </a:rPr>
                <a:t>nRT</a:t>
              </a:r>
              <a:endParaRPr lang="en-US" altLang="zh-CN" sz="2800" b="1" i="1" dirty="0">
                <a:latin typeface="Times New Roman" panose="02020603050405020304" pitchFamily="18" charset="0"/>
                <a:ea typeface="华文仿宋" pitchFamily="2" charset="-122"/>
                <a:cs typeface="Times New Roman" panose="02020603050405020304" pitchFamily="18" charset="0"/>
                <a:sym typeface="Symbol" pitchFamily="18" charset="2"/>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3.4 </a:t>
            </a:r>
            <a:r>
              <a:rPr lang="zh-CN" altLang="en-US" dirty="0">
                <a:latin typeface="Arial" panose="020B0604020202020204" pitchFamily="34" charset="0"/>
                <a:cs typeface="Arial" panose="020B0604020202020204" pitchFamily="34" charset="0"/>
              </a:rPr>
              <a:t>  </a:t>
            </a:r>
            <a:r>
              <a:rPr lang="zh-CN" altLang="en-US" dirty="0"/>
              <a:t>热化学方程式</a:t>
            </a:r>
          </a:p>
        </p:txBody>
      </p:sp>
      <p:sp>
        <p:nvSpPr>
          <p:cNvPr id="251907" name="Text Box 3"/>
          <p:cNvSpPr txBox="1">
            <a:spLocks noChangeArrowheads="1"/>
          </p:cNvSpPr>
          <p:nvPr/>
        </p:nvSpPr>
        <p:spPr bwMode="auto">
          <a:xfrm>
            <a:off x="251520" y="980728"/>
            <a:ext cx="8640960" cy="2154436"/>
          </a:xfrm>
          <a:prstGeom prst="rect">
            <a:avLst/>
          </a:prstGeom>
          <a:noFill/>
          <a:ln w="12700" cap="sq">
            <a:noFill/>
            <a:miter lim="800000"/>
            <a:headEnd/>
            <a:tailEnd/>
          </a:ln>
        </p:spPr>
        <p:txBody>
          <a:bodyPr wrap="square" tIns="0" bIns="0">
            <a:spAutoFit/>
          </a:bodyPr>
          <a:lstStyle/>
          <a:p>
            <a:pPr algn="just" fontAlgn="t">
              <a:lnSpc>
                <a:spcPct val="125000"/>
              </a:lnSpc>
              <a:defRPr/>
            </a:pPr>
            <a:r>
              <a:rPr lang="zh-CN" altLang="en-US" sz="2800" b="1" dirty="0">
                <a:latin typeface="Times New Roman" pitchFamily="18" charset="0"/>
                <a:ea typeface="仿宋" pitchFamily="49" charset="-122"/>
                <a:cs typeface="Times New Roman" pitchFamily="18" charset="0"/>
              </a:rPr>
              <a:t>表示化学反应与热效应关系的方程式称为</a:t>
            </a:r>
            <a:r>
              <a:rPr lang="zh-CN" altLang="en-US" sz="2800" b="1" dirty="0">
                <a:latin typeface="+mj-ea"/>
                <a:ea typeface="+mj-ea"/>
                <a:cs typeface="Times New Roman" pitchFamily="18" charset="0"/>
              </a:rPr>
              <a:t>热化学方程式</a:t>
            </a:r>
            <a:r>
              <a:rPr lang="zh-CN" altLang="en-US" sz="2800" b="1" dirty="0">
                <a:latin typeface="Times New Roman" pitchFamily="18" charset="0"/>
                <a:ea typeface="仿宋" pitchFamily="49" charset="-122"/>
                <a:cs typeface="Times New Roman" pitchFamily="18" charset="0"/>
              </a:rPr>
              <a:t>。</a:t>
            </a:r>
            <a:r>
              <a:rPr lang="zh-CN" altLang="en-US" sz="2800" b="1" dirty="0">
                <a:solidFill>
                  <a:schemeClr val="tx1"/>
                </a:solidFill>
                <a:latin typeface="Times New Roman" pitchFamily="18" charset="0"/>
                <a:ea typeface="仿宋" pitchFamily="49" charset="-122"/>
                <a:cs typeface="Times New Roman" pitchFamily="18" charset="0"/>
              </a:rPr>
              <a:t>因为</a:t>
            </a:r>
            <a:r>
              <a:rPr lang="en-US" altLang="zh-CN" sz="2800" b="1" i="1" dirty="0">
                <a:solidFill>
                  <a:schemeClr val="tx1"/>
                </a:solidFill>
                <a:latin typeface="Times New Roman" pitchFamily="18" charset="0"/>
                <a:ea typeface="仿宋" pitchFamily="49" charset="-122"/>
                <a:cs typeface="Times New Roman" pitchFamily="18" charset="0"/>
              </a:rPr>
              <a:t>U</a:t>
            </a:r>
            <a:r>
              <a:rPr lang="zh-CN" altLang="en-US" sz="2800" b="1" dirty="0">
                <a:solidFill>
                  <a:schemeClr val="tx1"/>
                </a:solidFill>
                <a:latin typeface="Times New Roman" pitchFamily="18" charset="0"/>
                <a:ea typeface="仿宋" pitchFamily="49" charset="-122"/>
                <a:cs typeface="Times New Roman" pitchFamily="18" charset="0"/>
              </a:rPr>
              <a:t>和</a:t>
            </a:r>
            <a:r>
              <a:rPr lang="en-US" altLang="zh-CN" sz="2800" b="1" i="1" dirty="0">
                <a:solidFill>
                  <a:schemeClr val="tx1"/>
                </a:solidFill>
                <a:latin typeface="Times New Roman" pitchFamily="18" charset="0"/>
                <a:ea typeface="仿宋" pitchFamily="49" charset="-122"/>
                <a:cs typeface="Times New Roman" pitchFamily="18" charset="0"/>
              </a:rPr>
              <a:t>H</a:t>
            </a:r>
            <a:r>
              <a:rPr lang="zh-CN" altLang="en-US" sz="2800" b="1" dirty="0">
                <a:solidFill>
                  <a:schemeClr val="tx1"/>
                </a:solidFill>
                <a:latin typeface="Times New Roman" pitchFamily="18" charset="0"/>
                <a:ea typeface="仿宋" pitchFamily="49" charset="-122"/>
                <a:cs typeface="Times New Roman" pitchFamily="18" charset="0"/>
              </a:rPr>
              <a:t>的数值与体系的状态有关，所以方程式中应该注明物态、温度、压力和组成等。对于固态还应注明结晶状态。</a:t>
            </a:r>
          </a:p>
        </p:txBody>
      </p:sp>
      <p:sp>
        <p:nvSpPr>
          <p:cNvPr id="251908" name="Text Box 4"/>
          <p:cNvSpPr txBox="1">
            <a:spLocks noChangeArrowheads="1"/>
          </p:cNvSpPr>
          <p:nvPr/>
        </p:nvSpPr>
        <p:spPr bwMode="auto">
          <a:xfrm>
            <a:off x="251520" y="3214812"/>
            <a:ext cx="3369370" cy="538609"/>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800" b="1" dirty="0">
                <a:solidFill>
                  <a:schemeClr val="tx1"/>
                </a:solidFill>
                <a:latin typeface="Times New Roman" pitchFamily="18" charset="0"/>
                <a:ea typeface="仿宋" pitchFamily="49" charset="-122"/>
                <a:cs typeface="Times New Roman" pitchFamily="18" charset="0"/>
              </a:rPr>
              <a:t>例如：298.15 </a:t>
            </a:r>
            <a:r>
              <a:rPr lang="en-US" altLang="zh-CN" sz="2800" b="1" dirty="0">
                <a:solidFill>
                  <a:schemeClr val="tx1"/>
                </a:solidFill>
                <a:latin typeface="Times New Roman" pitchFamily="18" charset="0"/>
                <a:ea typeface="仿宋" pitchFamily="49" charset="-122"/>
                <a:cs typeface="Times New Roman" pitchFamily="18" charset="0"/>
              </a:rPr>
              <a:t>K</a:t>
            </a:r>
            <a:r>
              <a:rPr lang="zh-CN" altLang="en-US" sz="2800" b="1" dirty="0">
                <a:solidFill>
                  <a:schemeClr val="tx1"/>
                </a:solidFill>
                <a:latin typeface="Times New Roman" pitchFamily="18" charset="0"/>
                <a:ea typeface="仿宋" pitchFamily="49" charset="-122"/>
                <a:cs typeface="Times New Roman" pitchFamily="18" charset="0"/>
              </a:rPr>
              <a:t>时</a:t>
            </a:r>
            <a:r>
              <a:rPr lang="zh-CN" altLang="en-US" sz="2800" b="1" dirty="0">
                <a:solidFill>
                  <a:schemeClr val="tx1"/>
                </a:solidFill>
                <a:latin typeface="Times New Roman" pitchFamily="18" charset="0"/>
                <a:ea typeface="仿宋" pitchFamily="49" charset="-122"/>
                <a:cs typeface="Times New Roman" pitchFamily="18" charset="0"/>
                <a:sym typeface="Symbol" pitchFamily="18" charset="2"/>
              </a:rPr>
              <a:t> </a:t>
            </a:r>
            <a:endParaRPr lang="zh-CN" altLang="zh-CN" sz="2800" b="1" dirty="0">
              <a:solidFill>
                <a:schemeClr val="tx1"/>
              </a:solidFill>
              <a:latin typeface="Times New Roman" pitchFamily="18" charset="0"/>
              <a:ea typeface="仿宋" pitchFamily="49" charset="-122"/>
              <a:cs typeface="Times New Roman" pitchFamily="18" charset="0"/>
            </a:endParaRPr>
          </a:p>
        </p:txBody>
      </p:sp>
      <p:pic>
        <p:nvPicPr>
          <p:cNvPr id="13" name="Group 18"/>
          <p:cNvPicPr>
            <a:picLocks noChangeArrowheads="1"/>
          </p:cNvPicPr>
          <p:nvPr/>
        </p:nvPicPr>
        <p:blipFill>
          <a:blip r:embed="rId2"/>
          <a:srcRect/>
          <a:stretch>
            <a:fillRect/>
          </a:stretch>
        </p:blipFill>
        <p:spPr bwMode="auto">
          <a:xfrm>
            <a:off x="3938588" y="3025552"/>
            <a:ext cx="4522787" cy="1158875"/>
          </a:xfrm>
          <a:prstGeom prst="rect">
            <a:avLst/>
          </a:prstGeom>
          <a:noFill/>
        </p:spPr>
      </p:pic>
      <p:sp>
        <p:nvSpPr>
          <p:cNvPr id="251921" name="Text Box 17"/>
          <p:cNvSpPr txBox="1">
            <a:spLocks noChangeArrowheads="1"/>
          </p:cNvSpPr>
          <p:nvPr/>
        </p:nvSpPr>
        <p:spPr bwMode="auto">
          <a:xfrm>
            <a:off x="251519" y="5445224"/>
            <a:ext cx="8640959" cy="1077218"/>
          </a:xfrm>
          <a:prstGeom prst="rect">
            <a:avLst/>
          </a:prstGeom>
          <a:noFill/>
          <a:ln w="12700" cap="sq">
            <a:noFill/>
            <a:miter lim="800000"/>
            <a:headEnd/>
            <a:tailEnd/>
          </a:ln>
        </p:spPr>
        <p:txBody>
          <a:bodyPr wrap="square" tIns="0" bIns="0">
            <a:spAutoFit/>
          </a:bodyPr>
          <a:lstStyle/>
          <a:p>
            <a:pPr fontAlgn="t">
              <a:lnSpc>
                <a:spcPct val="125000"/>
              </a:lnSpc>
              <a:defRPr/>
            </a:pPr>
            <a:r>
              <a:rPr lang="en-US" altLang="zh-CN" sz="2800" b="1" i="1" dirty="0">
                <a:solidFill>
                  <a:schemeClr val="tx1"/>
                </a:solidFill>
                <a:latin typeface="Times New Roman" pitchFamily="18" charset="0"/>
                <a:ea typeface="仿宋" pitchFamily="49" charset="-122"/>
                <a:cs typeface="Times New Roman" pitchFamily="18" charset="0"/>
              </a:rPr>
              <a:t>p</a:t>
            </a:r>
            <a:r>
              <a:rPr lang="en-US" altLang="zh-CN" sz="2800" b="1" baseline="30000" dirty="0">
                <a:solidFill>
                  <a:schemeClr val="tx1"/>
                </a:solidFill>
                <a:latin typeface="Times New Roman" pitchFamily="18" charset="0"/>
                <a:ea typeface="仿宋" pitchFamily="49" charset="-122"/>
                <a:cs typeface="Times New Roman" pitchFamily="18" charset="0"/>
                <a:sym typeface="Euclid Math One" pitchFamily="18" charset="2"/>
              </a:rPr>
              <a:t></a:t>
            </a:r>
            <a:r>
              <a:rPr lang="zh-CN" altLang="en-US" sz="2800" b="1" dirty="0">
                <a:solidFill>
                  <a:schemeClr val="tx1"/>
                </a:solidFill>
                <a:latin typeface="Times New Roman" pitchFamily="18" charset="0"/>
                <a:ea typeface="仿宋" pitchFamily="49" charset="-122"/>
                <a:cs typeface="Times New Roman" pitchFamily="18" charset="0"/>
              </a:rPr>
              <a:t>代表气体的压力处于标准态</a:t>
            </a:r>
            <a:r>
              <a:rPr lang="en-US" altLang="zh-CN" sz="2800" b="1" dirty="0">
                <a:solidFill>
                  <a:schemeClr val="tx1"/>
                </a:solidFill>
                <a:latin typeface="Times New Roman" pitchFamily="18" charset="0"/>
                <a:ea typeface="仿宋" pitchFamily="49" charset="-122"/>
                <a:cs typeface="Times New Roman" pitchFamily="18" charset="0"/>
              </a:rPr>
              <a:t>,  </a:t>
            </a:r>
            <a:r>
              <a:rPr lang="en-US" altLang="zh-CN" sz="2800" b="1" i="1" dirty="0">
                <a:solidFill>
                  <a:schemeClr val="tx1"/>
                </a:solidFill>
                <a:latin typeface="Times New Roman" pitchFamily="18" charset="0"/>
                <a:ea typeface="仿宋" pitchFamily="49" charset="-122"/>
                <a:cs typeface="Times New Roman" pitchFamily="18" charset="0"/>
              </a:rPr>
              <a:t>p</a:t>
            </a:r>
            <a:r>
              <a:rPr lang="en-US" altLang="zh-CN" sz="2800" b="1" baseline="30000" dirty="0">
                <a:solidFill>
                  <a:schemeClr val="tx1"/>
                </a:solidFill>
                <a:latin typeface="Times New Roman" pitchFamily="18" charset="0"/>
                <a:ea typeface="仿宋" pitchFamily="49" charset="-122"/>
                <a:cs typeface="Times New Roman" pitchFamily="18" charset="0"/>
                <a:sym typeface="Euclid Math One" pitchFamily="18" charset="2"/>
              </a:rPr>
              <a:t> </a:t>
            </a:r>
            <a:r>
              <a:rPr lang="en-US" altLang="zh-CN" sz="2800" b="1" dirty="0">
                <a:solidFill>
                  <a:schemeClr val="tx1"/>
                </a:solidFill>
                <a:latin typeface="Times New Roman" pitchFamily="18" charset="0"/>
                <a:ea typeface="仿宋" pitchFamily="49" charset="-122"/>
                <a:cs typeface="Times New Roman" pitchFamily="18" charset="0"/>
              </a:rPr>
              <a:t>= 100 kPa</a:t>
            </a:r>
            <a:r>
              <a:rPr lang="zh-CN" altLang="en-US" sz="2800" b="1" dirty="0">
                <a:solidFill>
                  <a:schemeClr val="tx1"/>
                </a:solidFill>
                <a:latin typeface="Times New Roman" pitchFamily="18" charset="0"/>
                <a:ea typeface="仿宋" pitchFamily="49" charset="-122"/>
                <a:cs typeface="Times New Roman" pitchFamily="18" charset="0"/>
              </a:rPr>
              <a:t>。</a:t>
            </a:r>
            <a:endParaRPr lang="en-US" altLang="zh-CN" sz="2800" b="1" dirty="0">
              <a:solidFill>
                <a:schemeClr val="tx1"/>
              </a:solidFill>
              <a:latin typeface="Times New Roman" pitchFamily="18" charset="0"/>
              <a:ea typeface="仿宋" pitchFamily="49" charset="-122"/>
              <a:cs typeface="Times New Roman" pitchFamily="18" charset="0"/>
            </a:endParaRPr>
          </a:p>
          <a:p>
            <a:pPr fontAlgn="t">
              <a:lnSpc>
                <a:spcPct val="125000"/>
              </a:lnSpc>
              <a:defRPr/>
            </a:pPr>
            <a:r>
              <a:rPr lang="zh-CN" altLang="en-US" sz="2800" b="1" dirty="0">
                <a:solidFill>
                  <a:schemeClr val="tx1"/>
                </a:solidFill>
                <a:latin typeface="Times New Roman" pitchFamily="18" charset="0"/>
                <a:ea typeface="仿宋" pitchFamily="49" charset="-122"/>
                <a:cs typeface="Times New Roman" pitchFamily="18" charset="0"/>
              </a:rPr>
              <a:t>对于溶液，</a:t>
            </a:r>
            <a:r>
              <a:rPr lang="en-US" altLang="zh-CN" sz="2800" b="1" i="1" dirty="0">
                <a:solidFill>
                  <a:schemeClr val="tx1"/>
                </a:solidFill>
                <a:latin typeface="Times New Roman" pitchFamily="18" charset="0"/>
                <a:ea typeface="仿宋" pitchFamily="49" charset="-122"/>
                <a:cs typeface="Times New Roman" pitchFamily="18" charset="0"/>
              </a:rPr>
              <a:t>c</a:t>
            </a:r>
            <a:r>
              <a:rPr lang="en-US" altLang="zh-CN" sz="2800" b="1" baseline="30000" dirty="0">
                <a:solidFill>
                  <a:schemeClr val="tx1"/>
                </a:solidFill>
                <a:latin typeface="Times New Roman" pitchFamily="18" charset="0"/>
                <a:ea typeface="仿宋" pitchFamily="49" charset="-122"/>
                <a:cs typeface="Times New Roman" pitchFamily="18" charset="0"/>
                <a:sym typeface="Euclid Math One" pitchFamily="18" charset="2"/>
              </a:rPr>
              <a:t></a:t>
            </a:r>
            <a:r>
              <a:rPr lang="en-US" altLang="zh-CN" sz="2800" b="1" i="1" dirty="0">
                <a:solidFill>
                  <a:schemeClr val="tx1"/>
                </a:solidFill>
                <a:latin typeface="Times New Roman" pitchFamily="18" charset="0"/>
                <a:ea typeface="仿宋" pitchFamily="49" charset="-122"/>
                <a:cs typeface="Times New Roman" pitchFamily="18" charset="0"/>
                <a:sym typeface="Euclid Math One" pitchFamily="18" charset="2"/>
              </a:rPr>
              <a:t> </a:t>
            </a:r>
            <a:r>
              <a:rPr lang="en-US" altLang="zh-CN" sz="2800" b="1" dirty="0">
                <a:solidFill>
                  <a:schemeClr val="tx1"/>
                </a:solidFill>
                <a:latin typeface="Times New Roman" pitchFamily="18" charset="0"/>
                <a:ea typeface="仿宋" pitchFamily="49" charset="-122"/>
                <a:cs typeface="Times New Roman" pitchFamily="18" charset="0"/>
                <a:sym typeface="Euclid Math One" pitchFamily="18" charset="2"/>
              </a:rPr>
              <a:t>= 1 mol·dm</a:t>
            </a:r>
            <a:r>
              <a:rPr lang="en-US" altLang="zh-CN" sz="2800" b="1" baseline="30000" dirty="0">
                <a:solidFill>
                  <a:schemeClr val="tx1"/>
                </a:solidFill>
                <a:latin typeface="Times New Roman" pitchFamily="18" charset="0"/>
                <a:ea typeface="仿宋" pitchFamily="49" charset="-122"/>
                <a:cs typeface="Times New Roman" pitchFamily="18" charset="0"/>
                <a:sym typeface="Euclid Math One" pitchFamily="18" charset="2"/>
              </a:rPr>
              <a:t>-3</a:t>
            </a:r>
            <a:r>
              <a:rPr lang="zh-CN" altLang="en-US" sz="2800" b="1" dirty="0">
                <a:solidFill>
                  <a:schemeClr val="tx1"/>
                </a:solidFill>
                <a:latin typeface="Times New Roman" pitchFamily="18" charset="0"/>
                <a:ea typeface="仿宋" pitchFamily="49" charset="-122"/>
                <a:cs typeface="Times New Roman" pitchFamily="18" charset="0"/>
                <a:sym typeface="Euclid Math One" pitchFamily="18" charset="2"/>
              </a:rPr>
              <a:t>。</a:t>
            </a:r>
            <a:endParaRPr lang="zh-CN" altLang="en-US" sz="2800" b="1" baseline="30000" dirty="0">
              <a:solidFill>
                <a:schemeClr val="tx1"/>
              </a:solidFill>
              <a:latin typeface="Times New Roman" pitchFamily="18" charset="0"/>
              <a:ea typeface="仿宋" pitchFamily="49" charset="-122"/>
              <a:cs typeface="Times New Roman" pitchFamily="18" charset="0"/>
            </a:endParaRPr>
          </a:p>
        </p:txBody>
      </p:sp>
      <p:sp>
        <p:nvSpPr>
          <p:cNvPr id="9" name="矩形 8">
            <a:extLst>
              <a:ext uri="{FF2B5EF4-FFF2-40B4-BE49-F238E27FC236}">
                <a16:creationId xmlns:a16="http://schemas.microsoft.com/office/drawing/2014/main" id="{46934C5D-9EC4-42BC-AF88-84D73BF8DB5D}"/>
              </a:ext>
            </a:extLst>
          </p:cNvPr>
          <p:cNvSpPr/>
          <p:nvPr/>
        </p:nvSpPr>
        <p:spPr>
          <a:xfrm>
            <a:off x="251518" y="4246689"/>
            <a:ext cx="8605259" cy="1126527"/>
          </a:xfrm>
          <a:prstGeom prst="rect">
            <a:avLst/>
          </a:prstGeom>
        </p:spPr>
        <p:txBody>
          <a:bodyPr wrap="square">
            <a:spAutoFit/>
          </a:bodyPr>
          <a:lstStyle/>
          <a:p>
            <a:pPr>
              <a:lnSpc>
                <a:spcPct val="125000"/>
              </a:lnSpc>
              <a:spcBef>
                <a:spcPts val="600"/>
              </a:spcBef>
            </a:pPr>
            <a:r>
              <a:rPr lang="zh-CN" altLang="en-US" sz="2800" b="1" dirty="0">
                <a:solidFill>
                  <a:schemeClr val="tx1"/>
                </a:solidFill>
                <a:latin typeface="Times New Roman" pitchFamily="18" charset="0"/>
                <a:ea typeface="仿宋" pitchFamily="49" charset="-122"/>
                <a:cs typeface="Times New Roman" pitchFamily="18" charset="0"/>
              </a:rPr>
              <a:t>式中                        表示反应物和生成物都处于标准状态时，在</a:t>
            </a:r>
            <a:r>
              <a:rPr lang="en-US" altLang="zh-CN" sz="2800" b="1" dirty="0">
                <a:solidFill>
                  <a:schemeClr val="tx1"/>
                </a:solidFill>
                <a:latin typeface="Times New Roman" pitchFamily="18" charset="0"/>
                <a:ea typeface="仿宋" pitchFamily="49" charset="-122"/>
                <a:cs typeface="Times New Roman" pitchFamily="18" charset="0"/>
              </a:rPr>
              <a:t>298.15 K</a:t>
            </a:r>
            <a:r>
              <a:rPr lang="zh-CN" altLang="en-US" sz="2800" b="1" dirty="0">
                <a:solidFill>
                  <a:schemeClr val="tx1"/>
                </a:solidFill>
                <a:latin typeface="Times New Roman" pitchFamily="18" charset="0"/>
                <a:ea typeface="仿宋" pitchFamily="49" charset="-122"/>
                <a:cs typeface="Times New Roman" pitchFamily="18" charset="0"/>
              </a:rPr>
              <a:t>，反应进度为</a:t>
            </a:r>
            <a:r>
              <a:rPr lang="en-US" altLang="zh-CN" sz="2800" b="1" dirty="0">
                <a:solidFill>
                  <a:schemeClr val="tx1"/>
                </a:solidFill>
                <a:latin typeface="Times New Roman" pitchFamily="18" charset="0"/>
                <a:ea typeface="仿宋" pitchFamily="49" charset="-122"/>
                <a:cs typeface="Times New Roman" pitchFamily="18" charset="0"/>
              </a:rPr>
              <a:t>1 mol</a:t>
            </a:r>
            <a:r>
              <a:rPr lang="zh-CN" altLang="en-US" sz="2800" b="1" dirty="0">
                <a:solidFill>
                  <a:schemeClr val="tx1"/>
                </a:solidFill>
                <a:latin typeface="Times New Roman" pitchFamily="18" charset="0"/>
                <a:ea typeface="仿宋" pitchFamily="49" charset="-122"/>
                <a:cs typeface="Times New Roman" pitchFamily="18" charset="0"/>
              </a:rPr>
              <a:t>时的焓变 </a:t>
            </a:r>
            <a:r>
              <a:rPr lang="zh-CN" altLang="en-US"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pic>
        <p:nvPicPr>
          <p:cNvPr id="8" name="Group 18">
            <a:extLst>
              <a:ext uri="{FF2B5EF4-FFF2-40B4-BE49-F238E27FC236}">
                <a16:creationId xmlns:a16="http://schemas.microsoft.com/office/drawing/2014/main" id="{ACA5A067-E318-4C4A-829B-1FF745C6604F}"/>
              </a:ext>
            </a:extLst>
          </p:cNvPr>
          <p:cNvPicPr>
            <a:picLocks noChangeArrowheads="1"/>
          </p:cNvPicPr>
          <p:nvPr/>
        </p:nvPicPr>
        <p:blipFill rotWithShape="1">
          <a:blip r:embed="rId2"/>
          <a:srcRect t="57181" r="50645"/>
          <a:stretch/>
        </p:blipFill>
        <p:spPr bwMode="auto">
          <a:xfrm>
            <a:off x="971600" y="4368728"/>
            <a:ext cx="2232248" cy="496218"/>
          </a:xfrm>
          <a:prstGeom prst="rect">
            <a:avLst/>
          </a:prstGeom>
          <a:noFill/>
        </p:spPr>
      </p:pic>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3.1.0  </a:t>
            </a:r>
            <a:r>
              <a:rPr lang="zh-CN" altLang="en-US" sz="3200" dirty="0"/>
              <a:t>热力学的研究对象与局限性</a:t>
            </a:r>
          </a:p>
        </p:txBody>
      </p:sp>
      <p:sp>
        <p:nvSpPr>
          <p:cNvPr id="10" name="内容占位符 9"/>
          <p:cNvSpPr>
            <a:spLocks noGrp="1"/>
          </p:cNvSpPr>
          <p:nvPr>
            <p:ph idx="1"/>
          </p:nvPr>
        </p:nvSpPr>
        <p:spPr>
          <a:xfrm>
            <a:off x="251520" y="980728"/>
            <a:ext cx="8640960" cy="5540375"/>
          </a:xfrm>
        </p:spPr>
        <p:txBody>
          <a:bodyPr/>
          <a:lstStyle/>
          <a:p>
            <a:pPr marL="0" indent="0" eaLnBrk="1" hangingPunct="1">
              <a:buNone/>
              <a:defRPr/>
            </a:pPr>
            <a:r>
              <a:rPr lang="zh-CN" altLang="en-US" dirty="0">
                <a:solidFill>
                  <a:srgbClr val="FF0000"/>
                </a:solidFill>
                <a:effectLst/>
                <a:latin typeface="Times New Roman" pitchFamily="18" charset="0"/>
              </a:rPr>
              <a:t>热力学方法</a:t>
            </a:r>
          </a:p>
          <a:p>
            <a:pPr eaLnBrk="1" hangingPunct="1">
              <a:buClrTx/>
              <a:defRPr/>
            </a:pPr>
            <a:r>
              <a:rPr lang="zh-CN" altLang="en-US" dirty="0">
                <a:effectLst/>
                <a:latin typeface="Times New Roman" pitchFamily="18" charset="0"/>
              </a:rPr>
              <a:t>研究对象是大量分子的集合体，研究宏观性质，所得结论具有统计意义。</a:t>
            </a:r>
            <a:endParaRPr lang="en-US" altLang="zh-CN" dirty="0">
              <a:effectLst/>
              <a:latin typeface="Times New Roman" pitchFamily="18" charset="0"/>
            </a:endParaRPr>
          </a:p>
          <a:p>
            <a:pPr eaLnBrk="1" hangingPunct="1">
              <a:buClrTx/>
              <a:defRPr/>
            </a:pPr>
            <a:r>
              <a:rPr lang="zh-CN" altLang="en-US" dirty="0">
                <a:solidFill>
                  <a:srgbClr val="0000FF"/>
                </a:solidFill>
                <a:effectLst/>
                <a:latin typeface="Times New Roman" pitchFamily="18" charset="0"/>
              </a:rPr>
              <a:t>只考虑变化前后的净结果，不考虑物质的微观结构和反应机理。</a:t>
            </a:r>
            <a:endParaRPr lang="en-US" altLang="zh-CN" dirty="0">
              <a:solidFill>
                <a:srgbClr val="0000FF"/>
              </a:solidFill>
              <a:effectLst/>
              <a:latin typeface="Times New Roman" pitchFamily="18" charset="0"/>
            </a:endParaRPr>
          </a:p>
          <a:p>
            <a:pPr eaLnBrk="1" hangingPunct="1">
              <a:buClrTx/>
              <a:defRPr/>
            </a:pPr>
            <a:r>
              <a:rPr lang="zh-CN" altLang="en-US" dirty="0">
                <a:solidFill>
                  <a:srgbClr val="0000FF"/>
                </a:solidFill>
                <a:effectLst/>
                <a:latin typeface="Times New Roman" pitchFamily="18" charset="0"/>
              </a:rPr>
              <a:t>能判断变化能否发生以及进行到什么程度，但不考虑变化所需要的时间。</a:t>
            </a:r>
            <a:endParaRPr lang="en-US" altLang="zh-CN" dirty="0">
              <a:solidFill>
                <a:srgbClr val="0000FF"/>
              </a:solidFill>
              <a:effectLst/>
              <a:latin typeface="Times New Roman" pitchFamily="18" charset="0"/>
            </a:endParaRPr>
          </a:p>
          <a:p>
            <a:pPr marL="0" indent="0" eaLnBrk="1" hangingPunct="1">
              <a:buClrTx/>
              <a:buNone/>
              <a:defRPr/>
            </a:pPr>
            <a:endParaRPr lang="en-US" altLang="zh-CN" dirty="0">
              <a:effectLst/>
              <a:latin typeface="Times New Roman" pitchFamily="18" charset="0"/>
            </a:endParaRPr>
          </a:p>
          <a:p>
            <a:pPr marL="0" indent="0" eaLnBrk="1" hangingPunct="1">
              <a:buNone/>
              <a:defRPr/>
            </a:pPr>
            <a:r>
              <a:rPr lang="zh-CN" altLang="en-US" dirty="0">
                <a:solidFill>
                  <a:srgbClr val="FF0000"/>
                </a:solidFill>
                <a:effectLst/>
                <a:latin typeface="Times New Roman" pitchFamily="18" charset="0"/>
              </a:rPr>
              <a:t>局限性</a:t>
            </a:r>
            <a:endParaRPr lang="en-US" altLang="zh-CN" dirty="0">
              <a:solidFill>
                <a:srgbClr val="FF0000"/>
              </a:solidFill>
              <a:effectLst/>
              <a:latin typeface="Times New Roman" pitchFamily="18" charset="0"/>
            </a:endParaRPr>
          </a:p>
          <a:p>
            <a:pPr eaLnBrk="1" hangingPunct="1">
              <a:buClrTx/>
              <a:defRPr/>
            </a:pPr>
            <a:r>
              <a:rPr lang="zh-CN" altLang="en-US" dirty="0">
                <a:solidFill>
                  <a:srgbClr val="0000FF"/>
                </a:solidFill>
                <a:effectLst/>
                <a:latin typeface="Times New Roman" pitchFamily="18" charset="0"/>
              </a:rPr>
              <a:t>不知道反应的机理、速率和微观性质，只讲可能性，不讲现实性。</a:t>
            </a:r>
          </a:p>
          <a:p>
            <a:pPr eaLnBrk="1" hangingPunct="1">
              <a:defRPr/>
            </a:pPr>
            <a:endParaRPr lang="zh-CN" altLang="en-US" dirty="0">
              <a:effectLst/>
              <a:latin typeface="Times New Roman" pitchFamily="18" charset="0"/>
            </a:endParaRPr>
          </a:p>
          <a:p>
            <a:pPr eaLnBrk="1" hangingPunct="1">
              <a:defRPr/>
            </a:pPr>
            <a:endParaRPr lang="zh-CN" altLang="en-US" dirty="0">
              <a:effectLst/>
              <a:latin typeface="Times New Roman" pitchFamily="18" charset="0"/>
            </a:endParaRPr>
          </a:p>
          <a:p>
            <a:pPr eaLnBrk="1" hangingPunct="1">
              <a:defRPr/>
            </a:pPr>
            <a:endParaRPr lang="zh-CN" altLang="en-US" dirty="0">
              <a:effectLst/>
              <a:latin typeface="Times New Roman" pitchFamily="18" charset="0"/>
            </a:endParaRPr>
          </a:p>
          <a:p>
            <a:pPr eaLnBrk="1" hangingPunct="1">
              <a:defRPr/>
            </a:pPr>
            <a:endParaRPr lang="zh-CN" altLang="en-US" dirty="0">
              <a:effectLst/>
            </a:endParaRPr>
          </a:p>
        </p:txBody>
      </p:sp>
    </p:spTree>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3.3.4  </a:t>
            </a:r>
            <a:r>
              <a:rPr lang="zh-CN" altLang="en-US" dirty="0"/>
              <a:t>热化学方程式</a:t>
            </a:r>
          </a:p>
        </p:txBody>
      </p:sp>
      <p:sp>
        <p:nvSpPr>
          <p:cNvPr id="253958" name="Text Box 6"/>
          <p:cNvSpPr txBox="1">
            <a:spLocks noChangeArrowheads="1"/>
          </p:cNvSpPr>
          <p:nvPr/>
        </p:nvSpPr>
        <p:spPr bwMode="auto">
          <a:xfrm>
            <a:off x="251520" y="3284984"/>
            <a:ext cx="8659215" cy="2116220"/>
          </a:xfrm>
          <a:prstGeom prst="rect">
            <a:avLst/>
          </a:prstGeom>
          <a:noFill/>
          <a:ln w="12700" cap="sq">
            <a:noFill/>
            <a:miter lim="800000"/>
            <a:headEnd/>
            <a:tailEnd/>
          </a:ln>
        </p:spPr>
        <p:txBody>
          <a:bodyPr wrap="square" tIns="0" bIns="0">
            <a:spAutoFit/>
          </a:bodyPr>
          <a:lstStyle/>
          <a:p>
            <a:pPr marL="457200" indent="-457200" eaLnBrk="0" hangingPunct="0">
              <a:lnSpc>
                <a:spcPct val="125000"/>
              </a:lnSpc>
              <a:spcBef>
                <a:spcPts val="600"/>
              </a:spcBef>
              <a:buFont typeface="Arial" panose="020B0604020202020204" pitchFamily="34" charset="0"/>
              <a:buChar char="•"/>
              <a:defRPr/>
            </a:pPr>
            <a:r>
              <a:rPr lang="zh-CN" altLang="en-US" sz="2800" b="1" dirty="0">
                <a:solidFill>
                  <a:schemeClr val="tx1"/>
                </a:solidFill>
                <a:latin typeface="Times New Roman" pitchFamily="18" charset="0"/>
                <a:ea typeface="仿宋" pitchFamily="49" charset="-122"/>
                <a:cs typeface="Times New Roman" pitchFamily="18" charset="0"/>
              </a:rPr>
              <a:t>反应进度</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为1 </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mol，</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表示</a:t>
            </a: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按计量方程反应物应全部作用完</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。若是一个平衡反应，显然实验所测值会低于计算值。但可以用过量的反应物，测定刚好反应进度为1 </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mol</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时的热效应。</a:t>
            </a:r>
          </a:p>
        </p:txBody>
      </p:sp>
      <p:pic>
        <p:nvPicPr>
          <p:cNvPr id="7" name="Group 11"/>
          <p:cNvPicPr>
            <a:picLocks noChangeArrowheads="1"/>
          </p:cNvPicPr>
          <p:nvPr/>
        </p:nvPicPr>
        <p:blipFill rotWithShape="1">
          <a:blip r:embed="rId2"/>
          <a:srcRect l="21203" t="58824" r="19558" b="18048"/>
          <a:stretch/>
        </p:blipFill>
        <p:spPr bwMode="auto">
          <a:xfrm>
            <a:off x="2051720" y="2492896"/>
            <a:ext cx="5040560" cy="524321"/>
          </a:xfrm>
          <a:prstGeom prst="rect">
            <a:avLst/>
          </a:prstGeom>
          <a:noFill/>
        </p:spPr>
      </p:pic>
      <p:sp>
        <p:nvSpPr>
          <p:cNvPr id="5" name="矩形 4">
            <a:extLst>
              <a:ext uri="{FF2B5EF4-FFF2-40B4-BE49-F238E27FC236}">
                <a16:creationId xmlns:a16="http://schemas.microsoft.com/office/drawing/2014/main" id="{95CFB404-4B73-4820-A36D-A1AB65E605E8}"/>
              </a:ext>
            </a:extLst>
          </p:cNvPr>
          <p:cNvSpPr/>
          <p:nvPr/>
        </p:nvSpPr>
        <p:spPr>
          <a:xfrm>
            <a:off x="264730" y="1124744"/>
            <a:ext cx="8646005" cy="1114664"/>
          </a:xfrm>
          <a:prstGeom prst="rect">
            <a:avLst/>
          </a:prstGeom>
        </p:spPr>
        <p:txBody>
          <a:bodyPr wrap="square">
            <a:spAutoFit/>
          </a:bodyPr>
          <a:lstStyle/>
          <a:p>
            <a:pPr marL="457200" indent="-457200">
              <a:lnSpc>
                <a:spcPct val="125000"/>
              </a:lnSpc>
              <a:spcBef>
                <a:spcPts val="600"/>
              </a:spcBef>
              <a:buFont typeface="Arial" panose="020B0604020202020204" pitchFamily="34" charset="0"/>
              <a:buChar char="•"/>
            </a:pPr>
            <a:r>
              <a:rPr lang="zh-CN" altLang="en-US" sz="2800" b="1" dirty="0">
                <a:solidFill>
                  <a:schemeClr val="tx1"/>
                </a:solidFill>
                <a:latin typeface="Times New Roman" pitchFamily="18" charset="0"/>
                <a:ea typeface="仿宋" pitchFamily="49" charset="-122"/>
                <a:cs typeface="Times New Roman" pitchFamily="18" charset="0"/>
              </a:rPr>
              <a:t>反应进度为</a:t>
            </a:r>
            <a:r>
              <a:rPr lang="en-US" altLang="zh-CN" sz="2800" b="1" dirty="0">
                <a:solidFill>
                  <a:schemeClr val="tx1"/>
                </a:solidFill>
                <a:latin typeface="Times New Roman" pitchFamily="18" charset="0"/>
                <a:ea typeface="仿宋" pitchFamily="49" charset="-122"/>
                <a:cs typeface="Times New Roman" pitchFamily="18" charset="0"/>
              </a:rPr>
              <a:t>1 mol</a:t>
            </a:r>
            <a:r>
              <a:rPr lang="zh-CN" altLang="en-US" sz="2800" b="1" dirty="0">
                <a:solidFill>
                  <a:schemeClr val="tx1"/>
                </a:solidFill>
                <a:latin typeface="Times New Roman" pitchFamily="18" charset="0"/>
                <a:ea typeface="仿宋" pitchFamily="49" charset="-122"/>
                <a:cs typeface="Times New Roman" pitchFamily="18" charset="0"/>
              </a:rPr>
              <a:t>，必须与所给反应的计量方程对应。若反应用下式表示，显然焓变值会不同。</a:t>
            </a:r>
            <a:endPar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22250" y="304800"/>
            <a:ext cx="6581775"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3.4.1  </a:t>
            </a:r>
            <a:r>
              <a:rPr lang="zh-CN" altLang="en-US" dirty="0"/>
              <a:t>盖斯定律</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Hess’s law）</a:t>
            </a:r>
          </a:p>
        </p:txBody>
      </p:sp>
      <p:sp>
        <p:nvSpPr>
          <p:cNvPr id="257027" name="Text Box 3"/>
          <p:cNvSpPr txBox="1">
            <a:spLocks noChangeArrowheads="1"/>
          </p:cNvSpPr>
          <p:nvPr/>
        </p:nvSpPr>
        <p:spPr bwMode="auto">
          <a:xfrm>
            <a:off x="251520" y="1066800"/>
            <a:ext cx="6768752" cy="862013"/>
          </a:xfrm>
          <a:prstGeom prst="rect">
            <a:avLst/>
          </a:prstGeom>
          <a:noFill/>
          <a:ln w="12700" cap="sq">
            <a:noFill/>
            <a:miter lim="800000"/>
            <a:headEnd/>
            <a:tailEnd/>
          </a:ln>
        </p:spPr>
        <p:txBody>
          <a:bodyPr wrap="square" tIns="0" bIns="0">
            <a:spAutoFit/>
          </a:bodyPr>
          <a:lstStyle/>
          <a:p>
            <a:pPr fontAlgn="t">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1840年，根据大量的实验事实盖斯提出了一个定律：</a:t>
            </a:r>
          </a:p>
        </p:txBody>
      </p:sp>
      <p:sp>
        <p:nvSpPr>
          <p:cNvPr id="257028" name="Text Box 4"/>
          <p:cNvSpPr txBox="1">
            <a:spLocks noChangeArrowheads="1"/>
          </p:cNvSpPr>
          <p:nvPr/>
        </p:nvSpPr>
        <p:spPr bwMode="auto">
          <a:xfrm>
            <a:off x="251520" y="1928813"/>
            <a:ext cx="6606481" cy="4290405"/>
          </a:xfrm>
          <a:prstGeom prst="rect">
            <a:avLst/>
          </a:prstGeom>
          <a:noFill/>
          <a:ln w="12700" cap="sq">
            <a:noFill/>
            <a:miter lim="800000"/>
            <a:headEnd/>
            <a:tailEnd/>
          </a:ln>
        </p:spPr>
        <p:txBody>
          <a:bodyPr wrap="square" tIns="0" bIns="0">
            <a:spAutoFit/>
          </a:bodyPr>
          <a:lstStyle/>
          <a:p>
            <a:pPr algn="just" fontAlgn="t">
              <a:lnSpc>
                <a:spcPct val="120000"/>
              </a:lnSpc>
              <a:defRPr/>
            </a:pPr>
            <a:r>
              <a:rPr lang="zh-CN" altLang="en-US" sz="2800" b="1" dirty="0">
                <a:solidFill>
                  <a:srgbClr val="FF0000"/>
                </a:solidFill>
                <a:latin typeface="+mj-ea"/>
                <a:ea typeface="+mj-ea"/>
                <a:cs typeface="Times New Roman" panose="02020603050405020304" pitchFamily="18" charset="0"/>
              </a:rPr>
              <a:t>反应的热效应只与起始和终了状态有关，与变化途径无关。</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不管反应是一步完成的，还是分几步完成的，其热效应相同，当然要保持反应条件（如温度和压力等）不变。</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algn="just" fontAlgn="t">
              <a:lnSpc>
                <a:spcPct val="120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盖斯定律</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(G.H. Hess)</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也称</a:t>
            </a:r>
            <a:r>
              <a:rPr lang="zh-CN" altLang="en-US" sz="2800" b="1" dirty="0">
                <a:solidFill>
                  <a:srgbClr val="FF0000"/>
                </a:solidFill>
                <a:latin typeface="+mj-ea"/>
                <a:ea typeface="+mj-ea"/>
                <a:cs typeface="Times New Roman" panose="02020603050405020304" pitchFamily="18" charset="0"/>
              </a:rPr>
              <a:t>反应热加和定律。</a:t>
            </a:r>
            <a:endParaRPr lang="en-US" altLang="zh-CN" sz="2800" b="1" dirty="0">
              <a:solidFill>
                <a:srgbClr val="FF0000"/>
              </a:solidFill>
              <a:latin typeface="+mj-ea"/>
              <a:ea typeface="+mj-ea"/>
              <a:cs typeface="Times New Roman" panose="02020603050405020304" pitchFamily="18" charset="0"/>
            </a:endParaRPr>
          </a:p>
          <a:p>
            <a:pPr algn="just" eaLnBrk="0" fontAlgn="t" hangingPunct="0">
              <a:lnSpc>
                <a:spcPct val="120000"/>
              </a:lnSpc>
              <a:spcBef>
                <a:spcPts val="1200"/>
              </a:spcBef>
              <a:defRPr/>
            </a:pPr>
            <a:r>
              <a:rPr lang="zh-CN" altLang="en-US" sz="2800" b="1" dirty="0">
                <a:latin typeface="Times New Roman" panose="02020603050405020304" pitchFamily="18" charset="0"/>
                <a:ea typeface="仿宋" pitchFamily="49" charset="-122"/>
                <a:cs typeface="Times New Roman" panose="02020603050405020304" pitchFamily="18" charset="0"/>
              </a:rPr>
              <a:t>盖斯定律的重要意义：使热化学方程式可像代数方程式一样，进行加减运算。</a:t>
            </a:r>
          </a:p>
        </p:txBody>
      </p:sp>
      <p:grpSp>
        <p:nvGrpSpPr>
          <p:cNvPr id="56325" name="Group 3"/>
          <p:cNvGrpSpPr>
            <a:grpSpLocks/>
          </p:cNvGrpSpPr>
          <p:nvPr/>
        </p:nvGrpSpPr>
        <p:grpSpPr bwMode="auto">
          <a:xfrm>
            <a:off x="6742112" y="1340768"/>
            <a:ext cx="2438400" cy="2667000"/>
            <a:chOff x="4051" y="2400"/>
            <a:chExt cx="1536" cy="1680"/>
          </a:xfrm>
        </p:grpSpPr>
        <p:pic>
          <p:nvPicPr>
            <p:cNvPr id="56326" name="Picture 4" descr="Hess"/>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4176" y="2400"/>
              <a:ext cx="1251" cy="1351"/>
            </a:xfrm>
            <a:prstGeom prst="rect">
              <a:avLst/>
            </a:prstGeom>
            <a:noFill/>
            <a:ln w="9525">
              <a:noFill/>
              <a:miter lim="800000"/>
              <a:headEnd/>
              <a:tailEnd/>
            </a:ln>
          </p:spPr>
        </p:pic>
        <p:sp>
          <p:nvSpPr>
            <p:cNvPr id="7" name="Rectangle 5"/>
            <p:cNvSpPr>
              <a:spLocks noChangeArrowheads="1"/>
            </p:cNvSpPr>
            <p:nvPr/>
          </p:nvSpPr>
          <p:spPr bwMode="auto">
            <a:xfrm>
              <a:off x="4051" y="3792"/>
              <a:ext cx="1536" cy="288"/>
            </a:xfrm>
            <a:prstGeom prst="rect">
              <a:avLst/>
            </a:prstGeom>
            <a:noFill/>
            <a:ln w="9525">
              <a:noFill/>
              <a:miter lim="800000"/>
              <a:headEnd/>
              <a:tailEnd/>
            </a:ln>
            <a:effectLst/>
          </p:spPr>
          <p:txBody>
            <a:bodyPr anchor="ctr"/>
            <a:lstStyle/>
            <a:p>
              <a:pPr algn="ctr">
                <a:defRPr/>
              </a:pPr>
              <a:r>
                <a:rPr kumimoji="0" lang="en-US" altLang="zh-CN" sz="1800" b="1" dirty="0">
                  <a:solidFill>
                    <a:srgbClr val="000000"/>
                  </a:solidFill>
                  <a:latin typeface="Times New Roman" pitchFamily="18" charset="0"/>
                </a:rPr>
                <a:t>G.H. Hess (1802-1850)</a:t>
              </a:r>
            </a:p>
          </p:txBody>
        </p:sp>
      </p:grpSp>
      <p:sp>
        <p:nvSpPr>
          <p:cNvPr id="3" name="矩形 2">
            <a:extLst>
              <a:ext uri="{FF2B5EF4-FFF2-40B4-BE49-F238E27FC236}">
                <a16:creationId xmlns:a16="http://schemas.microsoft.com/office/drawing/2014/main" id="{AD95F955-F6AB-4A3B-864A-EB01DD21F1A5}"/>
              </a:ext>
            </a:extLst>
          </p:cNvPr>
          <p:cNvSpPr/>
          <p:nvPr/>
        </p:nvSpPr>
        <p:spPr>
          <a:xfrm>
            <a:off x="7122984" y="3838435"/>
            <a:ext cx="1338828" cy="369332"/>
          </a:xfrm>
          <a:prstGeom prst="rect">
            <a:avLst/>
          </a:prstGeom>
        </p:spPr>
        <p:txBody>
          <a:bodyPr wrap="none">
            <a:spAutoFit/>
          </a:bodyPr>
          <a:lstStyle/>
          <a:p>
            <a:r>
              <a:rPr lang="zh-CN" altLang="en-US" sz="1800" dirty="0">
                <a:solidFill>
                  <a:schemeClr val="tx1"/>
                </a:solidFill>
                <a:latin typeface="仿宋" panose="02010609060101010101" pitchFamily="49" charset="-122"/>
                <a:ea typeface="仿宋" panose="02010609060101010101" pitchFamily="49" charset="-122"/>
              </a:rPr>
              <a:t>瑞士化学家</a:t>
            </a:r>
          </a:p>
        </p:txBody>
      </p:sp>
      <p:grpSp>
        <p:nvGrpSpPr>
          <p:cNvPr id="9" name="组合 8">
            <a:extLst>
              <a:ext uri="{FF2B5EF4-FFF2-40B4-BE49-F238E27FC236}">
                <a16:creationId xmlns:a16="http://schemas.microsoft.com/office/drawing/2014/main" id="{62F5B411-E7D2-432D-A0CE-23383D44A672}"/>
              </a:ext>
            </a:extLst>
          </p:cNvPr>
          <p:cNvGrpSpPr/>
          <p:nvPr/>
        </p:nvGrpSpPr>
        <p:grpSpPr>
          <a:xfrm>
            <a:off x="6928271" y="4768255"/>
            <a:ext cx="1480145" cy="1480145"/>
            <a:chOff x="6516216" y="4869160"/>
            <a:chExt cx="1480145" cy="1480145"/>
          </a:xfrm>
        </p:grpSpPr>
        <p:sp>
          <p:nvSpPr>
            <p:cNvPr id="10" name="爆炸形: 8 pt  9">
              <a:extLst>
                <a:ext uri="{FF2B5EF4-FFF2-40B4-BE49-F238E27FC236}">
                  <a16:creationId xmlns:a16="http://schemas.microsoft.com/office/drawing/2014/main" id="{6A111055-8B0E-41FC-B1E5-44A4854F873D}"/>
                </a:ext>
              </a:extLst>
            </p:cNvPr>
            <p:cNvSpPr/>
            <p:nvPr/>
          </p:nvSpPr>
          <p:spPr bwMode="auto">
            <a:xfrm>
              <a:off x="6516216" y="486916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1" name="矩形 10">
              <a:extLst>
                <a:ext uri="{FF2B5EF4-FFF2-40B4-BE49-F238E27FC236}">
                  <a16:creationId xmlns:a16="http://schemas.microsoft.com/office/drawing/2014/main" id="{A3D0A1DE-CB2A-48D2-8870-C0A02AFA4FAC}"/>
                </a:ext>
              </a:extLst>
            </p:cNvPr>
            <p:cNvSpPr/>
            <p:nvPr/>
          </p:nvSpPr>
          <p:spPr>
            <a:xfrm>
              <a:off x="6765533" y="530162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3.3.4.1  </a:t>
            </a:r>
            <a:r>
              <a:rPr lang="zh-CN" altLang="en-US" dirty="0"/>
              <a:t>盖斯定律</a:t>
            </a:r>
          </a:p>
        </p:txBody>
      </p:sp>
      <p:sp>
        <p:nvSpPr>
          <p:cNvPr id="393220" name="Text Box 4"/>
          <p:cNvSpPr txBox="1">
            <a:spLocks noChangeArrowheads="1"/>
          </p:cNvSpPr>
          <p:nvPr/>
        </p:nvSpPr>
        <p:spPr bwMode="auto">
          <a:xfrm>
            <a:off x="251520" y="980728"/>
            <a:ext cx="8640960" cy="3877985"/>
          </a:xfrm>
          <a:prstGeom prst="rect">
            <a:avLst/>
          </a:prstGeom>
          <a:noFill/>
          <a:ln w="12700" cap="sq">
            <a:noFill/>
            <a:miter lim="800000"/>
            <a:headEnd/>
            <a:tailEnd/>
          </a:ln>
        </p:spPr>
        <p:txBody>
          <a:bodyPr wrap="square" tIns="0" bIns="0">
            <a:spAutoFit/>
          </a:bodyPr>
          <a:lstStyle/>
          <a:p>
            <a:pPr algn="just" fontAlgn="t">
              <a:lnSpc>
                <a:spcPct val="150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由前面的内容可知，热不是一个状态变量，但在讨论反应热效应时，已阐明是在封闭体系中只做膨胀功的条件下，反应热分为</a:t>
            </a:r>
            <a:r>
              <a:rPr lang="zh-CN" altLang="en-US" sz="2800" b="1" dirty="0">
                <a:latin typeface="Times New Roman" panose="02020603050405020304" pitchFamily="18" charset="0"/>
                <a:ea typeface="仿宋" pitchFamily="49" charset="-122"/>
                <a:cs typeface="Times New Roman" panose="02020603050405020304" pitchFamily="18" charset="0"/>
              </a:rPr>
              <a:t>恒容热效应</a:t>
            </a:r>
            <a:r>
              <a:rPr lang="en-US" altLang="zh-CN" sz="2800" b="1" i="1" dirty="0" err="1">
                <a:latin typeface="Times New Roman" panose="02020603050405020304" pitchFamily="18" charset="0"/>
                <a:ea typeface="仿宋" pitchFamily="49" charset="-122"/>
                <a:cs typeface="Times New Roman" panose="02020603050405020304" pitchFamily="18" charset="0"/>
              </a:rPr>
              <a:t>q</a:t>
            </a:r>
            <a:r>
              <a:rPr lang="en-US" altLang="zh-CN" sz="2800" b="1" baseline="-50000" dirty="0" err="1">
                <a:latin typeface="Times New Roman" panose="02020603050405020304" pitchFamily="18" charset="0"/>
                <a:ea typeface="仿宋" pitchFamily="49" charset="-122"/>
                <a:cs typeface="Times New Roman" panose="02020603050405020304" pitchFamily="18" charset="0"/>
              </a:rPr>
              <a:t>v</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和</a:t>
            </a:r>
            <a:r>
              <a:rPr lang="zh-CN" altLang="en-US" sz="2800" b="1" dirty="0">
                <a:latin typeface="Times New Roman" panose="02020603050405020304" pitchFamily="18" charset="0"/>
                <a:ea typeface="仿宋" pitchFamily="49" charset="-122"/>
                <a:cs typeface="Times New Roman" panose="02020603050405020304" pitchFamily="18" charset="0"/>
              </a:rPr>
              <a:t>恒压热效应</a:t>
            </a:r>
            <a:r>
              <a:rPr lang="en-US" altLang="zh-CN" sz="2800" b="1" i="1" dirty="0" err="1">
                <a:latin typeface="Times New Roman" panose="02020603050405020304" pitchFamily="18" charset="0"/>
                <a:ea typeface="仿宋" pitchFamily="49" charset="-122"/>
                <a:cs typeface="Times New Roman" panose="02020603050405020304" pitchFamily="18" charset="0"/>
              </a:rPr>
              <a:t>q</a:t>
            </a:r>
            <a:r>
              <a:rPr lang="en-US" altLang="zh-CN" sz="2800" b="1" baseline="-50000" dirty="0" err="1">
                <a:latin typeface="Times New Roman" panose="02020603050405020304" pitchFamily="18" charset="0"/>
                <a:ea typeface="仿宋" pitchFamily="49" charset="-122"/>
                <a:cs typeface="Times New Roman" panose="02020603050405020304" pitchFamily="18" charset="0"/>
              </a:rPr>
              <a:t>p</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，即过程已经确定，所以反应释放或吸收的热量大小与系统的状态函数和热力学内能直接发生等式关系，故盖斯定律是热力学第一定律的必然结果。</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93220"/>
                                        </p:tgtEl>
                                        <p:attrNameLst>
                                          <p:attrName>style.visibility</p:attrName>
                                        </p:attrNameLst>
                                      </p:cBhvr>
                                      <p:to>
                                        <p:strVal val="visible"/>
                                      </p:to>
                                    </p:set>
                                    <p:animEffect transition="in" filter="blinds(vertical)">
                                      <p:cBhvr>
                                        <p:cTn id="7" dur="500"/>
                                        <p:tgtEl>
                                          <p:spTgt spid="393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3.3.4.2  </a:t>
            </a:r>
            <a:r>
              <a:rPr lang="zh-CN" altLang="en-US" dirty="0"/>
              <a:t>过程函数与状态函数的关系</a:t>
            </a:r>
          </a:p>
        </p:txBody>
      </p:sp>
      <p:sp>
        <p:nvSpPr>
          <p:cNvPr id="103428" name="Rectangle 3"/>
          <p:cNvSpPr>
            <a:spLocks noChangeArrowheads="1"/>
          </p:cNvSpPr>
          <p:nvPr/>
        </p:nvSpPr>
        <p:spPr bwMode="auto">
          <a:xfrm>
            <a:off x="251520" y="980728"/>
            <a:ext cx="8640960" cy="4665957"/>
          </a:xfrm>
          <a:prstGeom prst="rect">
            <a:avLst/>
          </a:prstGeom>
          <a:noFill/>
          <a:ln w="9525">
            <a:noFill/>
            <a:miter lim="800000"/>
            <a:headEnd/>
            <a:tailEnd/>
          </a:ln>
        </p:spPr>
        <p:txBody>
          <a:bodyPr wrap="square">
            <a:spAutoFit/>
          </a:bodyPr>
          <a:lstStyle/>
          <a:p>
            <a:pPr algn="just">
              <a:lnSpc>
                <a:spcPct val="125000"/>
              </a:lnSpc>
              <a:spcBef>
                <a:spcPts val="600"/>
              </a:spcBef>
              <a:defRPr/>
            </a:pPr>
            <a:r>
              <a:rPr lang="zh-CN" altLang="en-US" sz="2800" b="1" dirty="0">
                <a:solidFill>
                  <a:schemeClr val="tx1"/>
                </a:solidFill>
                <a:latin typeface="Times New Roman" pitchFamily="18" charset="0"/>
                <a:ea typeface="华文仿宋" pitchFamily="2" charset="-122"/>
              </a:rPr>
              <a:t>在等温、等压、没有非体积功的条件下：</a:t>
            </a:r>
          </a:p>
          <a:p>
            <a:pPr algn="just">
              <a:lnSpc>
                <a:spcPct val="125000"/>
              </a:lnSpc>
              <a:spcBef>
                <a:spcPts val="600"/>
              </a:spcBef>
              <a:defRPr/>
            </a:pPr>
            <a:r>
              <a:rPr lang="zh-CN" altLang="en-US" sz="2800" b="1" dirty="0">
                <a:solidFill>
                  <a:srgbClr val="FF0000"/>
                </a:solidFill>
                <a:latin typeface="Times New Roman" pitchFamily="18" charset="0"/>
                <a:ea typeface="华文仿宋" pitchFamily="2" charset="-122"/>
              </a:rPr>
              <a:t>                                 </a:t>
            </a:r>
            <a:r>
              <a:rPr lang="en-US" altLang="zh-CN" sz="2800" b="1" dirty="0" err="1">
                <a:solidFill>
                  <a:srgbClr val="FF0000"/>
                </a:solidFill>
                <a:latin typeface="Times New Roman" pitchFamily="18" charset="0"/>
                <a:ea typeface="华文仿宋" pitchFamily="2" charset="-122"/>
              </a:rPr>
              <a:t>Δ</a:t>
            </a:r>
            <a:r>
              <a:rPr lang="en-US" altLang="zh-CN" sz="2800"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en-US" altLang="zh-CN" sz="2800" b="1" i="1" dirty="0" err="1">
                <a:solidFill>
                  <a:srgbClr val="FF0000"/>
                </a:solidFill>
                <a:latin typeface="Times New Roman" pitchFamily="18" charset="0"/>
                <a:ea typeface="华文仿宋" pitchFamily="2" charset="-122"/>
              </a:rPr>
              <a:t>U</a:t>
            </a:r>
            <a:r>
              <a:rPr lang="en-US" altLang="zh-CN" sz="2800" b="1" baseline="-30000" dirty="0" err="1">
                <a:solidFill>
                  <a:srgbClr val="FF0000"/>
                </a:solidFill>
                <a:latin typeface="Times New Roman" pitchFamily="18" charset="0"/>
                <a:ea typeface="华文仿宋" pitchFamily="2" charset="-122"/>
              </a:rPr>
              <a:t>v</a:t>
            </a:r>
            <a:r>
              <a:rPr lang="en-US" altLang="zh-CN" sz="2800" b="1" dirty="0" err="1">
                <a:solidFill>
                  <a:srgbClr val="FF0000"/>
                </a:solidFill>
                <a:latin typeface="Times New Roman" pitchFamily="18" charset="0"/>
                <a:ea typeface="华文仿宋" pitchFamily="2" charset="-122"/>
              </a:rPr>
              <a:t>＝</a:t>
            </a:r>
            <a:r>
              <a:rPr lang="en-US" altLang="zh-CN" sz="2800" b="1" i="1" dirty="0" err="1">
                <a:solidFill>
                  <a:srgbClr val="FF0000"/>
                </a:solidFill>
                <a:latin typeface="Times New Roman" pitchFamily="18" charset="0"/>
                <a:ea typeface="华文仿宋" pitchFamily="2" charset="-122"/>
              </a:rPr>
              <a:t>q</a:t>
            </a:r>
            <a:r>
              <a:rPr lang="en-US" altLang="zh-CN" sz="2800" b="1" baseline="-30000" dirty="0" err="1">
                <a:solidFill>
                  <a:srgbClr val="FF0000"/>
                </a:solidFill>
                <a:latin typeface="Times New Roman" pitchFamily="18" charset="0"/>
                <a:ea typeface="华文仿宋" pitchFamily="2" charset="-122"/>
              </a:rPr>
              <a:t>v</a:t>
            </a:r>
            <a:r>
              <a:rPr lang="en-US" altLang="zh-CN" sz="2800" b="1" dirty="0">
                <a:solidFill>
                  <a:srgbClr val="FF0000"/>
                </a:solidFill>
                <a:latin typeface="Times New Roman" pitchFamily="18" charset="0"/>
                <a:ea typeface="华文仿宋" pitchFamily="2" charset="-122"/>
              </a:rPr>
              <a:t>  </a:t>
            </a:r>
            <a:r>
              <a:rPr lang="en-US" altLang="zh-CN" sz="2800" b="1" dirty="0">
                <a:solidFill>
                  <a:srgbClr val="FF0000"/>
                </a:solidFill>
                <a:latin typeface="Times New Roman" pitchFamily="18" charset="0"/>
                <a:ea typeface="华文仿宋" pitchFamily="2" charset="-122"/>
                <a:sym typeface="Symbol" pitchFamily="18" charset="2"/>
              </a:rPr>
              <a:t></a:t>
            </a:r>
            <a:r>
              <a:rPr lang="en-US" altLang="zh-CN" sz="2800" b="1" baseline="-25000"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r</a:t>
            </a:r>
            <a:r>
              <a:rPr lang="zh-CN" altLang="en-US" sz="2800" b="1" i="1" dirty="0">
                <a:solidFill>
                  <a:srgbClr val="FF0000"/>
                </a:solidFill>
                <a:latin typeface="Times New Roman" pitchFamily="18" charset="0"/>
                <a:ea typeface="华文仿宋" pitchFamily="2" charset="-122"/>
              </a:rPr>
              <a:t>Ｈ</a:t>
            </a:r>
            <a:r>
              <a:rPr lang="zh-CN" altLang="en-US" sz="2800" b="1" dirty="0">
                <a:solidFill>
                  <a:srgbClr val="FF0000"/>
                </a:solidFill>
                <a:latin typeface="Times New Roman" pitchFamily="18" charset="0"/>
                <a:ea typeface="华文仿宋" pitchFamily="2" charset="-122"/>
              </a:rPr>
              <a:t> </a:t>
            </a:r>
            <a:r>
              <a:rPr lang="zh-CN" altLang="en-US" sz="2800" b="1" i="1" dirty="0">
                <a:solidFill>
                  <a:srgbClr val="FF0000"/>
                </a:solidFill>
                <a:latin typeface="Times New Roman" pitchFamily="18" charset="0"/>
                <a:ea typeface="华文仿宋" pitchFamily="2" charset="-122"/>
              </a:rPr>
              <a:t>= </a:t>
            </a:r>
            <a:r>
              <a:rPr lang="en-US" altLang="zh-CN" sz="2800" b="1" i="1" dirty="0" err="1">
                <a:solidFill>
                  <a:srgbClr val="FF0000"/>
                </a:solidFill>
                <a:latin typeface="Times New Roman" pitchFamily="18" charset="0"/>
                <a:ea typeface="华文仿宋" pitchFamily="2" charset="-122"/>
              </a:rPr>
              <a:t>q</a:t>
            </a:r>
            <a:r>
              <a:rPr lang="en-US" altLang="zh-CN" sz="2800" b="1" baseline="-30000" dirty="0" err="1">
                <a:solidFill>
                  <a:srgbClr val="FF0000"/>
                </a:solidFill>
                <a:latin typeface="Times New Roman" pitchFamily="18" charset="0"/>
                <a:ea typeface="华文仿宋" pitchFamily="2" charset="-122"/>
              </a:rPr>
              <a:t>p</a:t>
            </a:r>
            <a:r>
              <a:rPr lang="en-US" altLang="zh-CN" sz="2800" b="1" i="1" dirty="0">
                <a:solidFill>
                  <a:srgbClr val="FF0000"/>
                </a:solidFill>
                <a:latin typeface="Times New Roman" pitchFamily="18" charset="0"/>
                <a:ea typeface="华文仿宋" pitchFamily="2" charset="-122"/>
              </a:rPr>
              <a:t>   </a:t>
            </a:r>
          </a:p>
          <a:p>
            <a:pPr algn="just">
              <a:lnSpc>
                <a:spcPct val="125000"/>
              </a:lnSpc>
              <a:spcBef>
                <a:spcPts val="600"/>
              </a:spcBef>
              <a:defRPr/>
            </a:pPr>
            <a:r>
              <a:rPr lang="zh-CN" altLang="en-US" sz="2800" b="1" dirty="0">
                <a:solidFill>
                  <a:schemeClr val="tx1"/>
                </a:solidFill>
                <a:latin typeface="Times New Roman" pitchFamily="18" charset="0"/>
                <a:ea typeface="华文仿宋" pitchFamily="2" charset="-122"/>
              </a:rPr>
              <a:t>反应热本是与过程有关的，但在一定的条件下，其却具有了状态函数的性质。</a:t>
            </a:r>
            <a:endParaRPr lang="en-US" altLang="zh-CN" sz="2800" b="1" dirty="0">
              <a:solidFill>
                <a:schemeClr val="tx1"/>
              </a:solidFill>
              <a:latin typeface="Times New Roman" pitchFamily="18" charset="0"/>
              <a:ea typeface="华文仿宋" pitchFamily="2" charset="-122"/>
            </a:endParaRPr>
          </a:p>
          <a:p>
            <a:pPr algn="just">
              <a:lnSpc>
                <a:spcPct val="125000"/>
              </a:lnSpc>
              <a:spcBef>
                <a:spcPts val="600"/>
              </a:spcBef>
              <a:defRPr/>
            </a:pPr>
            <a:endParaRPr lang="en-US" altLang="zh-CN" sz="2800" b="1" dirty="0">
              <a:solidFill>
                <a:schemeClr val="tx1"/>
              </a:solidFill>
              <a:latin typeface="Times New Roman" pitchFamily="18" charset="0"/>
              <a:ea typeface="华文仿宋" pitchFamily="2" charset="-122"/>
            </a:endParaRPr>
          </a:p>
          <a:p>
            <a:pPr algn="just">
              <a:lnSpc>
                <a:spcPct val="125000"/>
              </a:lnSpc>
              <a:spcBef>
                <a:spcPts val="600"/>
              </a:spcBef>
              <a:defRPr/>
            </a:pPr>
            <a:r>
              <a:rPr lang="zh-CN" altLang="en-US" sz="2800" b="1" dirty="0">
                <a:solidFill>
                  <a:srgbClr val="FF0000"/>
                </a:solidFill>
                <a:latin typeface="Times New Roman" pitchFamily="18" charset="0"/>
                <a:ea typeface="华文仿宋" pitchFamily="2" charset="-122"/>
              </a:rPr>
              <a:t>应用：</a:t>
            </a:r>
            <a:r>
              <a:rPr lang="zh-CN" altLang="en-US" sz="2800" b="1" dirty="0">
                <a:solidFill>
                  <a:schemeClr val="tx1"/>
                </a:solidFill>
                <a:latin typeface="Times New Roman" pitchFamily="18" charset="0"/>
                <a:ea typeface="华文仿宋" pitchFamily="2" charset="-122"/>
              </a:rPr>
              <a:t>对于进行得太慢的或反应程度不易控制而无法直接测定反应热的化学反应，可以用盖斯定律，利用容易测定的反应热来计算不容易测定的反应热。</a:t>
            </a:r>
            <a:endParaRPr lang="zh-CN" altLang="en-US" sz="3200" dirty="0">
              <a:solidFill>
                <a:schemeClr val="tx1"/>
              </a:solidFill>
              <a:latin typeface="黑体" pitchFamily="2" charset="-122"/>
              <a:ea typeface="黑体" pitchFamily="2" charset="-122"/>
            </a:endParaRPr>
          </a:p>
        </p:txBody>
      </p:sp>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63178" y="377478"/>
            <a:ext cx="6469062" cy="603250"/>
          </a:xfrm>
        </p:spPr>
        <p:txBody>
          <a:bodyPr/>
          <a:lstStyle/>
          <a:p>
            <a:pPr eaLnBrk="1" hangingPunct="1"/>
            <a:r>
              <a:rPr lang="en-US" altLang="zh-CN" dirty="0">
                <a:latin typeface="Arial" panose="020B0604020202020204" pitchFamily="34" charset="0"/>
                <a:cs typeface="Arial" panose="020B0604020202020204" pitchFamily="34" charset="0"/>
              </a:rPr>
              <a:t>3.3.4.3  </a:t>
            </a:r>
            <a:r>
              <a:rPr lang="zh-CN" altLang="en-US" dirty="0"/>
              <a:t>盖斯定律的应用</a:t>
            </a:r>
          </a:p>
        </p:txBody>
      </p:sp>
      <p:pic>
        <p:nvPicPr>
          <p:cNvPr id="20" name="Group 16"/>
          <p:cNvPicPr>
            <a:picLocks noChangeArrowheads="1"/>
          </p:cNvPicPr>
          <p:nvPr/>
        </p:nvPicPr>
        <p:blipFill>
          <a:blip r:embed="rId3"/>
          <a:srcRect/>
          <a:stretch>
            <a:fillRect/>
          </a:stretch>
        </p:blipFill>
        <p:spPr bwMode="auto">
          <a:xfrm>
            <a:off x="145008" y="980728"/>
            <a:ext cx="8747472" cy="809625"/>
          </a:xfrm>
          <a:prstGeom prst="rect">
            <a:avLst/>
          </a:prstGeom>
          <a:noFill/>
        </p:spPr>
      </p:pic>
      <p:pic>
        <p:nvPicPr>
          <p:cNvPr id="19" name="Group 18"/>
          <p:cNvPicPr>
            <a:picLocks noChangeArrowheads="1"/>
          </p:cNvPicPr>
          <p:nvPr/>
        </p:nvPicPr>
        <p:blipFill>
          <a:blip r:embed="rId4"/>
          <a:srcRect/>
          <a:stretch>
            <a:fillRect/>
          </a:stretch>
        </p:blipFill>
        <p:spPr bwMode="auto">
          <a:xfrm>
            <a:off x="182563" y="1961803"/>
            <a:ext cx="8675687" cy="1408113"/>
          </a:xfrm>
          <a:prstGeom prst="rect">
            <a:avLst/>
          </a:prstGeom>
          <a:noFill/>
        </p:spPr>
      </p:pic>
      <p:pic>
        <p:nvPicPr>
          <p:cNvPr id="18" name="Group 19"/>
          <p:cNvPicPr>
            <a:picLocks noChangeArrowheads="1"/>
          </p:cNvPicPr>
          <p:nvPr/>
        </p:nvPicPr>
        <p:blipFill>
          <a:blip r:embed="rId5"/>
          <a:srcRect/>
          <a:stretch>
            <a:fillRect/>
          </a:stretch>
        </p:blipFill>
        <p:spPr bwMode="auto">
          <a:xfrm>
            <a:off x="182563" y="3254028"/>
            <a:ext cx="8675687" cy="1408113"/>
          </a:xfrm>
          <a:prstGeom prst="rect">
            <a:avLst/>
          </a:prstGeom>
          <a:noFill/>
        </p:spPr>
      </p:pic>
      <p:graphicFrame>
        <p:nvGraphicFramePr>
          <p:cNvPr id="550912" name="Object 0"/>
          <p:cNvGraphicFramePr>
            <a:graphicFrameLocks noChangeAspect="1"/>
          </p:cNvGraphicFramePr>
          <p:nvPr>
            <p:extLst>
              <p:ext uri="{D42A27DB-BD31-4B8C-83A1-F6EECF244321}">
                <p14:modId xmlns:p14="http://schemas.microsoft.com/office/powerpoint/2010/main" val="156238590"/>
              </p:ext>
            </p:extLst>
          </p:nvPr>
        </p:nvGraphicFramePr>
        <p:xfrm>
          <a:off x="1828800" y="4839941"/>
          <a:ext cx="3911600" cy="547687"/>
        </p:xfrm>
        <a:graphic>
          <a:graphicData uri="http://schemas.openxmlformats.org/presentationml/2006/ole">
            <mc:AlternateContent xmlns:mc="http://schemas.openxmlformats.org/markup-compatibility/2006">
              <mc:Choice xmlns:v="urn:schemas-microsoft-com:vml" Requires="v">
                <p:oleObj spid="_x0000_s59778" name="Equation" r:id="rId6" imgW="1803400" imgH="254000" progId="Equation.DSMT4">
                  <p:embed/>
                </p:oleObj>
              </mc:Choice>
              <mc:Fallback>
                <p:oleObj name="Equation" r:id="rId6" imgW="1803400" imgH="254000" progId="Equation.DSMT4">
                  <p:embed/>
                  <p:pic>
                    <p:nvPicPr>
                      <p:cNvPr id="0" name="Object 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4839941"/>
                        <a:ext cx="3911600"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9" name="Text Box 20"/>
          <p:cNvSpPr txBox="1">
            <a:spLocks noChangeArrowheads="1"/>
          </p:cNvSpPr>
          <p:nvPr/>
        </p:nvSpPr>
        <p:spPr bwMode="auto">
          <a:xfrm>
            <a:off x="685800" y="4839941"/>
            <a:ext cx="1295400" cy="519112"/>
          </a:xfrm>
          <a:prstGeom prst="rect">
            <a:avLst/>
          </a:prstGeom>
          <a:noFill/>
          <a:ln w="9525">
            <a:noFill/>
            <a:miter lim="800000"/>
            <a:headEnd/>
            <a:tailEnd/>
          </a:ln>
        </p:spPr>
        <p:txBody>
          <a:bodyPr>
            <a:spAutoFit/>
          </a:bodyPr>
          <a:lstStyle/>
          <a:p>
            <a:pPr algn="just" eaLnBrk="0" fontAlgn="t" hangingPunct="0">
              <a:spcBef>
                <a:spcPct val="50000"/>
              </a:spcBef>
            </a:pPr>
            <a:r>
              <a:rPr lang="zh-CN" altLang="en-US" sz="2800">
                <a:solidFill>
                  <a:schemeClr val="tx1"/>
                </a:solidFill>
                <a:latin typeface="黑体" pitchFamily="2" charset="-122"/>
                <a:ea typeface="黑体" pitchFamily="2" charset="-122"/>
              </a:rPr>
              <a:t>所以</a:t>
            </a:r>
          </a:p>
        </p:txBody>
      </p:sp>
      <p:sp>
        <p:nvSpPr>
          <p:cNvPr id="8" name="Text Box 5">
            <a:extLst>
              <a:ext uri="{FF2B5EF4-FFF2-40B4-BE49-F238E27FC236}">
                <a16:creationId xmlns:a16="http://schemas.microsoft.com/office/drawing/2014/main" id="{54AC0172-845B-4595-8203-2C0A3578E4D7}"/>
              </a:ext>
            </a:extLst>
          </p:cNvPr>
          <p:cNvSpPr txBox="1">
            <a:spLocks noChangeArrowheads="1"/>
          </p:cNvSpPr>
          <p:nvPr/>
        </p:nvSpPr>
        <p:spPr bwMode="auto">
          <a:xfrm>
            <a:off x="2898000" y="5373216"/>
            <a:ext cx="4968552" cy="1077218"/>
          </a:xfrm>
          <a:prstGeom prst="rect">
            <a:avLst/>
          </a:prstGeom>
          <a:noFill/>
          <a:ln w="12700" cap="sq">
            <a:noFill/>
            <a:miter lim="800000"/>
            <a:headEnd/>
            <a:tailEnd/>
          </a:ln>
        </p:spPr>
        <p:txBody>
          <a:bodyPr wrap="square" tIns="0" bIns="0">
            <a:spAutoFit/>
          </a:bodyPr>
          <a:lstStyle/>
          <a:p>
            <a:pPr fontAlgn="t">
              <a:lnSpc>
                <a:spcPct val="125000"/>
              </a:lnSpc>
              <a:defRPr/>
            </a:pPr>
            <a:r>
              <a:rPr lang="en-US" altLang="zh-CN" sz="2800" dirty="0">
                <a:solidFill>
                  <a:schemeClr val="tx1"/>
                </a:solidFill>
                <a:latin typeface="Times New Roman" panose="02020603050405020304" pitchFamily="18" charset="0"/>
                <a:ea typeface="仿宋" pitchFamily="49" charset="-122"/>
                <a:cs typeface="Times New Roman" panose="02020603050405020304" pitchFamily="18" charset="0"/>
              </a:rPr>
              <a:t>= (-393.5) - (-283.0) kJ·mol</a:t>
            </a:r>
            <a:r>
              <a:rPr lang="en-US" altLang="zh-CN" sz="2800" baseline="30000" dirty="0">
                <a:solidFill>
                  <a:schemeClr val="tx1"/>
                </a:solidFill>
                <a:latin typeface="Times New Roman" panose="02020603050405020304" pitchFamily="18" charset="0"/>
                <a:ea typeface="仿宋" pitchFamily="49" charset="-122"/>
                <a:cs typeface="Times New Roman" panose="02020603050405020304" pitchFamily="18" charset="0"/>
              </a:rPr>
              <a:t>-1</a:t>
            </a:r>
            <a:r>
              <a:rPr lang="en-US" altLang="zh-CN" sz="2800" dirty="0">
                <a:solidFill>
                  <a:schemeClr val="tx1"/>
                </a:solidFill>
                <a:latin typeface="Times New Roman" panose="02020603050405020304" pitchFamily="18" charset="0"/>
                <a:ea typeface="仿宋" pitchFamily="49" charset="-122"/>
                <a:cs typeface="Times New Roman" panose="02020603050405020304" pitchFamily="18" charset="0"/>
              </a:rPr>
              <a:t> </a:t>
            </a:r>
          </a:p>
          <a:p>
            <a:pPr fontAlgn="t">
              <a:lnSpc>
                <a:spcPct val="125000"/>
              </a:lnSpc>
              <a:defRPr/>
            </a:pPr>
            <a:r>
              <a:rPr lang="en-US" altLang="zh-CN" sz="2800" dirty="0">
                <a:solidFill>
                  <a:schemeClr val="tx1"/>
                </a:solidFill>
                <a:latin typeface="Times New Roman" panose="02020603050405020304" pitchFamily="18" charset="0"/>
                <a:ea typeface="仿宋" pitchFamily="49" charset="-122"/>
                <a:cs typeface="Times New Roman" panose="02020603050405020304" pitchFamily="18" charset="0"/>
              </a:rPr>
              <a:t>= -110.5 kJ·mol</a:t>
            </a:r>
            <a:r>
              <a:rPr lang="en-US" altLang="zh-CN" sz="2800" baseline="30000" dirty="0">
                <a:solidFill>
                  <a:schemeClr val="tx1"/>
                </a:solidFill>
                <a:latin typeface="Times New Roman" panose="02020603050405020304" pitchFamily="18" charset="0"/>
                <a:ea typeface="仿宋" pitchFamily="49" charset="-122"/>
                <a:cs typeface="Times New Roman" panose="02020603050405020304" pitchFamily="18" charset="0"/>
              </a:rPr>
              <a:t>-1</a:t>
            </a:r>
            <a:r>
              <a:rPr lang="en-US" altLang="zh-CN" sz="2800" dirty="0">
                <a:solidFill>
                  <a:schemeClr val="tx1"/>
                </a:solidFill>
                <a:latin typeface="Times New Roman" panose="02020603050405020304" pitchFamily="18" charset="0"/>
                <a:ea typeface="仿宋" pitchFamily="49" charset="-122"/>
                <a:cs typeface="Times New Roman" panose="02020603050405020304" pitchFamily="18" charset="0"/>
              </a:rPr>
              <a:t> </a:t>
            </a:r>
            <a:endParaRPr lang="zh-CN" altLang="en-US" sz="2800" dirty="0">
              <a:solidFill>
                <a:schemeClr val="tx1"/>
              </a:solidFill>
              <a:latin typeface="Times New Roman" panose="02020603050405020304" pitchFamily="18" charset="0"/>
              <a:ea typeface="仿宋" pitchFamily="49" charset="-122"/>
              <a:cs typeface="Times New Roman" panose="02020603050405020304" pitchFamily="18" charset="0"/>
            </a:endParaRPr>
          </a:p>
        </p:txBody>
      </p: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3.3.4.3  </a:t>
            </a:r>
            <a:r>
              <a:rPr lang="zh-CN" altLang="en-US" sz="3200" dirty="0"/>
              <a:t>盖斯定律的应用</a:t>
            </a:r>
          </a:p>
        </p:txBody>
      </p:sp>
      <p:sp>
        <p:nvSpPr>
          <p:cNvPr id="61443" name="Text Box 2"/>
          <p:cNvSpPr txBox="1">
            <a:spLocks noChangeArrowheads="1"/>
          </p:cNvSpPr>
          <p:nvPr/>
        </p:nvSpPr>
        <p:spPr bwMode="auto">
          <a:xfrm>
            <a:off x="251520" y="1033572"/>
            <a:ext cx="8892480" cy="523220"/>
          </a:xfrm>
          <a:prstGeom prst="rect">
            <a:avLst/>
          </a:prstGeom>
          <a:noFill/>
          <a:ln w="9525">
            <a:noFill/>
            <a:miter lim="800000"/>
            <a:headEnd/>
            <a:tailEnd/>
          </a:ln>
        </p:spPr>
        <p:txBody>
          <a:bodyPr wrap="square">
            <a:spAutoFit/>
          </a:bodyPr>
          <a:lstStyle/>
          <a:p>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例</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3</a:t>
            </a: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在</a:t>
            </a:r>
            <a:r>
              <a:rPr lang="en-US" altLang="zh-CN" sz="2800"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p</a:t>
            </a:r>
            <a:r>
              <a:rPr lang="en-US" altLang="zh-CN" sz="2800" baseline="30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Euclid Math One" pitchFamily="18" charset="2"/>
              </a:rPr>
              <a:t></a:t>
            </a:r>
            <a:r>
              <a:rPr lang="zh-CN" altLang="en-US"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和298.15 </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K</a:t>
            </a:r>
            <a:r>
              <a:rPr lang="zh-CN" altLang="en-US"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下，石墨转变成金刚石的焓变。</a:t>
            </a:r>
          </a:p>
        </p:txBody>
      </p:sp>
      <p:sp>
        <p:nvSpPr>
          <p:cNvPr id="61444" name="Text Box 3"/>
          <p:cNvSpPr txBox="1">
            <a:spLocks noChangeArrowheads="1"/>
          </p:cNvSpPr>
          <p:nvPr/>
        </p:nvSpPr>
        <p:spPr bwMode="auto">
          <a:xfrm>
            <a:off x="251520" y="1676400"/>
            <a:ext cx="4267200" cy="457200"/>
          </a:xfrm>
          <a:prstGeom prst="rect">
            <a:avLst/>
          </a:prstGeom>
          <a:noFill/>
          <a:ln w="9525">
            <a:noFill/>
            <a:miter lim="800000"/>
            <a:headEnd/>
            <a:tailEnd/>
          </a:ln>
        </p:spPr>
        <p:txBody>
          <a:bodyPr>
            <a:spAutoFit/>
          </a:bodyPr>
          <a:lstStyle/>
          <a:p>
            <a:r>
              <a:rPr lang="zh-CN" altLang="en-US"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(1) </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石墨</a:t>
            </a:r>
            <a:r>
              <a:rPr lang="zh-CN" altLang="en-US" sz="2400"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400"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g</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CO</a:t>
            </a:r>
            <a:r>
              <a:rPr lang="en-US" altLang="zh-CN" sz="2400"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g</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p>
        </p:txBody>
      </p:sp>
      <p:graphicFrame>
        <p:nvGraphicFramePr>
          <p:cNvPr id="61445" name="Object 0"/>
          <p:cNvGraphicFramePr>
            <a:graphicFrameLocks noChangeAspect="1"/>
          </p:cNvGraphicFramePr>
          <p:nvPr>
            <p:extLst>
              <p:ext uri="{D42A27DB-BD31-4B8C-83A1-F6EECF244321}">
                <p14:modId xmlns:p14="http://schemas.microsoft.com/office/powerpoint/2010/main" val="3406327896"/>
              </p:ext>
            </p:extLst>
          </p:nvPr>
        </p:nvGraphicFramePr>
        <p:xfrm>
          <a:off x="4644008" y="1700808"/>
          <a:ext cx="4049713" cy="427037"/>
        </p:xfrm>
        <a:graphic>
          <a:graphicData uri="http://schemas.openxmlformats.org/presentationml/2006/ole">
            <mc:AlternateContent xmlns:mc="http://schemas.openxmlformats.org/markup-compatibility/2006">
              <mc:Choice xmlns:v="urn:schemas-microsoft-com:vml" Requires="v">
                <p:oleObj spid="_x0000_s188535" name="Equation" r:id="rId4" imgW="2286000" imgH="241300" progId="Equation.DSMT4">
                  <p:embed/>
                </p:oleObj>
              </mc:Choice>
              <mc:Fallback>
                <p:oleObj name="Equation" r:id="rId4" imgW="2286000" imgH="241300"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1700808"/>
                        <a:ext cx="4049713" cy="427037"/>
                      </a:xfrm>
                      <a:prstGeom prst="rect">
                        <a:avLst/>
                      </a:prstGeom>
                      <a:solidFill>
                        <a:srgbClr val="FFFFFF"/>
                      </a:solidFill>
                    </p:spPr>
                  </p:pic>
                </p:oleObj>
              </mc:Fallback>
            </mc:AlternateContent>
          </a:graphicData>
        </a:graphic>
      </p:graphicFrame>
      <p:sp>
        <p:nvSpPr>
          <p:cNvPr id="61447" name="Text Box 6"/>
          <p:cNvSpPr txBox="1">
            <a:spLocks noChangeArrowheads="1"/>
          </p:cNvSpPr>
          <p:nvPr/>
        </p:nvSpPr>
        <p:spPr bwMode="auto">
          <a:xfrm>
            <a:off x="251520" y="3124200"/>
            <a:ext cx="4267200" cy="461963"/>
          </a:xfrm>
          <a:prstGeom prst="rect">
            <a:avLst/>
          </a:prstGeom>
          <a:noFill/>
          <a:ln w="9525">
            <a:noFill/>
            <a:miter lim="800000"/>
            <a:headEnd/>
            <a:tailEnd/>
          </a:ln>
        </p:spPr>
        <p:txBody>
          <a:bodyPr>
            <a:spAutoFit/>
          </a:bodyPr>
          <a:lstStyle/>
          <a:p>
            <a:r>
              <a:rPr lang="zh-CN" altLang="en-US"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 </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金刚石）</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O</a:t>
            </a:r>
            <a:r>
              <a:rPr lang="en-US" altLang="zh-CN" sz="2400"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g</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CO</a:t>
            </a:r>
            <a:r>
              <a:rPr lang="en-US" altLang="zh-CN" sz="2400"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(g)</a:t>
            </a:r>
          </a:p>
        </p:txBody>
      </p:sp>
      <p:graphicFrame>
        <p:nvGraphicFramePr>
          <p:cNvPr id="61448" name="Object 2"/>
          <p:cNvGraphicFramePr>
            <a:graphicFrameLocks noChangeAspect="1"/>
          </p:cNvGraphicFramePr>
          <p:nvPr>
            <p:extLst>
              <p:ext uri="{D42A27DB-BD31-4B8C-83A1-F6EECF244321}">
                <p14:modId xmlns:p14="http://schemas.microsoft.com/office/powerpoint/2010/main" val="2274685154"/>
              </p:ext>
            </p:extLst>
          </p:nvPr>
        </p:nvGraphicFramePr>
        <p:xfrm>
          <a:off x="4710113" y="3141663"/>
          <a:ext cx="4049712" cy="428625"/>
        </p:xfrm>
        <a:graphic>
          <a:graphicData uri="http://schemas.openxmlformats.org/presentationml/2006/ole">
            <mc:AlternateContent xmlns:mc="http://schemas.openxmlformats.org/markup-compatibility/2006">
              <mc:Choice xmlns:v="urn:schemas-microsoft-com:vml" Requires="v">
                <p:oleObj spid="_x0000_s188536" name="Equation" r:id="rId6" imgW="2286000" imgH="241200" progId="Equation.DSMT4">
                  <p:embed/>
                </p:oleObj>
              </mc:Choice>
              <mc:Fallback>
                <p:oleObj name="Equation" r:id="rId6" imgW="2286000" imgH="241200" progId="Equation.DSMT4">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0113" y="3141663"/>
                        <a:ext cx="4049712" cy="428625"/>
                      </a:xfrm>
                      <a:prstGeom prst="rect">
                        <a:avLst/>
                      </a:prstGeom>
                      <a:solidFill>
                        <a:srgbClr val="FFFFFF"/>
                      </a:solidFill>
                    </p:spPr>
                  </p:pic>
                </p:oleObj>
              </mc:Fallback>
            </mc:AlternateContent>
          </a:graphicData>
        </a:graphic>
      </p:graphicFrame>
      <p:sp>
        <p:nvSpPr>
          <p:cNvPr id="61450" name="Text Box 9"/>
          <p:cNvSpPr txBox="1">
            <a:spLocks noChangeArrowheads="1"/>
          </p:cNvSpPr>
          <p:nvPr/>
        </p:nvSpPr>
        <p:spPr bwMode="auto">
          <a:xfrm>
            <a:off x="251520" y="4724400"/>
            <a:ext cx="3886200" cy="457200"/>
          </a:xfrm>
          <a:prstGeom prst="rect">
            <a:avLst/>
          </a:prstGeom>
          <a:noFill/>
          <a:ln w="9525">
            <a:noFill/>
            <a:miter lim="800000"/>
            <a:headEnd/>
            <a:tailEnd/>
          </a:ln>
        </p:spPr>
        <p:txBody>
          <a:bodyPr>
            <a:spAutoFit/>
          </a:bodyPr>
          <a:lstStyle/>
          <a:p>
            <a:r>
              <a:rPr lang="zh-CN" altLang="en-US"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(3) </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石墨) → </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金刚石)</a:t>
            </a:r>
          </a:p>
        </p:txBody>
      </p:sp>
      <p:graphicFrame>
        <p:nvGraphicFramePr>
          <p:cNvPr id="61451" name="Object 4"/>
          <p:cNvGraphicFramePr>
            <a:graphicFrameLocks noChangeAspect="1"/>
          </p:cNvGraphicFramePr>
          <p:nvPr>
            <p:extLst>
              <p:ext uri="{D42A27DB-BD31-4B8C-83A1-F6EECF244321}">
                <p14:modId xmlns:p14="http://schemas.microsoft.com/office/powerpoint/2010/main" val="6170883"/>
              </p:ext>
            </p:extLst>
          </p:nvPr>
        </p:nvGraphicFramePr>
        <p:xfrm>
          <a:off x="4562475" y="5732463"/>
          <a:ext cx="4197350" cy="428625"/>
        </p:xfrm>
        <a:graphic>
          <a:graphicData uri="http://schemas.openxmlformats.org/presentationml/2006/ole">
            <mc:AlternateContent xmlns:mc="http://schemas.openxmlformats.org/markup-compatibility/2006">
              <mc:Choice xmlns:v="urn:schemas-microsoft-com:vml" Requires="v">
                <p:oleObj spid="_x0000_s188537" name="Equation" r:id="rId8" imgW="2006600" imgH="241300" progId="Equation.DSMT4">
                  <p:embed/>
                </p:oleObj>
              </mc:Choice>
              <mc:Fallback>
                <p:oleObj name="Equation" r:id="rId8" imgW="2006600" imgH="2413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2475" y="5732463"/>
                        <a:ext cx="4197350" cy="428625"/>
                      </a:xfrm>
                      <a:prstGeom prst="rect">
                        <a:avLst/>
                      </a:prstGeom>
                      <a:solidFill>
                        <a:srgbClr val="FFFFFF"/>
                      </a:solidFill>
                    </p:spPr>
                  </p:pic>
                </p:oleObj>
              </mc:Fallback>
            </mc:AlternateContent>
          </a:graphicData>
        </a:graphic>
      </p:graphicFrame>
      <p:sp>
        <p:nvSpPr>
          <p:cNvPr id="61453" name="TextBox 12"/>
          <p:cNvSpPr txBox="1">
            <a:spLocks noChangeArrowheads="1"/>
          </p:cNvSpPr>
          <p:nvPr/>
        </p:nvSpPr>
        <p:spPr bwMode="auto">
          <a:xfrm>
            <a:off x="3707904" y="4724400"/>
            <a:ext cx="2800350" cy="461962"/>
          </a:xfrm>
          <a:prstGeom prst="rect">
            <a:avLst/>
          </a:prstGeom>
          <a:noFill/>
          <a:ln w="9525">
            <a:noFill/>
            <a:miter lim="800000"/>
            <a:headEnd/>
            <a:tailEnd/>
          </a:ln>
        </p:spPr>
        <p:txBody>
          <a:bodyPr wrap="none">
            <a:spAutoFit/>
          </a:bodyPr>
          <a:lstStyle/>
          <a:p>
            <a:r>
              <a:rPr lang="zh-CN" altLang="en-US" sz="24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3</a:t>
            </a:r>
            <a:r>
              <a:rPr lang="zh-CN" altLang="en-US" sz="24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1</a:t>
            </a:r>
            <a:r>
              <a:rPr lang="zh-CN" altLang="en-US" sz="24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zh-CN" altLang="en-US" sz="24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p>
        </p:txBody>
      </p:sp>
    </p:spTree>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2">
            <a:extLst>
              <a:ext uri="{FF2B5EF4-FFF2-40B4-BE49-F238E27FC236}">
                <a16:creationId xmlns:a16="http://schemas.microsoft.com/office/drawing/2014/main" id="{5C87B4EF-3E9F-4245-B91C-5F8A9F21A430}"/>
              </a:ext>
            </a:extLst>
          </p:cNvPr>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3.3.4.3  </a:t>
            </a:r>
            <a:r>
              <a:rPr lang="zh-CN" altLang="en-US" sz="3200" dirty="0"/>
              <a:t>盖斯定律的应用</a:t>
            </a:r>
          </a:p>
        </p:txBody>
      </p:sp>
      <p:sp>
        <p:nvSpPr>
          <p:cNvPr id="6" name="文本框 5">
            <a:extLst>
              <a:ext uri="{FF2B5EF4-FFF2-40B4-BE49-F238E27FC236}">
                <a16:creationId xmlns:a16="http://schemas.microsoft.com/office/drawing/2014/main" id="{471F49AD-F8ED-4EE7-A724-81E9F5198F85}"/>
              </a:ext>
            </a:extLst>
          </p:cNvPr>
          <p:cNvSpPr txBox="1"/>
          <p:nvPr/>
        </p:nvSpPr>
        <p:spPr bwMode="auto">
          <a:xfrm>
            <a:off x="211773" y="5226784"/>
            <a:ext cx="8824723" cy="1323439"/>
          </a:xfrm>
          <a:prstGeom prst="rect">
            <a:avLst/>
          </a:prstGeom>
          <a:noFill/>
          <a:ln w="9525">
            <a:noFill/>
            <a:miter lim="800000"/>
            <a:headEnd/>
            <a:tailEnd/>
          </a:ln>
        </p:spPr>
        <p:txBody>
          <a:bodyPr wrap="square">
            <a:spAutoFit/>
          </a:bodyPr>
          <a:lstStyle/>
          <a:p>
            <a:r>
              <a:rPr lang="zh-CN" altLang="en-US" dirty="0">
                <a:latin typeface="Times New Roman" panose="02020603050405020304" pitchFamily="18" charset="0"/>
                <a:cs typeface="Times New Roman" panose="02020603050405020304" pitchFamily="18" charset="0"/>
              </a:rPr>
              <a:t>亨利</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莫瓦桑（</a:t>
            </a:r>
            <a:r>
              <a:rPr lang="en-US" altLang="zh-CN" dirty="0">
                <a:latin typeface="Times New Roman" panose="02020603050405020304" pitchFamily="18" charset="0"/>
                <a:cs typeface="Times New Roman" panose="02020603050405020304" pitchFamily="18" charset="0"/>
              </a:rPr>
              <a:t>Henri Moissan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1852</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9</a:t>
            </a:r>
            <a:r>
              <a:rPr lang="zh-CN" altLang="en-US" dirty="0">
                <a:latin typeface="Times New Roman" panose="02020603050405020304" pitchFamily="18" charset="0"/>
                <a:cs typeface="Times New Roman" panose="02020603050405020304" pitchFamily="18" charset="0"/>
              </a:rPr>
              <a:t>月</a:t>
            </a:r>
            <a:r>
              <a:rPr lang="en-US" altLang="zh-CN" dirty="0">
                <a:latin typeface="Times New Roman" panose="02020603050405020304" pitchFamily="18" charset="0"/>
                <a:cs typeface="Times New Roman" panose="02020603050405020304" pitchFamily="18" charset="0"/>
              </a:rPr>
              <a:t>28</a:t>
            </a:r>
            <a:r>
              <a:rPr lang="zh-CN" altLang="en-US" dirty="0">
                <a:latin typeface="Times New Roman" panose="02020603050405020304" pitchFamily="18" charset="0"/>
                <a:cs typeface="Times New Roman" panose="02020603050405020304" pitchFamily="18" charset="0"/>
              </a:rPr>
              <a:t>日</a:t>
            </a:r>
            <a:r>
              <a:rPr lang="en-US" altLang="zh-CN" dirty="0">
                <a:latin typeface="Times New Roman" panose="02020603050405020304" pitchFamily="18" charset="0"/>
                <a:cs typeface="Times New Roman" panose="02020603050405020304" pitchFamily="18" charset="0"/>
              </a:rPr>
              <a:t>~1907</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月</a:t>
            </a:r>
            <a:r>
              <a:rPr lang="en-US" altLang="zh-CN"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日），法国化学家，获得</a:t>
            </a:r>
            <a:r>
              <a:rPr lang="en-US" altLang="zh-CN" dirty="0">
                <a:latin typeface="Times New Roman" panose="02020603050405020304" pitchFamily="18" charset="0"/>
                <a:cs typeface="Times New Roman" panose="02020603050405020304" pitchFamily="18" charset="0"/>
              </a:rPr>
              <a:t>1906</a:t>
            </a:r>
            <a:r>
              <a:rPr lang="zh-CN" altLang="en-US" dirty="0">
                <a:latin typeface="Times New Roman" panose="02020603050405020304" pitchFamily="18" charset="0"/>
                <a:cs typeface="Times New Roman" panose="02020603050405020304" pitchFamily="18" charset="0"/>
              </a:rPr>
              <a:t>年诺贝尔化学奖。</a:t>
            </a:r>
            <a:r>
              <a:rPr lang="zh-CN" altLang="en-US" dirty="0">
                <a:solidFill>
                  <a:schemeClr val="tx1"/>
                </a:solidFill>
                <a:latin typeface="Times New Roman" panose="02020603050405020304" pitchFamily="18" charset="0"/>
                <a:cs typeface="Times New Roman" panose="02020603050405020304" pitchFamily="18" charset="0"/>
              </a:rPr>
              <a:t>莫瓦桑长期从事无机化学的研究，首次成功地离析了元素氟；</a:t>
            </a:r>
            <a:r>
              <a:rPr lang="en-US" altLang="zh-CN" dirty="0">
                <a:solidFill>
                  <a:schemeClr val="tx1"/>
                </a:solidFill>
                <a:latin typeface="Times New Roman" panose="02020603050405020304" pitchFamily="18" charset="0"/>
                <a:cs typeface="Times New Roman" panose="02020603050405020304" pitchFamily="18" charset="0"/>
              </a:rPr>
              <a:t>1892</a:t>
            </a:r>
            <a:r>
              <a:rPr lang="zh-CN" altLang="en-US" dirty="0">
                <a:solidFill>
                  <a:schemeClr val="tx1"/>
                </a:solidFill>
                <a:latin typeface="Times New Roman" panose="02020603050405020304" pitchFamily="18" charset="0"/>
                <a:cs typeface="Times New Roman" panose="02020603050405020304" pitchFamily="18" charset="0"/>
              </a:rPr>
              <a:t>年他发明了电炉，将实验室化学反应的温度成功地提高到</a:t>
            </a:r>
            <a:r>
              <a:rPr lang="en-US" altLang="zh-CN" dirty="0">
                <a:solidFill>
                  <a:schemeClr val="tx1"/>
                </a:solidFill>
                <a:latin typeface="Times New Roman" panose="02020603050405020304" pitchFamily="18" charset="0"/>
                <a:cs typeface="Times New Roman" panose="02020603050405020304" pitchFamily="18" charset="0"/>
              </a:rPr>
              <a:t>2000 </a:t>
            </a:r>
            <a:r>
              <a:rPr lang="en-US" altLang="zh-CN" baseline="30000" dirty="0" err="1">
                <a:solidFill>
                  <a:schemeClr val="tx1"/>
                </a:solidFill>
                <a:latin typeface="Times New Roman" panose="02020603050405020304" pitchFamily="18" charset="0"/>
                <a:cs typeface="Times New Roman" panose="02020603050405020304" pitchFamily="18" charset="0"/>
              </a:rPr>
              <a:t>o</a:t>
            </a:r>
            <a:r>
              <a:rPr lang="en-US" altLang="zh-CN" dirty="0" err="1">
                <a:solidFill>
                  <a:schemeClr val="tx1"/>
                </a:solidFill>
                <a:latin typeface="Times New Roman" panose="02020603050405020304" pitchFamily="18" charset="0"/>
                <a:cs typeface="Times New Roman" panose="02020603050405020304" pitchFamily="18" charset="0"/>
              </a:rPr>
              <a:t>C</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1893</a:t>
            </a:r>
            <a:r>
              <a:rPr lang="zh-CN" altLang="en-US" dirty="0">
                <a:latin typeface="Times New Roman" panose="02020603050405020304" pitchFamily="18" charset="0"/>
                <a:cs typeface="Times New Roman" panose="02020603050405020304" pitchFamily="18" charset="0"/>
              </a:rPr>
              <a:t>年，宣称</a:t>
            </a:r>
            <a:r>
              <a:rPr lang="zh-CN" altLang="en-US" dirty="0"/>
              <a:t>“成功”制备了人造金刚石</a:t>
            </a:r>
            <a:r>
              <a:rPr lang="zh-CN" altLang="en-US" dirty="0">
                <a:solidFill>
                  <a:schemeClr val="tx1"/>
                </a:solidFill>
                <a:latin typeface="Times New Roman" panose="02020603050405020304" pitchFamily="18" charset="0"/>
                <a:cs typeface="Times New Roman" panose="02020603050405020304" pitchFamily="18" charset="0"/>
              </a:rPr>
              <a:t>。</a:t>
            </a:r>
          </a:p>
        </p:txBody>
      </p:sp>
      <p:pic>
        <p:nvPicPr>
          <p:cNvPr id="12" name="图片 11">
            <a:extLst>
              <a:ext uri="{FF2B5EF4-FFF2-40B4-BE49-F238E27FC236}">
                <a16:creationId xmlns:a16="http://schemas.microsoft.com/office/drawing/2014/main" id="{38E72D94-FF23-4E17-AC84-B021835E0C9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436827" y="1477590"/>
            <a:ext cx="4023604" cy="3129469"/>
          </a:xfrm>
          <a:prstGeom prst="rect">
            <a:avLst/>
          </a:prstGeom>
        </p:spPr>
      </p:pic>
      <p:pic>
        <p:nvPicPr>
          <p:cNvPr id="14" name="图片 13">
            <a:extLst>
              <a:ext uri="{FF2B5EF4-FFF2-40B4-BE49-F238E27FC236}">
                <a16:creationId xmlns:a16="http://schemas.microsoft.com/office/drawing/2014/main" id="{C2A26A35-60AA-4A0D-B371-4FBD7CBB7B2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41847" y="1050931"/>
            <a:ext cx="2952328" cy="4175853"/>
          </a:xfrm>
          <a:prstGeom prst="rect">
            <a:avLst/>
          </a:prstGeom>
        </p:spPr>
      </p:pic>
      <p:sp>
        <p:nvSpPr>
          <p:cNvPr id="16" name="文本框 15">
            <a:extLst>
              <a:ext uri="{FF2B5EF4-FFF2-40B4-BE49-F238E27FC236}">
                <a16:creationId xmlns:a16="http://schemas.microsoft.com/office/drawing/2014/main" id="{B8E907D0-51B9-4D37-A2D0-FB6F291DDEFC}"/>
              </a:ext>
            </a:extLst>
          </p:cNvPr>
          <p:cNvSpPr txBox="1"/>
          <p:nvPr/>
        </p:nvSpPr>
        <p:spPr bwMode="auto">
          <a:xfrm>
            <a:off x="4436828" y="4613066"/>
            <a:ext cx="4023604" cy="400110"/>
          </a:xfrm>
          <a:prstGeom prst="rect">
            <a:avLst/>
          </a:prstGeom>
          <a:noFill/>
          <a:ln w="9525">
            <a:noFill/>
            <a:miter lim="800000"/>
            <a:headEnd/>
            <a:tailEnd/>
          </a:ln>
        </p:spPr>
        <p:txBody>
          <a:bodyPr wrap="square">
            <a:spAutoFit/>
          </a:bodyPr>
          <a:lstStyle/>
          <a:p>
            <a:pPr algn="ctr"/>
            <a:r>
              <a:rPr lang="zh-CN" altLang="en-US" b="1" dirty="0"/>
              <a:t>莫瓦桑：点石成金之殇</a:t>
            </a:r>
          </a:p>
        </p:txBody>
      </p:sp>
    </p:spTree>
    <p:extLst>
      <p:ext uri="{BB962C8B-B14F-4D97-AF65-F5344CB8AC3E}">
        <p14:creationId xmlns:p14="http://schemas.microsoft.com/office/powerpoint/2010/main" val="2522007207"/>
      </p:ext>
    </p:extLst>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228600" y="304800"/>
            <a:ext cx="6575425" cy="747713"/>
          </a:xfrm>
        </p:spPr>
        <p:txBody>
          <a:bodyPr/>
          <a:lstStyle/>
          <a:p>
            <a:pPr eaLnBrk="1" hangingPunct="1"/>
            <a:r>
              <a:rPr lang="en-US" altLang="zh-CN" dirty="0">
                <a:latin typeface="Arial" panose="020B0604020202020204" pitchFamily="34" charset="0"/>
                <a:cs typeface="Arial" panose="020B0604020202020204" pitchFamily="34" charset="0"/>
              </a:rPr>
              <a:t>3.3.5  </a:t>
            </a:r>
            <a:r>
              <a:rPr lang="zh-CN" altLang="en-US" dirty="0"/>
              <a:t>化学反应热效应的计算</a:t>
            </a:r>
          </a:p>
        </p:txBody>
      </p:sp>
      <p:sp>
        <p:nvSpPr>
          <p:cNvPr id="260100" name="Text Box 4"/>
          <p:cNvSpPr txBox="1">
            <a:spLocks noChangeArrowheads="1"/>
          </p:cNvSpPr>
          <p:nvPr/>
        </p:nvSpPr>
        <p:spPr bwMode="auto">
          <a:xfrm>
            <a:off x="228600" y="4616450"/>
            <a:ext cx="8848897" cy="430887"/>
          </a:xfrm>
          <a:prstGeom prst="rect">
            <a:avLst/>
          </a:prstGeom>
          <a:noFill/>
          <a:ln w="12700" cap="sq">
            <a:noFill/>
            <a:miter lim="800000"/>
            <a:headEnd/>
            <a:tailEnd/>
          </a:ln>
        </p:spPr>
        <p:txBody>
          <a:bodyPr wrap="none" tIns="0" bIns="0">
            <a:spAutoFit/>
          </a:bodyPr>
          <a:lstStyle/>
          <a:p>
            <a:pPr fontAlgn="t">
              <a:buFontTx/>
              <a:buChar char="•"/>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没有规定温度，一般298.15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K</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时的数据可查</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见附录</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p>
        </p:txBody>
      </p:sp>
      <p:sp>
        <p:nvSpPr>
          <p:cNvPr id="260101" name="Text Box 5"/>
          <p:cNvSpPr txBox="1">
            <a:spLocks noChangeArrowheads="1"/>
          </p:cNvSpPr>
          <p:nvPr/>
        </p:nvSpPr>
        <p:spPr bwMode="auto">
          <a:xfrm>
            <a:off x="228600" y="5227638"/>
            <a:ext cx="8839200" cy="430887"/>
          </a:xfrm>
          <a:prstGeom prst="rect">
            <a:avLst/>
          </a:prstGeom>
          <a:noFill/>
          <a:ln w="12700" cap="sq">
            <a:noFill/>
            <a:miter lim="800000"/>
            <a:headEnd/>
            <a:tailEnd/>
          </a:ln>
        </p:spPr>
        <p:txBody>
          <a:bodyPr tIns="0" bIns="0">
            <a:spAutoFit/>
          </a:bodyPr>
          <a:lstStyle/>
          <a:p>
            <a:pPr fontAlgn="t">
              <a:buFontTx/>
              <a:buChar char="•"/>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生成焓是相对值，相对于最稳定单质的焓值等于零。</a:t>
            </a:r>
          </a:p>
        </p:txBody>
      </p:sp>
      <p:sp>
        <p:nvSpPr>
          <p:cNvPr id="260099" name="Text Box 3"/>
          <p:cNvSpPr txBox="1">
            <a:spLocks noChangeArrowheads="1"/>
          </p:cNvSpPr>
          <p:nvPr/>
        </p:nvSpPr>
        <p:spPr bwMode="auto">
          <a:xfrm>
            <a:off x="228600" y="1124744"/>
            <a:ext cx="8763000" cy="923925"/>
          </a:xfrm>
          <a:prstGeom prst="rect">
            <a:avLst/>
          </a:prstGeom>
          <a:noFill/>
          <a:ln w="12700" cap="sq">
            <a:noFill/>
            <a:miter lim="800000"/>
            <a:headEnd/>
            <a:tailEnd/>
          </a:ln>
        </p:spPr>
        <p:txBody>
          <a:bodyPr tIns="0" bIns="0">
            <a:spAutoFit/>
          </a:bodyPr>
          <a:lstStyle/>
          <a:p>
            <a:pPr fontAlgn="t">
              <a:defRPr/>
            </a:pPr>
            <a:r>
              <a:rPr lang="en-US" altLang="zh-CN" sz="3200" b="1" dirty="0">
                <a:latin typeface="Times New Roman" panose="02020603050405020304" pitchFamily="18" charset="0"/>
                <a:cs typeface="Times New Roman" panose="02020603050405020304" pitchFamily="18" charset="0"/>
              </a:rPr>
              <a:t>3.3.5.1 </a:t>
            </a:r>
            <a:r>
              <a:rPr lang="zh-CN" altLang="en-US" sz="3200" b="1" dirty="0">
                <a:latin typeface="Times New Roman" panose="02020603050405020304" pitchFamily="18" charset="0"/>
                <a:cs typeface="Times New Roman" panose="02020603050405020304" pitchFamily="18" charset="0"/>
              </a:rPr>
              <a:t>标准摩尔生成焓</a:t>
            </a:r>
            <a:endParaRPr lang="en-US" altLang="zh-CN" sz="3200" b="1" dirty="0">
              <a:solidFill>
                <a:srgbClr val="FF3300"/>
              </a:solidFill>
              <a:latin typeface="Times New Roman" pitchFamily="18" charset="0"/>
              <a:ea typeface="仿宋" pitchFamily="49" charset="-122"/>
              <a:cs typeface="Times New Roman" pitchFamily="18" charset="0"/>
            </a:endParaRPr>
          </a:p>
          <a:p>
            <a:pPr fontAlgn="t">
              <a:defRPr/>
            </a:pPr>
            <a:r>
              <a:rPr lang="zh-CN" altLang="en-US" sz="2800" b="1" dirty="0">
                <a:solidFill>
                  <a:srgbClr val="FF0000"/>
                </a:solidFill>
                <a:latin typeface="Times New Roman" pitchFamily="18" charset="0"/>
                <a:ea typeface="仿宋" pitchFamily="49" charset="-122"/>
                <a:cs typeface="Times New Roman" pitchFamily="18" charset="0"/>
              </a:rPr>
              <a:t>（</a:t>
            </a:r>
            <a:r>
              <a:rPr lang="en-US" altLang="zh-CN" sz="2800" b="1" dirty="0">
                <a:solidFill>
                  <a:srgbClr val="FF0000"/>
                </a:solidFill>
                <a:latin typeface="Times New Roman" pitchFamily="18" charset="0"/>
                <a:ea typeface="仿宋" pitchFamily="49" charset="-122"/>
                <a:cs typeface="Times New Roman" pitchFamily="18" charset="0"/>
              </a:rPr>
              <a:t>standard molar enthalpy of formation</a:t>
            </a:r>
            <a:r>
              <a:rPr lang="en-US" altLang="zh-CN" sz="2800" b="1" dirty="0">
                <a:solidFill>
                  <a:srgbClr val="FF3300"/>
                </a:solidFill>
                <a:latin typeface="Times New Roman" pitchFamily="18" charset="0"/>
                <a:ea typeface="仿宋" pitchFamily="49" charset="-122"/>
                <a:cs typeface="Times New Roman" pitchFamily="18" charset="0"/>
              </a:rPr>
              <a:t>）</a:t>
            </a:r>
            <a:endParaRPr lang="zh-CN" altLang="en-US" sz="2800" b="1" dirty="0">
              <a:solidFill>
                <a:srgbClr val="FF0000"/>
              </a:solidFill>
              <a:latin typeface="Times New Roman" pitchFamily="18" charset="0"/>
              <a:ea typeface="仿宋" pitchFamily="49" charset="-122"/>
              <a:cs typeface="Times New Roman" pitchFamily="18" charset="0"/>
            </a:endParaRPr>
          </a:p>
        </p:txBody>
      </p:sp>
      <p:sp>
        <p:nvSpPr>
          <p:cNvPr id="260106" name="Text Box 10"/>
          <p:cNvSpPr txBox="1">
            <a:spLocks noChangeArrowheads="1"/>
          </p:cNvSpPr>
          <p:nvPr/>
        </p:nvSpPr>
        <p:spPr bwMode="auto">
          <a:xfrm>
            <a:off x="228600" y="2138660"/>
            <a:ext cx="8686800" cy="1615827"/>
          </a:xfrm>
          <a:prstGeom prst="rect">
            <a:avLst/>
          </a:prstGeom>
          <a:noFill/>
          <a:ln w="12700" cap="sq">
            <a:noFill/>
            <a:miter lim="800000"/>
            <a:headEnd/>
            <a:tailEnd/>
          </a:ln>
        </p:spPr>
        <p:txBody>
          <a:bodyPr wrap="square" tIns="0" bIns="0">
            <a:spAutoFit/>
          </a:bodyPr>
          <a:lstStyle/>
          <a:p>
            <a:pPr algn="just" fontAlgn="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在10</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0 kPa</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压力（即标准压力）下，反应温度时，由</a:t>
            </a:r>
            <a:r>
              <a:rPr lang="zh-CN" altLang="en-US" sz="2800" b="1" dirty="0">
                <a:solidFill>
                  <a:srgbClr val="FF0000"/>
                </a:solidFill>
                <a:latin typeface="+mj-ea"/>
                <a:ea typeface="+mj-ea"/>
                <a:cs typeface="Times New Roman" panose="02020603050405020304" pitchFamily="18" charset="0"/>
              </a:rPr>
              <a:t>最稳定的单质</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合成标准状态下</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1 mol</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化合物的的焓变，称为该物质的</a:t>
            </a:r>
            <a:r>
              <a:rPr lang="zh-CN" altLang="en-US" sz="2800" b="1" dirty="0">
                <a:latin typeface="Times New Roman" panose="02020603050405020304" pitchFamily="18" charset="0"/>
                <a:ea typeface="仿宋" pitchFamily="49" charset="-122"/>
                <a:cs typeface="Times New Roman" panose="02020603050405020304" pitchFamily="18" charset="0"/>
              </a:rPr>
              <a:t>标准摩尔生成焓</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，用下述符号表示：	</a:t>
            </a:r>
            <a:endPar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endParaRPr>
          </a:p>
        </p:txBody>
      </p:sp>
      <p:pic>
        <p:nvPicPr>
          <p:cNvPr id="11" name="Group 19"/>
          <p:cNvPicPr>
            <a:picLocks noChangeArrowheads="1"/>
          </p:cNvPicPr>
          <p:nvPr/>
        </p:nvPicPr>
        <p:blipFill rotWithShape="1">
          <a:blip r:embed="rId4"/>
          <a:srcRect t="17694" r="82396" b="27277"/>
          <a:stretch/>
        </p:blipFill>
        <p:spPr bwMode="auto">
          <a:xfrm>
            <a:off x="2771800" y="3933056"/>
            <a:ext cx="891753" cy="433293"/>
          </a:xfrm>
          <a:prstGeom prst="rect">
            <a:avLst/>
          </a:prstGeom>
          <a:noFill/>
        </p:spPr>
      </p:pic>
      <p:graphicFrame>
        <p:nvGraphicFramePr>
          <p:cNvPr id="62472" name="Object 4"/>
          <p:cNvGraphicFramePr>
            <a:graphicFrameLocks noChangeAspect="1"/>
          </p:cNvGraphicFramePr>
          <p:nvPr>
            <p:extLst>
              <p:ext uri="{D42A27DB-BD31-4B8C-83A1-F6EECF244321}">
                <p14:modId xmlns:p14="http://schemas.microsoft.com/office/powerpoint/2010/main" val="3632151616"/>
              </p:ext>
            </p:extLst>
          </p:nvPr>
        </p:nvGraphicFramePr>
        <p:xfrm>
          <a:off x="3347864" y="5735640"/>
          <a:ext cx="2376264" cy="538948"/>
        </p:xfrm>
        <a:graphic>
          <a:graphicData uri="http://schemas.openxmlformats.org/presentationml/2006/ole">
            <mc:AlternateContent xmlns:mc="http://schemas.openxmlformats.org/markup-compatibility/2006">
              <mc:Choice xmlns:v="urn:schemas-microsoft-com:vml" Requires="v">
                <p:oleObj spid="_x0000_s62859" name="Equation" r:id="rId5" imgW="1066680" imgH="241200" progId="Equation.DSMT4">
                  <p:embed/>
                </p:oleObj>
              </mc:Choice>
              <mc:Fallback>
                <p:oleObj name="Equation" r:id="rId5" imgW="1066680" imgH="241200" progId="Equation.DSMT4">
                  <p:embed/>
                  <p:pic>
                    <p:nvPicPr>
                      <p:cNvPr id="0" name="Object 4"/>
                      <p:cNvPicPr>
                        <a:picLocks noChangeAspect="1" noChangeArrowheads="1"/>
                      </p:cNvPicPr>
                      <p:nvPr/>
                    </p:nvPicPr>
                    <p:blipFill>
                      <a:blip r:embed="rId6"/>
                      <a:srcRect/>
                      <a:stretch>
                        <a:fillRect/>
                      </a:stretch>
                    </p:blipFill>
                    <p:spPr bwMode="auto">
                      <a:xfrm>
                        <a:off x="3347864" y="5735640"/>
                        <a:ext cx="2376264" cy="538948"/>
                      </a:xfrm>
                      <a:prstGeom prst="rect">
                        <a:avLst/>
                      </a:prstGeom>
                      <a:noFill/>
                    </p:spPr>
                  </p:pic>
                </p:oleObj>
              </mc:Fallback>
            </mc:AlternateContent>
          </a:graphicData>
        </a:graphic>
      </p:graphicFrame>
      <p:sp>
        <p:nvSpPr>
          <p:cNvPr id="3" name="矩形 2">
            <a:extLst>
              <a:ext uri="{FF2B5EF4-FFF2-40B4-BE49-F238E27FC236}">
                <a16:creationId xmlns:a16="http://schemas.microsoft.com/office/drawing/2014/main" id="{10F699A2-53D7-410E-980C-5E23905DFD24}"/>
              </a:ext>
            </a:extLst>
          </p:cNvPr>
          <p:cNvSpPr/>
          <p:nvPr/>
        </p:nvSpPr>
        <p:spPr>
          <a:xfrm>
            <a:off x="3485587" y="3935462"/>
            <a:ext cx="3005951" cy="430887"/>
          </a:xfrm>
          <a:prstGeom prst="rect">
            <a:avLst/>
          </a:prstGeom>
        </p:spPr>
        <p:txBody>
          <a:bodyPr wrap="none">
            <a:spAutoFit/>
          </a:bodyPr>
          <a:lstStyle/>
          <a:p>
            <a:r>
              <a:rPr lang="zh-CN" altLang="en-US" sz="2200" dirty="0">
                <a:solidFill>
                  <a:srgbClr val="FF0000"/>
                </a:solidFill>
              </a:rPr>
              <a:t>（物质，相态，温度）</a:t>
            </a:r>
          </a:p>
        </p:txBody>
      </p:sp>
    </p:spTree>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3.3.5.1  </a:t>
            </a:r>
            <a:r>
              <a:rPr lang="zh-CN" altLang="en-US" sz="3200" dirty="0"/>
              <a:t>标准摩尔生成焓</a:t>
            </a:r>
            <a:endParaRPr lang="zh-CN" altLang="en-US" sz="3200" dirty="0">
              <a:latin typeface="Times New Roman" pitchFamily="18" charset="0"/>
              <a:ea typeface="楷体_GB2312" pitchFamily="49" charset="-122"/>
            </a:endParaRPr>
          </a:p>
        </p:txBody>
      </p:sp>
      <p:sp>
        <p:nvSpPr>
          <p:cNvPr id="322565" name="Text Box 5"/>
          <p:cNvSpPr txBox="1">
            <a:spLocks noChangeArrowheads="1"/>
          </p:cNvSpPr>
          <p:nvPr/>
        </p:nvSpPr>
        <p:spPr bwMode="auto">
          <a:xfrm>
            <a:off x="2555478" y="1680989"/>
            <a:ext cx="4104754" cy="523875"/>
          </a:xfrm>
          <a:prstGeom prst="rect">
            <a:avLst/>
          </a:prstGeom>
          <a:noFill/>
          <a:ln w="9525">
            <a:noFill/>
            <a:miter lim="800000"/>
            <a:headEnd/>
            <a:tailEnd/>
          </a:ln>
          <a:effectLst/>
        </p:spPr>
        <p:txBody>
          <a:bodyPr wrap="square">
            <a:spAutoFit/>
          </a:bodyPr>
          <a:lstStyle/>
          <a:p>
            <a:pPr algn="ctr">
              <a:defRPr/>
            </a:pP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800"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g</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+ 1/2O</a:t>
            </a:r>
            <a:r>
              <a:rPr lang="en-US" altLang="zh-CN" sz="2800"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800"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g</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H</a:t>
            </a:r>
            <a:r>
              <a:rPr lang="en-US" altLang="zh-CN" sz="2800"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800"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l</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22566" name="Text Box 6"/>
          <p:cNvSpPr txBox="1">
            <a:spLocks noChangeArrowheads="1"/>
          </p:cNvSpPr>
          <p:nvPr/>
        </p:nvSpPr>
        <p:spPr bwMode="auto">
          <a:xfrm>
            <a:off x="1331640" y="2349500"/>
            <a:ext cx="6409084" cy="523875"/>
          </a:xfrm>
          <a:prstGeom prst="rect">
            <a:avLst/>
          </a:prstGeom>
          <a:noFill/>
          <a:ln w="9525">
            <a:noFill/>
            <a:miter lim="800000"/>
            <a:headEnd/>
            <a:tailEnd/>
          </a:ln>
          <a:effectLst/>
        </p:spPr>
        <p:txBody>
          <a:bodyPr wrap="square">
            <a:spAutoFit/>
          </a:bodyPr>
          <a:lstStyle/>
          <a:p>
            <a:pPr algn="ctr">
              <a:defRPr/>
            </a:pPr>
            <a:r>
              <a:rPr lang="en-US" altLang="zh-CN" sz="2800"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800" baseline="-25000"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f</a:t>
            </a:r>
            <a:r>
              <a:rPr lang="en-US" altLang="zh-CN" sz="2800" i="1"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800" baseline="-25000" dirty="0" err="1">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m</a:t>
            </a:r>
            <a:r>
              <a:rPr lang="en-US" altLang="zh-CN" sz="2800" baseline="30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800"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O, </a:t>
            </a:r>
            <a:r>
              <a:rPr lang="en-US" altLang="zh-CN" sz="2800"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l</a:t>
            </a:r>
            <a:r>
              <a:rPr lang="en-US" altLang="zh-CN" sz="28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298.15 K) = -285.8 kJ·mol</a:t>
            </a:r>
            <a:r>
              <a:rPr lang="en-US" altLang="zh-CN" sz="2800" baseline="30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-1</a:t>
            </a:r>
          </a:p>
        </p:txBody>
      </p:sp>
      <p:sp>
        <p:nvSpPr>
          <p:cNvPr id="63493" name="Rectangle 7"/>
          <p:cNvSpPr>
            <a:spLocks noChangeArrowheads="1"/>
          </p:cNvSpPr>
          <p:nvPr/>
        </p:nvSpPr>
        <p:spPr bwMode="auto">
          <a:xfrm>
            <a:off x="251520" y="3068960"/>
            <a:ext cx="8640960" cy="1658724"/>
          </a:xfrm>
          <a:prstGeom prst="rect">
            <a:avLst/>
          </a:prstGeom>
          <a:noFill/>
          <a:ln w="9525">
            <a:noFill/>
            <a:miter lim="800000"/>
            <a:headEnd/>
            <a:tailEnd/>
          </a:ln>
        </p:spPr>
        <p:txBody>
          <a:bodyPr wrap="square">
            <a:spAutoFit/>
          </a:bodyPr>
          <a:lstStyle/>
          <a:p>
            <a:pPr algn="just">
              <a:lnSpc>
                <a:spcPct val="125000"/>
              </a:lnSpc>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离子生成焓：因为溶液是电中性的，正、负离子总是同时存在，不可能得到单一离子的生成焓。所以，规定了一个目前被公认的相对标准：</a:t>
            </a:r>
          </a:p>
        </p:txBody>
      </p:sp>
      <p:sp>
        <p:nvSpPr>
          <p:cNvPr id="322568" name="Rectangle 8"/>
          <p:cNvSpPr>
            <a:spLocks noChangeArrowheads="1"/>
          </p:cNvSpPr>
          <p:nvPr/>
        </p:nvSpPr>
        <p:spPr bwMode="auto">
          <a:xfrm>
            <a:off x="251520" y="4981476"/>
            <a:ext cx="8640960" cy="1200393"/>
          </a:xfrm>
          <a:prstGeom prst="rect">
            <a:avLst/>
          </a:prstGeom>
          <a:noFill/>
          <a:ln w="9525">
            <a:noFill/>
            <a:miter lim="800000"/>
            <a:headEnd/>
            <a:tailEnd/>
          </a:ln>
          <a:effectLst/>
        </p:spPr>
        <p:txBody>
          <a:bodyPr wrap="square">
            <a:spAutoFit/>
          </a:bodyPr>
          <a:lstStyle/>
          <a:p>
            <a:pPr algn="ctr">
              <a:lnSpc>
                <a:spcPct val="125000"/>
              </a:lnSpc>
              <a:spcBef>
                <a:spcPts val="600"/>
              </a:spcBef>
              <a:defRPr/>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水合</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800" b="1" baseline="30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的标准摩尔生成焓为</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0</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，即：</a:t>
            </a:r>
          </a:p>
          <a:p>
            <a:pPr algn="ctr">
              <a:lnSpc>
                <a:spcPct val="125000"/>
              </a:lnSpc>
              <a:spcBef>
                <a:spcPts val="600"/>
              </a:spcBef>
              <a:defRPr/>
            </a:pPr>
            <a:r>
              <a:rPr lang="en-US" altLang="zh-CN" sz="2800" b="1" dirty="0" err="1">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800" b="1" baseline="-25000" dirty="0" err="1">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f</a:t>
            </a:r>
            <a:r>
              <a:rPr lang="en-US" altLang="zh-CN" sz="2800" b="1" i="1" dirty="0" err="1">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800" b="1" baseline="-25000" dirty="0" err="1">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m</a:t>
            </a:r>
            <a:r>
              <a:rPr lang="en-US" altLang="zh-CN" sz="2800"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t>
            </a:r>
            <a:r>
              <a:rPr lang="en-US" altLang="zh-CN"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800"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 aq, 298.15 K) = 0</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aq: Aqueous</a:t>
            </a:r>
          </a:p>
        </p:txBody>
      </p:sp>
      <p:sp>
        <p:nvSpPr>
          <p:cNvPr id="63496" name="矩形 8"/>
          <p:cNvSpPr>
            <a:spLocks noChangeArrowheads="1"/>
          </p:cNvSpPr>
          <p:nvPr/>
        </p:nvSpPr>
        <p:spPr bwMode="auto">
          <a:xfrm>
            <a:off x="251520" y="1104900"/>
            <a:ext cx="6912768" cy="523220"/>
          </a:xfrm>
          <a:prstGeom prst="rect">
            <a:avLst/>
          </a:prstGeom>
          <a:noFill/>
          <a:ln w="9525">
            <a:noFill/>
            <a:miter lim="800000"/>
            <a:headEnd/>
            <a:tailEnd/>
          </a:ln>
        </p:spPr>
        <p:txBody>
          <a:bodyPr wrap="square">
            <a:spAutoFit/>
          </a:bodyPr>
          <a:lstStyle/>
          <a:p>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液态水在</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298.15 K</a:t>
            </a: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下的标准摩尔生成焓：</a:t>
            </a:r>
            <a:endParaRPr lang="zh-CN" altLang="en-US" sz="2800" dirty="0">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3.3.5.1  </a:t>
            </a:r>
            <a:r>
              <a:rPr lang="zh-CN" altLang="en-US" dirty="0"/>
              <a:t>标准摩尔生成焓</a:t>
            </a:r>
          </a:p>
        </p:txBody>
      </p:sp>
      <p:sp>
        <p:nvSpPr>
          <p:cNvPr id="261124" name="Text Box 4"/>
          <p:cNvSpPr txBox="1">
            <a:spLocks noChangeArrowheads="1"/>
          </p:cNvSpPr>
          <p:nvPr/>
        </p:nvSpPr>
        <p:spPr bwMode="auto">
          <a:xfrm>
            <a:off x="251521" y="1196752"/>
            <a:ext cx="3579118" cy="427038"/>
          </a:xfrm>
          <a:prstGeom prst="rect">
            <a:avLst/>
          </a:prstGeom>
          <a:noFill/>
          <a:ln w="12700" cap="sq">
            <a:noFill/>
            <a:miter lim="800000"/>
            <a:headEnd/>
            <a:tailEnd/>
          </a:ln>
        </p:spPr>
        <p:txBody>
          <a:bodyPr wrap="square" tIns="0" bIns="0">
            <a:spAutoFit/>
          </a:bodyPr>
          <a:lstStyle/>
          <a:p>
            <a:pPr fontAlgn="t"/>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例</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4 </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在298.15 </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K</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时</a:t>
            </a:r>
          </a:p>
        </p:txBody>
      </p:sp>
      <p:graphicFrame>
        <p:nvGraphicFramePr>
          <p:cNvPr id="261137" name="Object 17"/>
          <p:cNvGraphicFramePr>
            <a:graphicFrameLocks noChangeAspect="1"/>
          </p:cNvGraphicFramePr>
          <p:nvPr>
            <p:extLst>
              <p:ext uri="{D42A27DB-BD31-4B8C-83A1-F6EECF244321}">
                <p14:modId xmlns:p14="http://schemas.microsoft.com/office/powerpoint/2010/main" val="2448108231"/>
              </p:ext>
            </p:extLst>
          </p:nvPr>
        </p:nvGraphicFramePr>
        <p:xfrm>
          <a:off x="1547664" y="1806352"/>
          <a:ext cx="6002337" cy="603250"/>
        </p:xfrm>
        <a:graphic>
          <a:graphicData uri="http://schemas.openxmlformats.org/presentationml/2006/ole">
            <mc:AlternateContent xmlns:mc="http://schemas.openxmlformats.org/markup-compatibility/2006">
              <mc:Choice xmlns:v="urn:schemas-microsoft-com:vml" Requires="v">
                <p:oleObj spid="_x0000_s177351" name="Equation" r:id="rId3" imgW="2349500" imgH="254000" progId="Equation.DSMT4">
                  <p:embed/>
                </p:oleObj>
              </mc:Choice>
              <mc:Fallback>
                <p:oleObj name="Equation" r:id="rId3" imgW="2349500" imgH="25400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806352"/>
                        <a:ext cx="6002337"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1138" name="Object 18"/>
          <p:cNvGraphicFramePr>
            <a:graphicFrameLocks noChangeAspect="1"/>
          </p:cNvGraphicFramePr>
          <p:nvPr>
            <p:extLst>
              <p:ext uri="{D42A27DB-BD31-4B8C-83A1-F6EECF244321}">
                <p14:modId xmlns:p14="http://schemas.microsoft.com/office/powerpoint/2010/main" val="1589619193"/>
              </p:ext>
            </p:extLst>
          </p:nvPr>
        </p:nvGraphicFramePr>
        <p:xfrm>
          <a:off x="2483768" y="2745904"/>
          <a:ext cx="4951412" cy="512763"/>
        </p:xfrm>
        <a:graphic>
          <a:graphicData uri="http://schemas.openxmlformats.org/presentationml/2006/ole">
            <mc:AlternateContent xmlns:mc="http://schemas.openxmlformats.org/markup-compatibility/2006">
              <mc:Choice xmlns:v="urn:schemas-microsoft-com:vml" Requires="v">
                <p:oleObj spid="_x0000_s177352" name="Equation" r:id="rId5" imgW="2209800" imgH="228600" progId="Equation.DSMT4">
                  <p:embed/>
                </p:oleObj>
              </mc:Choice>
              <mc:Fallback>
                <p:oleObj name="Equation" r:id="rId5" imgW="2209800" imgH="228600"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2745904"/>
                        <a:ext cx="4951412"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1129" name="Text Box 9"/>
          <p:cNvSpPr txBox="1">
            <a:spLocks noChangeArrowheads="1"/>
          </p:cNvSpPr>
          <p:nvPr/>
        </p:nvSpPr>
        <p:spPr bwMode="auto">
          <a:xfrm>
            <a:off x="251521" y="3849465"/>
            <a:ext cx="7203380" cy="560153"/>
          </a:xfrm>
          <a:prstGeom prst="rect">
            <a:avLst/>
          </a:prstGeom>
          <a:noFill/>
          <a:ln w="12700" cap="sq">
            <a:noFill/>
            <a:miter lim="800000"/>
            <a:headEnd/>
            <a:tailEnd/>
          </a:ln>
        </p:spPr>
        <p:txBody>
          <a:bodyPr wrap="square" tIns="0" bIns="0">
            <a:spAutoFit/>
          </a:bodyPr>
          <a:lstStyle/>
          <a:p>
            <a:pPr fontAlgn="t">
              <a:lnSpc>
                <a:spcPct val="130000"/>
              </a:lnSpc>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这就是</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HCl(g)</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的标准摩尔生成焓：		 </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 </a:t>
            </a:r>
            <a:endPar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graphicFrame>
        <p:nvGraphicFramePr>
          <p:cNvPr id="261139" name="Object 19"/>
          <p:cNvGraphicFramePr>
            <a:graphicFrameLocks noChangeAspect="1"/>
          </p:cNvGraphicFramePr>
          <p:nvPr>
            <p:extLst>
              <p:ext uri="{D42A27DB-BD31-4B8C-83A1-F6EECF244321}">
                <p14:modId xmlns:p14="http://schemas.microsoft.com/office/powerpoint/2010/main" val="2583386243"/>
              </p:ext>
            </p:extLst>
          </p:nvPr>
        </p:nvGraphicFramePr>
        <p:xfrm>
          <a:off x="1603523" y="4654327"/>
          <a:ext cx="5992813" cy="504825"/>
        </p:xfrm>
        <a:graphic>
          <a:graphicData uri="http://schemas.openxmlformats.org/presentationml/2006/ole">
            <mc:AlternateContent xmlns:mc="http://schemas.openxmlformats.org/markup-compatibility/2006">
              <mc:Choice xmlns:v="urn:schemas-microsoft-com:vml" Requires="v">
                <p:oleObj spid="_x0000_s177353" name="Equation" r:id="rId7" imgW="2997200" imgH="254000" progId="Equation.DSMT4">
                  <p:embed/>
                </p:oleObj>
              </mc:Choice>
              <mc:Fallback>
                <p:oleObj name="Equation" r:id="rId7" imgW="2997200" imgH="254000" progId="Equation.DSMT4">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3523" y="4654327"/>
                        <a:ext cx="59928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1146" name="Text Box 26"/>
          <p:cNvSpPr txBox="1">
            <a:spLocks noChangeArrowheads="1"/>
          </p:cNvSpPr>
          <p:nvPr/>
        </p:nvSpPr>
        <p:spPr bwMode="auto">
          <a:xfrm>
            <a:off x="251521" y="2827115"/>
            <a:ext cx="2709167" cy="427037"/>
          </a:xfrm>
          <a:prstGeom prst="rect">
            <a:avLst/>
          </a:prstGeom>
          <a:noFill/>
          <a:ln w="12700" cap="sq">
            <a:noFill/>
            <a:miter lim="800000"/>
            <a:headEnd/>
            <a:tailEnd/>
          </a:ln>
        </p:spPr>
        <p:txBody>
          <a:bodyPr wrap="square" tIns="0" bIns="0">
            <a:spAutoFit/>
          </a:bodyPr>
          <a:lstStyle/>
          <a:p>
            <a:pPr fontAlgn="t"/>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反应焓变为：</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 </a:t>
            </a:r>
            <a:endPar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3.1.1  </a:t>
            </a:r>
            <a:r>
              <a:rPr lang="zh-CN" altLang="en-US" sz="3200" dirty="0">
                <a:latin typeface="Times New Roman" pitchFamily="18" charset="0"/>
              </a:rPr>
              <a:t>体系与环境</a:t>
            </a:r>
            <a:endParaRPr lang="zh-CN" altLang="en-US" sz="3200" dirty="0"/>
          </a:p>
        </p:txBody>
      </p:sp>
      <p:sp>
        <p:nvSpPr>
          <p:cNvPr id="9" name="内容占位符 8"/>
          <p:cNvSpPr>
            <a:spLocks noGrp="1"/>
          </p:cNvSpPr>
          <p:nvPr>
            <p:ph idx="1"/>
          </p:nvPr>
        </p:nvSpPr>
        <p:spPr>
          <a:xfrm>
            <a:off x="251520" y="980728"/>
            <a:ext cx="5399980" cy="5543897"/>
          </a:xfrm>
        </p:spPr>
        <p:txBody>
          <a:bodyPr/>
          <a:lstStyle/>
          <a:p>
            <a:pPr eaLnBrk="1" hangingPunct="1">
              <a:lnSpc>
                <a:spcPct val="125000"/>
              </a:lnSpc>
              <a:spcBef>
                <a:spcPts val="600"/>
              </a:spcBef>
              <a:buClrTx/>
              <a:defRPr/>
            </a:pPr>
            <a:r>
              <a:rPr lang="zh-CN" altLang="en-US" dirty="0">
                <a:solidFill>
                  <a:srgbClr val="FF0000"/>
                </a:solidFill>
                <a:effectLst/>
                <a:latin typeface="+mj-ea"/>
                <a:ea typeface="+mj-ea"/>
              </a:rPr>
              <a:t>体系（</a:t>
            </a:r>
            <a:r>
              <a:rPr lang="en-US" altLang="zh-CN" dirty="0">
                <a:solidFill>
                  <a:srgbClr val="FF0000"/>
                </a:solidFill>
                <a:effectLst/>
                <a:latin typeface="Arial" panose="020B0604020202020204" pitchFamily="34" charset="0"/>
                <a:ea typeface="+mj-ea"/>
                <a:cs typeface="Arial" panose="020B0604020202020204" pitchFamily="34" charset="0"/>
              </a:rPr>
              <a:t>System</a:t>
            </a:r>
            <a:r>
              <a:rPr lang="en-US" altLang="zh-CN" dirty="0">
                <a:solidFill>
                  <a:srgbClr val="FF0000"/>
                </a:solidFill>
                <a:effectLst/>
                <a:latin typeface="+mj-ea"/>
                <a:ea typeface="+mj-ea"/>
              </a:rPr>
              <a:t>）</a:t>
            </a:r>
            <a:endParaRPr lang="zh-CN" altLang="en-US" dirty="0">
              <a:solidFill>
                <a:srgbClr val="FF0000"/>
              </a:solidFill>
              <a:effectLst/>
              <a:latin typeface="+mj-ea"/>
              <a:ea typeface="+mj-ea"/>
            </a:endParaRPr>
          </a:p>
          <a:p>
            <a:pPr eaLnBrk="1" hangingPunct="1">
              <a:lnSpc>
                <a:spcPct val="125000"/>
              </a:lnSpc>
              <a:spcBef>
                <a:spcPts val="0"/>
              </a:spcBef>
              <a:buFont typeface="Wingdings" pitchFamily="2" charset="2"/>
              <a:buNone/>
              <a:defRPr/>
            </a:pPr>
            <a:r>
              <a:rPr lang="en-US" altLang="zh-CN" dirty="0">
                <a:effectLst/>
                <a:latin typeface="黑体" pitchFamily="2" charset="-122"/>
              </a:rPr>
              <a:t>	</a:t>
            </a:r>
            <a:r>
              <a:rPr lang="zh-CN" altLang="en-US" dirty="0">
                <a:effectLst/>
                <a:latin typeface="黑体" pitchFamily="2" charset="-122"/>
              </a:rPr>
              <a:t>在科学研究时必须先确定研究对象，把一部分物质与其余分开。</a:t>
            </a:r>
            <a:r>
              <a:rPr lang="zh-CN" altLang="en-US" dirty="0">
                <a:solidFill>
                  <a:srgbClr val="0000FF"/>
                </a:solidFill>
                <a:effectLst/>
                <a:latin typeface="黑体" pitchFamily="2" charset="-122"/>
              </a:rPr>
              <a:t>这种分离可以是实际的，也可以是想象的。</a:t>
            </a:r>
            <a:r>
              <a:rPr lang="zh-CN" altLang="en-US" dirty="0">
                <a:effectLst/>
                <a:latin typeface="黑体" pitchFamily="2" charset="-122"/>
              </a:rPr>
              <a:t>这种</a:t>
            </a:r>
            <a:r>
              <a:rPr lang="zh-CN" altLang="en-US" dirty="0">
                <a:solidFill>
                  <a:srgbClr val="FF0000"/>
                </a:solidFill>
                <a:effectLst/>
                <a:latin typeface="黑体" pitchFamily="2" charset="-122"/>
              </a:rPr>
              <a:t>被划定的研究对象称为体系</a:t>
            </a:r>
            <a:r>
              <a:rPr lang="zh-CN" altLang="en-US" dirty="0">
                <a:effectLst/>
                <a:latin typeface="黑体" pitchFamily="2" charset="-122"/>
              </a:rPr>
              <a:t>，亦称为物系或系统。</a:t>
            </a:r>
            <a:endParaRPr lang="en-US" altLang="zh-CN" dirty="0">
              <a:effectLst/>
              <a:latin typeface="黑体" pitchFamily="2" charset="-122"/>
            </a:endParaRPr>
          </a:p>
          <a:p>
            <a:pPr eaLnBrk="1" hangingPunct="1">
              <a:lnSpc>
                <a:spcPct val="125000"/>
              </a:lnSpc>
              <a:spcBef>
                <a:spcPts val="1200"/>
              </a:spcBef>
              <a:buClrTx/>
              <a:defRPr/>
            </a:pPr>
            <a:r>
              <a:rPr lang="zh-CN" altLang="en-US" dirty="0">
                <a:solidFill>
                  <a:srgbClr val="FF0000"/>
                </a:solidFill>
                <a:effectLst/>
                <a:latin typeface="+mj-ea"/>
                <a:ea typeface="+mj-ea"/>
              </a:rPr>
              <a:t>环境（</a:t>
            </a:r>
            <a:r>
              <a:rPr lang="en-US" altLang="zh-CN" dirty="0">
                <a:solidFill>
                  <a:srgbClr val="FF0000"/>
                </a:solidFill>
                <a:effectLst/>
                <a:latin typeface="Arial" panose="020B0604020202020204" pitchFamily="34" charset="0"/>
                <a:ea typeface="+mj-ea"/>
                <a:cs typeface="Arial" panose="020B0604020202020204" pitchFamily="34" charset="0"/>
              </a:rPr>
              <a:t>Surroundings</a:t>
            </a:r>
            <a:r>
              <a:rPr lang="en-US" altLang="zh-CN" dirty="0">
                <a:solidFill>
                  <a:srgbClr val="FF0000"/>
                </a:solidFill>
                <a:effectLst/>
                <a:latin typeface="+mj-ea"/>
                <a:ea typeface="+mj-ea"/>
              </a:rPr>
              <a:t>）</a:t>
            </a:r>
          </a:p>
          <a:p>
            <a:pPr eaLnBrk="1" hangingPunct="1">
              <a:lnSpc>
                <a:spcPct val="125000"/>
              </a:lnSpc>
              <a:spcBef>
                <a:spcPts val="0"/>
              </a:spcBef>
              <a:buFont typeface="Wingdings" pitchFamily="2" charset="2"/>
              <a:buNone/>
              <a:defRPr/>
            </a:pPr>
            <a:r>
              <a:rPr lang="en-US" altLang="zh-CN" dirty="0">
                <a:effectLst/>
                <a:latin typeface="Times New Roman" pitchFamily="18" charset="0"/>
              </a:rPr>
              <a:t>	</a:t>
            </a:r>
            <a:r>
              <a:rPr lang="zh-CN" altLang="en-US" dirty="0">
                <a:effectLst/>
                <a:latin typeface="Times New Roman" pitchFamily="18" charset="0"/>
              </a:rPr>
              <a:t>与体系密切相关、有相互作用或影响所能及的部分称为环境。</a:t>
            </a:r>
            <a:endParaRPr lang="zh-CN" altLang="en-US" dirty="0">
              <a:solidFill>
                <a:srgbClr val="FF3300"/>
              </a:solidFill>
              <a:effectLst/>
              <a:latin typeface="黑体" pitchFamily="2" charset="-122"/>
            </a:endParaRPr>
          </a:p>
          <a:p>
            <a:pPr eaLnBrk="1" hangingPunct="1">
              <a:lnSpc>
                <a:spcPct val="125000"/>
              </a:lnSpc>
              <a:defRPr/>
            </a:pPr>
            <a:endParaRPr lang="zh-CN" altLang="en-US" dirty="0">
              <a:effectLst/>
            </a:endParaRPr>
          </a:p>
        </p:txBody>
      </p:sp>
      <p:pic>
        <p:nvPicPr>
          <p:cNvPr id="213001" name="Picture 9" descr="1_13"/>
          <p:cNvPicPr>
            <a:picLocks noChangeAspect="1" noChangeArrowheads="1"/>
          </p:cNvPicPr>
          <p:nvPr/>
        </p:nvPicPr>
        <p:blipFill rotWithShape="1">
          <a:blip r:embed="rId2"/>
          <a:srcRect l="4289" t="2252" r="8153" b="5590"/>
          <a:stretch/>
        </p:blipFill>
        <p:spPr bwMode="auto">
          <a:xfrm>
            <a:off x="5436096" y="1808820"/>
            <a:ext cx="3456384" cy="3456384"/>
          </a:xfrm>
          <a:prstGeom prst="rect">
            <a:avLst/>
          </a:prstGeom>
          <a:noFill/>
          <a:ln w="9525">
            <a:noFill/>
            <a:miter lim="800000"/>
            <a:headEnd/>
            <a:tailEnd/>
          </a:ln>
        </p:spPr>
      </p:pic>
    </p:spTree>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51520" y="304800"/>
            <a:ext cx="6552505" cy="747713"/>
          </a:xfrm>
        </p:spPr>
        <p:txBody>
          <a:bodyPr/>
          <a:lstStyle/>
          <a:p>
            <a:pPr eaLnBrk="1" hangingPunct="1">
              <a:defRPr/>
            </a:pPr>
            <a:r>
              <a:rPr lang="en-US" altLang="zh-CN" dirty="0">
                <a:latin typeface="Arial" panose="020B0604020202020204" pitchFamily="34" charset="0"/>
                <a:cs typeface="Arial" panose="020B0604020202020204" pitchFamily="34" charset="0"/>
              </a:rPr>
              <a:t>3.3.5.2  </a:t>
            </a:r>
            <a:r>
              <a:rPr lang="zh-CN" altLang="en-US" dirty="0">
                <a:latin typeface="+mj-ea"/>
              </a:rPr>
              <a:t>反应的标准摩尔焓变及计算</a:t>
            </a:r>
            <a:endParaRPr lang="zh-CN" altLang="en-US" dirty="0"/>
          </a:p>
        </p:txBody>
      </p:sp>
      <p:sp>
        <p:nvSpPr>
          <p:cNvPr id="12292" name="Text Box 3"/>
          <p:cNvSpPr txBox="1">
            <a:spLocks noChangeArrowheads="1"/>
          </p:cNvSpPr>
          <p:nvPr/>
        </p:nvSpPr>
        <p:spPr bwMode="auto">
          <a:xfrm>
            <a:off x="192088" y="1700808"/>
            <a:ext cx="3384550" cy="427038"/>
          </a:xfrm>
          <a:prstGeom prst="rect">
            <a:avLst/>
          </a:prstGeom>
          <a:noFill/>
          <a:ln w="12700" cap="sq">
            <a:noFill/>
            <a:miter lim="800000"/>
            <a:headEnd/>
            <a:tailEnd/>
          </a:ln>
        </p:spPr>
        <p:txBody>
          <a:bodyPr wrap="none" tIns="0" bIns="0">
            <a:spAutoFit/>
          </a:bodyPr>
          <a:lstStyle/>
          <a:p>
            <a:pPr fontAlgn="t">
              <a:defRPr/>
            </a:pP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化学反应的标准焓变</a:t>
            </a:r>
          </a:p>
        </p:txBody>
      </p:sp>
      <p:sp>
        <p:nvSpPr>
          <p:cNvPr id="12293" name="Line 4"/>
          <p:cNvSpPr>
            <a:spLocks noChangeShapeType="1"/>
          </p:cNvSpPr>
          <p:nvPr/>
        </p:nvSpPr>
        <p:spPr bwMode="auto">
          <a:xfrm>
            <a:off x="868363" y="2086745"/>
            <a:ext cx="535285" cy="1121221"/>
          </a:xfrm>
          <a:prstGeom prst="line">
            <a:avLst/>
          </a:prstGeom>
          <a:noFill/>
          <a:ln w="19050">
            <a:solidFill>
              <a:srgbClr val="000000"/>
            </a:solidFill>
            <a:round/>
            <a:headEnd/>
            <a:tailEnd type="triangle" w="lg" len="lg"/>
          </a:ln>
        </p:spPr>
        <p:txBody>
          <a:bodyPr/>
          <a:lstStyle/>
          <a:p>
            <a:pPr>
              <a:defRPr/>
            </a:pPr>
            <a:endParaRPr lang="zh-CN" altLang="en-US" sz="2800" b="1">
              <a:latin typeface="Times New Roman" panose="02020603050405020304" pitchFamily="18" charset="0"/>
              <a:ea typeface="华文仿宋" panose="02010600040101010101" pitchFamily="2" charset="-122"/>
              <a:cs typeface="Times New Roman" panose="02020603050405020304" pitchFamily="18" charset="0"/>
            </a:endParaRPr>
          </a:p>
        </p:txBody>
      </p:sp>
      <p:grpSp>
        <p:nvGrpSpPr>
          <p:cNvPr id="2" name="Group 17"/>
          <p:cNvGrpSpPr>
            <a:grpSpLocks/>
          </p:cNvGrpSpPr>
          <p:nvPr/>
        </p:nvGrpSpPr>
        <p:grpSpPr bwMode="auto">
          <a:xfrm>
            <a:off x="2264896" y="1860526"/>
            <a:ext cx="6096000" cy="1173162"/>
            <a:chOff x="1392" y="1355"/>
            <a:chExt cx="3840" cy="739"/>
          </a:xfrm>
          <a:noFill/>
        </p:grpSpPr>
        <p:sp>
          <p:nvSpPr>
            <p:cNvPr id="10257" name="Line 7"/>
            <p:cNvSpPr>
              <a:spLocks noChangeShapeType="1"/>
            </p:cNvSpPr>
            <p:nvPr/>
          </p:nvSpPr>
          <p:spPr bwMode="auto">
            <a:xfrm flipH="1">
              <a:off x="1392" y="1624"/>
              <a:ext cx="792" cy="470"/>
            </a:xfrm>
            <a:prstGeom prst="line">
              <a:avLst/>
            </a:prstGeom>
            <a:grpFill/>
            <a:ln w="19050">
              <a:solidFill>
                <a:srgbClr val="000000"/>
              </a:solidFill>
              <a:round/>
              <a:headEnd/>
              <a:tailEnd type="triangle" w="lg" len="lg"/>
            </a:ln>
          </p:spPr>
          <p:txBody>
            <a:bodyPr/>
            <a:lstStyle/>
            <a:p>
              <a:pPr>
                <a:spcBef>
                  <a:spcPct val="20000"/>
                </a:spcBef>
                <a:buClr>
                  <a:schemeClr val="hlink"/>
                </a:buClr>
                <a:defRPr/>
              </a:pPr>
              <a:endParaRPr lang="zh-CN" altLang="en-US" sz="2800"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0258" name="Text Box 9"/>
            <p:cNvSpPr txBox="1">
              <a:spLocks noChangeArrowheads="1"/>
            </p:cNvSpPr>
            <p:nvPr/>
          </p:nvSpPr>
          <p:spPr bwMode="auto">
            <a:xfrm>
              <a:off x="2204" y="1355"/>
              <a:ext cx="3028" cy="269"/>
            </a:xfrm>
            <a:prstGeom prst="rect">
              <a:avLst/>
            </a:prstGeom>
            <a:grpFill/>
            <a:ln w="12700" cap="sq">
              <a:noFill/>
              <a:miter lim="800000"/>
              <a:headEnd/>
              <a:tailEnd/>
            </a:ln>
          </p:spPr>
          <p:txBody>
            <a:bodyPr wrap="none" tIns="0" bIns="0">
              <a:spAutoFit/>
            </a:bodyPr>
            <a:lstStyle/>
            <a:p>
              <a:pPr fontAlgn="t">
                <a:defRPr/>
              </a:pP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反应物和生成物都处于标准态</a:t>
              </a:r>
            </a:p>
          </p:txBody>
        </p:sp>
      </p:grpSp>
      <p:grpSp>
        <p:nvGrpSpPr>
          <p:cNvPr id="3" name="Group 19"/>
          <p:cNvGrpSpPr>
            <a:grpSpLocks/>
          </p:cNvGrpSpPr>
          <p:nvPr/>
        </p:nvGrpSpPr>
        <p:grpSpPr bwMode="auto">
          <a:xfrm>
            <a:off x="2188696" y="3595663"/>
            <a:ext cx="4110038" cy="1133475"/>
            <a:chOff x="1344" y="2448"/>
            <a:chExt cx="2589" cy="714"/>
          </a:xfrm>
          <a:noFill/>
        </p:grpSpPr>
        <p:sp>
          <p:nvSpPr>
            <p:cNvPr id="10255" name="Line 6"/>
            <p:cNvSpPr>
              <a:spLocks noChangeShapeType="1"/>
            </p:cNvSpPr>
            <p:nvPr/>
          </p:nvSpPr>
          <p:spPr bwMode="auto">
            <a:xfrm flipH="1" flipV="1">
              <a:off x="1344" y="2448"/>
              <a:ext cx="840" cy="520"/>
            </a:xfrm>
            <a:prstGeom prst="line">
              <a:avLst/>
            </a:prstGeom>
            <a:grpFill/>
            <a:ln w="19050">
              <a:solidFill>
                <a:srgbClr val="000000"/>
              </a:solidFill>
              <a:round/>
              <a:headEnd/>
              <a:tailEnd type="triangle" w="lg" len="lg"/>
            </a:ln>
          </p:spPr>
          <p:txBody>
            <a:bodyPr/>
            <a:lstStyle/>
            <a:p>
              <a:pPr>
                <a:spcBef>
                  <a:spcPct val="20000"/>
                </a:spcBef>
                <a:buClr>
                  <a:schemeClr val="hlink"/>
                </a:buClr>
                <a:defRPr/>
              </a:pPr>
              <a:endParaRPr lang="zh-CN" altLang="en-US" sz="2800"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0256" name="Text Box 10"/>
            <p:cNvSpPr txBox="1">
              <a:spLocks noChangeArrowheads="1"/>
            </p:cNvSpPr>
            <p:nvPr/>
          </p:nvSpPr>
          <p:spPr bwMode="auto">
            <a:xfrm>
              <a:off x="2120" y="2891"/>
              <a:ext cx="1813" cy="271"/>
            </a:xfrm>
            <a:prstGeom prst="rect">
              <a:avLst/>
            </a:prstGeom>
            <a:grpFill/>
            <a:ln w="12700" cap="sq">
              <a:noFill/>
              <a:miter lim="800000"/>
              <a:headEnd/>
              <a:tailEnd/>
            </a:ln>
          </p:spPr>
          <p:txBody>
            <a:bodyPr wrap="none" tIns="0" bIns="0">
              <a:spAutoFit/>
            </a:bodyPr>
            <a:lstStyle/>
            <a:p>
              <a:pPr fontAlgn="t">
                <a:defRPr/>
              </a:pP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反应进度为1 </a:t>
              </a:r>
              <a:r>
                <a:rPr lang="en-US" altLang="zh-CN" sz="2800" b="1">
                  <a:latin typeface="Times New Roman" panose="02020603050405020304" pitchFamily="18" charset="0"/>
                  <a:ea typeface="华文仿宋" panose="02010600040101010101" pitchFamily="2" charset="-122"/>
                  <a:cs typeface="Times New Roman" panose="02020603050405020304" pitchFamily="18" charset="0"/>
                </a:rPr>
                <a:t>mol</a:t>
              </a:r>
              <a:endParaRPr lang="zh-CN" altLang="en-US" sz="2800" b="1" dirty="0">
                <a:latin typeface="Times New Roman" panose="02020603050405020304" pitchFamily="18" charset="0"/>
                <a:ea typeface="华文仿宋" panose="02010600040101010101" pitchFamily="2" charset="-122"/>
                <a:cs typeface="Times New Roman" panose="02020603050405020304" pitchFamily="18" charset="0"/>
              </a:endParaRPr>
            </a:p>
          </p:txBody>
        </p:sp>
      </p:grpSp>
      <p:grpSp>
        <p:nvGrpSpPr>
          <p:cNvPr id="4" name="Group 18"/>
          <p:cNvGrpSpPr>
            <a:grpSpLocks/>
          </p:cNvGrpSpPr>
          <p:nvPr/>
        </p:nvGrpSpPr>
        <p:grpSpPr bwMode="auto">
          <a:xfrm>
            <a:off x="309098" y="3606776"/>
            <a:ext cx="2870200" cy="1400175"/>
            <a:chOff x="160" y="2455"/>
            <a:chExt cx="1808" cy="882"/>
          </a:xfrm>
          <a:noFill/>
        </p:grpSpPr>
        <p:sp>
          <p:nvSpPr>
            <p:cNvPr id="10253" name="Line 5"/>
            <p:cNvSpPr>
              <a:spLocks noChangeShapeType="1"/>
            </p:cNvSpPr>
            <p:nvPr/>
          </p:nvSpPr>
          <p:spPr bwMode="auto">
            <a:xfrm flipH="1" flipV="1">
              <a:off x="1008" y="2455"/>
              <a:ext cx="68" cy="611"/>
            </a:xfrm>
            <a:prstGeom prst="line">
              <a:avLst/>
            </a:prstGeom>
            <a:grpFill/>
            <a:ln w="19050">
              <a:solidFill>
                <a:srgbClr val="000000"/>
              </a:solidFill>
              <a:round/>
              <a:headEnd/>
              <a:tailEnd type="triangle" w="lg" len="lg"/>
            </a:ln>
          </p:spPr>
          <p:txBody>
            <a:bodyPr/>
            <a:lstStyle/>
            <a:p>
              <a:pPr>
                <a:spcBef>
                  <a:spcPct val="20000"/>
                </a:spcBef>
                <a:buClr>
                  <a:schemeClr val="hlink"/>
                </a:buClr>
                <a:defRPr/>
              </a:pPr>
              <a:endParaRPr lang="zh-CN" altLang="en-US" sz="2800"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0254" name="Text Box 11"/>
            <p:cNvSpPr txBox="1">
              <a:spLocks noChangeArrowheads="1"/>
            </p:cNvSpPr>
            <p:nvPr/>
          </p:nvSpPr>
          <p:spPr bwMode="auto">
            <a:xfrm>
              <a:off x="160" y="3066"/>
              <a:ext cx="1808" cy="271"/>
            </a:xfrm>
            <a:prstGeom prst="rect">
              <a:avLst/>
            </a:prstGeom>
            <a:grpFill/>
            <a:ln w="12700" cap="sq">
              <a:noFill/>
              <a:miter lim="800000"/>
              <a:headEnd/>
              <a:tailEnd/>
            </a:ln>
          </p:spPr>
          <p:txBody>
            <a:bodyPr wrap="none" tIns="0" bIns="0">
              <a:spAutoFit/>
            </a:bodyPr>
            <a:lstStyle/>
            <a:p>
              <a:pPr algn="ctr" fontAlgn="t">
                <a:defRPr/>
              </a:pP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反应（</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reaction）</a:t>
              </a:r>
              <a:endParaRPr lang="zh-CN" altLang="en-US" sz="2800" b="1" dirty="0">
                <a:latin typeface="Times New Roman" panose="02020603050405020304" pitchFamily="18" charset="0"/>
                <a:ea typeface="华文仿宋" panose="02010600040101010101" pitchFamily="2" charset="-122"/>
                <a:cs typeface="Times New Roman" panose="02020603050405020304" pitchFamily="18" charset="0"/>
              </a:endParaRPr>
            </a:p>
          </p:txBody>
        </p:sp>
      </p:grpSp>
      <p:graphicFrame>
        <p:nvGraphicFramePr>
          <p:cNvPr id="548864" name="Object 1024"/>
          <p:cNvGraphicFramePr>
            <a:graphicFrameLocks noChangeAspect="1"/>
          </p:cNvGraphicFramePr>
          <p:nvPr>
            <p:extLst>
              <p:ext uri="{D42A27DB-BD31-4B8C-83A1-F6EECF244321}">
                <p14:modId xmlns:p14="http://schemas.microsoft.com/office/powerpoint/2010/main" val="1052399338"/>
              </p:ext>
            </p:extLst>
          </p:nvPr>
        </p:nvGraphicFramePr>
        <p:xfrm>
          <a:off x="1279525" y="3001145"/>
          <a:ext cx="2803525" cy="619125"/>
        </p:xfrm>
        <a:graphic>
          <a:graphicData uri="http://schemas.openxmlformats.org/presentationml/2006/ole">
            <mc:AlternateContent xmlns:mc="http://schemas.openxmlformats.org/markup-compatibility/2006">
              <mc:Choice xmlns:v="urn:schemas-microsoft-com:vml" Requires="v">
                <p:oleObj spid="_x0000_s65927" name="Equation" r:id="rId3" imgW="1091726" imgH="241195" progId="Equation.DSMT4">
                  <p:embed/>
                </p:oleObj>
              </mc:Choice>
              <mc:Fallback>
                <p:oleObj name="Equation" r:id="rId3" imgW="1091726" imgH="241195" progId="Equation.DSMT4">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9525" y="3001145"/>
                        <a:ext cx="2803525"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26"/>
          <p:cNvGrpSpPr>
            <a:grpSpLocks/>
          </p:cNvGrpSpPr>
          <p:nvPr/>
        </p:nvGrpSpPr>
        <p:grpSpPr bwMode="auto">
          <a:xfrm>
            <a:off x="3995346" y="3424778"/>
            <a:ext cx="2759075" cy="712788"/>
            <a:chOff x="2597" y="2316"/>
            <a:chExt cx="1738" cy="449"/>
          </a:xfrm>
          <a:noFill/>
        </p:grpSpPr>
        <p:sp>
          <p:nvSpPr>
            <p:cNvPr id="10251" name="Line 24"/>
            <p:cNvSpPr>
              <a:spLocks noChangeShapeType="1"/>
            </p:cNvSpPr>
            <p:nvPr/>
          </p:nvSpPr>
          <p:spPr bwMode="auto">
            <a:xfrm flipH="1" flipV="1">
              <a:off x="2597" y="2316"/>
              <a:ext cx="771" cy="281"/>
            </a:xfrm>
            <a:prstGeom prst="line">
              <a:avLst/>
            </a:prstGeom>
            <a:grpFill/>
            <a:ln w="19050">
              <a:solidFill>
                <a:srgbClr val="000000"/>
              </a:solidFill>
              <a:round/>
              <a:headEnd/>
              <a:tailEnd type="triangle" w="lg" len="lg"/>
            </a:ln>
          </p:spPr>
          <p:txBody>
            <a:bodyPr/>
            <a:lstStyle/>
            <a:p>
              <a:pPr>
                <a:spcBef>
                  <a:spcPct val="20000"/>
                </a:spcBef>
                <a:buClr>
                  <a:schemeClr val="hlink"/>
                </a:buClr>
                <a:defRPr/>
              </a:pPr>
              <a:endParaRPr lang="zh-CN" altLang="en-US" sz="2800"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0252" name="Text Box 25"/>
            <p:cNvSpPr txBox="1">
              <a:spLocks noChangeArrowheads="1"/>
            </p:cNvSpPr>
            <p:nvPr/>
          </p:nvSpPr>
          <p:spPr bwMode="auto">
            <a:xfrm>
              <a:off x="3323" y="2496"/>
              <a:ext cx="1012" cy="269"/>
            </a:xfrm>
            <a:prstGeom prst="rect">
              <a:avLst/>
            </a:prstGeom>
            <a:grpFill/>
            <a:ln w="12700" cap="sq">
              <a:noFill/>
              <a:miter lim="800000"/>
              <a:headEnd/>
              <a:tailEnd/>
            </a:ln>
          </p:spPr>
          <p:txBody>
            <a:bodyPr wrap="none" tIns="0" bIns="0">
              <a:spAutoFit/>
            </a:bodyPr>
            <a:lstStyle/>
            <a:p>
              <a:pPr fontAlgn="t">
                <a:defRPr/>
              </a:pP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反应温度</a:t>
              </a:r>
            </a:p>
          </p:txBody>
        </p:sp>
      </p:grpSp>
      <p:sp>
        <p:nvSpPr>
          <p:cNvPr id="18" name="矩形 17"/>
          <p:cNvSpPr/>
          <p:nvPr/>
        </p:nvSpPr>
        <p:spPr>
          <a:xfrm>
            <a:off x="251520" y="1052736"/>
            <a:ext cx="3974405" cy="523875"/>
          </a:xfrm>
          <a:prstGeom prst="rect">
            <a:avLst/>
          </a:prstGeom>
        </p:spPr>
        <p:txBody>
          <a:bodyPr wrap="square">
            <a:spAutoFit/>
          </a:bodyPr>
          <a:lstStyle/>
          <a:p>
            <a:pPr>
              <a:defRPr/>
            </a:pPr>
            <a:r>
              <a:rPr lang="en-US" altLang="zh-CN" sz="2800" b="1" dirty="0">
                <a:solidFill>
                  <a:srgbClr val="FF0000"/>
                </a:solidFill>
                <a:latin typeface="+mj-ea"/>
                <a:ea typeface="+mj-ea"/>
                <a:cs typeface="Times New Roman" panose="02020603050405020304" pitchFamily="18" charset="0"/>
              </a:rPr>
              <a:t>1. </a:t>
            </a:r>
            <a:r>
              <a:rPr lang="zh-CN" altLang="en-US" sz="2800" b="1" dirty="0">
                <a:solidFill>
                  <a:srgbClr val="FF0000"/>
                </a:solidFill>
                <a:latin typeface="Times New Roman" panose="02020603050405020304" pitchFamily="18" charset="0"/>
                <a:ea typeface="楷体_GB2312" pitchFamily="49" charset="-122"/>
                <a:cs typeface="Times New Roman" panose="02020603050405020304" pitchFamily="18" charset="0"/>
              </a:rPr>
              <a:t>反应的标准摩尔焓变</a:t>
            </a:r>
            <a:endParaRPr lang="en-US" altLang="zh-CN" sz="2800" b="1" dirty="0">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65547" name="Text Box 13"/>
          <p:cNvSpPr txBox="1">
            <a:spLocks noChangeArrowheads="1"/>
          </p:cNvSpPr>
          <p:nvPr/>
        </p:nvSpPr>
        <p:spPr bwMode="auto">
          <a:xfrm>
            <a:off x="251520" y="4936158"/>
            <a:ext cx="8640960" cy="1435136"/>
          </a:xfrm>
          <a:prstGeom prst="rect">
            <a:avLst/>
          </a:prstGeom>
          <a:noFill/>
          <a:ln w="9525">
            <a:noFill/>
            <a:miter lim="800000"/>
            <a:headEnd/>
            <a:tailEnd/>
          </a:ln>
        </p:spPr>
        <p:txBody>
          <a:bodyPr wrap="square">
            <a:spAutoFit/>
          </a:bodyPr>
          <a:lstStyle/>
          <a:p>
            <a:pPr>
              <a:lnSpc>
                <a:spcPct val="125000"/>
              </a:lnSpc>
            </a:pPr>
            <a:r>
              <a:rPr lang="zh-CN" altLang="en-US" sz="2400" b="1" u="sng"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根据盖斯定律和标准生成焓的定义</a:t>
            </a:r>
            <a:r>
              <a:rPr lang="zh-CN" altLang="en-US" sz="24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b="1" dirty="0">
                <a:solidFill>
                  <a:schemeClr val="tx1"/>
                </a:solidFill>
                <a:latin typeface="Times New Roman" panose="02020603050405020304" pitchFamily="18" charset="0"/>
                <a:ea typeface="+mj-ea"/>
                <a:cs typeface="Times New Roman" panose="02020603050405020304" pitchFamily="18" charset="0"/>
              </a:rPr>
              <a:t>有：</a:t>
            </a:r>
            <a:r>
              <a:rPr lang="en-US" altLang="zh-CN" sz="2400" b="1" dirty="0">
                <a:solidFill>
                  <a:schemeClr val="tx1"/>
                </a:solidFill>
                <a:latin typeface="Times New Roman" panose="02020603050405020304" pitchFamily="18" charset="0"/>
                <a:ea typeface="+mj-ea"/>
                <a:cs typeface="Times New Roman" panose="02020603050405020304" pitchFamily="18" charset="0"/>
              </a:rPr>
              <a:t>298.15 K</a:t>
            </a:r>
            <a:r>
              <a:rPr lang="zh-CN" altLang="en-US" sz="2400" b="1" dirty="0">
                <a:solidFill>
                  <a:schemeClr val="tx1"/>
                </a:solidFill>
                <a:latin typeface="Times New Roman" panose="02020603050405020304" pitchFamily="18" charset="0"/>
                <a:ea typeface="+mj-ea"/>
                <a:cs typeface="Times New Roman" panose="02020603050405020304" pitchFamily="18" charset="0"/>
              </a:rPr>
              <a:t>温度下标准摩尔反应焓等于同温度下各参加反应物质的标准摩尔生成焓与其化学计量数乘积的总和。</a:t>
            </a:r>
          </a:p>
        </p:txBody>
      </p:sp>
    </p:spTree>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idx="1"/>
          </p:nvPr>
        </p:nvSpPr>
        <p:spPr>
          <a:xfrm>
            <a:off x="251520" y="1005086"/>
            <a:ext cx="8659688" cy="3576042"/>
          </a:xfrm>
        </p:spPr>
        <p:txBody>
          <a:bodyPr/>
          <a:lstStyle/>
          <a:p>
            <a:pPr marL="0" indent="0" algn="just" eaLnBrk="1" hangingPunct="1">
              <a:lnSpc>
                <a:spcPct val="150000"/>
              </a:lnSpc>
              <a:spcBef>
                <a:spcPts val="600"/>
              </a:spcBef>
              <a:buNone/>
              <a:defRPr/>
            </a:pPr>
            <a:r>
              <a:rPr kumimoji="1" lang="en-US" altLang="zh-CN" kern="1200" dirty="0">
                <a:solidFill>
                  <a:srgbClr val="0000FF"/>
                </a:solidFill>
                <a:effectLst/>
                <a:latin typeface="Times New Roman" panose="02020603050405020304" pitchFamily="18" charset="0"/>
                <a:ea typeface="+mj-ea"/>
                <a:cs typeface="Times New Roman" panose="02020603050405020304" pitchFamily="18" charset="0"/>
              </a:rPr>
              <a:t>2</a:t>
            </a:r>
            <a:r>
              <a:rPr kumimoji="1" lang="zh-CN" altLang="en-US" kern="1200" dirty="0">
                <a:solidFill>
                  <a:srgbClr val="0000FF"/>
                </a:solidFill>
                <a:effectLst/>
                <a:latin typeface="Times New Roman" panose="02020603050405020304" pitchFamily="18" charset="0"/>
                <a:ea typeface="+mj-ea"/>
                <a:cs typeface="Times New Roman" panose="02020603050405020304" pitchFamily="18" charset="0"/>
              </a:rPr>
              <a:t>．</a:t>
            </a:r>
            <a:r>
              <a:rPr kumimoji="1" lang="zh-CN" altLang="en-US" kern="1200" dirty="0">
                <a:solidFill>
                  <a:srgbClr val="0000FF"/>
                </a:solidFill>
                <a:effectLst/>
                <a:latin typeface="Times New Roman" panose="02020603050405020304" pitchFamily="18" charset="0"/>
                <a:ea typeface="楷体_GB2312" pitchFamily="49" charset="-122"/>
                <a:cs typeface="Times New Roman" panose="02020603050405020304" pitchFamily="18" charset="0"/>
              </a:rPr>
              <a:t>利用物质的标准生成焓进行计算</a:t>
            </a:r>
          </a:p>
          <a:p>
            <a:pPr marL="0" indent="0" algn="just" eaLnBrk="1" hangingPunct="1">
              <a:lnSpc>
                <a:spcPct val="150000"/>
              </a:lnSpc>
              <a:spcBef>
                <a:spcPts val="600"/>
              </a:spcBef>
              <a:buClrTx/>
              <a:buNone/>
              <a:defRPr/>
            </a:pPr>
            <a:r>
              <a:rPr lang="zh-CN" altLang="en-US" dirty="0">
                <a:effectLst/>
                <a:latin typeface="Times New Roman" panose="02020603050405020304" pitchFamily="18" charset="0"/>
                <a:cs typeface="Times New Roman" panose="02020603050405020304" pitchFamily="18" charset="0"/>
              </a:rPr>
              <a:t>化学反应的焓变</a:t>
            </a:r>
            <a:r>
              <a:rPr lang="zh-CN" altLang="en-US" dirty="0">
                <a:effectLst/>
                <a:latin typeface="Times New Roman" panose="02020603050405020304" pitchFamily="18" charset="0"/>
                <a:cs typeface="Times New Roman" panose="02020603050405020304" pitchFamily="18" charset="0"/>
                <a:sym typeface="Symbol" pitchFamily="18" charset="2"/>
              </a:rPr>
              <a:t></a:t>
            </a:r>
            <a:r>
              <a:rPr lang="en-US" altLang="zh-CN" i="1" dirty="0">
                <a:effectLst/>
                <a:latin typeface="Times New Roman" panose="02020603050405020304" pitchFamily="18" charset="0"/>
                <a:cs typeface="Times New Roman" panose="02020603050405020304" pitchFamily="18" charset="0"/>
              </a:rPr>
              <a:t>H</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就是反应的终态焓与始态焓之差：</a:t>
            </a:r>
            <a:r>
              <a:rPr lang="en-US" altLang="zh-CN" i="1" dirty="0">
                <a:effectLst/>
                <a:latin typeface="Times New Roman" panose="02020603050405020304" pitchFamily="18" charset="0"/>
                <a:cs typeface="Times New Roman" panose="02020603050405020304" pitchFamily="18" charset="0"/>
              </a:rPr>
              <a:t>H</a:t>
            </a:r>
            <a:r>
              <a:rPr lang="en-US" altLang="zh-CN" baseline="-25000" dirty="0">
                <a:effectLst/>
                <a:latin typeface="Times New Roman" panose="02020603050405020304" pitchFamily="18" charset="0"/>
                <a:cs typeface="Times New Roman" panose="02020603050405020304" pitchFamily="18" charset="0"/>
              </a:rPr>
              <a:t>2</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H</a:t>
            </a:r>
            <a:r>
              <a:rPr lang="en-US" altLang="zh-CN" baseline="-25000" dirty="0">
                <a:effectLst/>
                <a:latin typeface="Times New Roman" panose="02020603050405020304" pitchFamily="18" charset="0"/>
                <a:cs typeface="Times New Roman" panose="02020603050405020304" pitchFamily="18" charset="0"/>
              </a:rPr>
              <a:t>1</a:t>
            </a:r>
            <a:r>
              <a:rPr lang="zh-CN" altLang="en-US" dirty="0">
                <a:effectLst/>
                <a:latin typeface="Times New Roman" panose="02020603050405020304" pitchFamily="18" charset="0"/>
                <a:cs typeface="Times New Roman" panose="02020603050405020304" pitchFamily="18" charset="0"/>
              </a:rPr>
              <a:t>。但由于</a:t>
            </a:r>
            <a:r>
              <a:rPr lang="en-US" altLang="zh-CN" i="1" dirty="0">
                <a:effectLst/>
                <a:latin typeface="Times New Roman" panose="02020603050405020304" pitchFamily="18" charset="0"/>
                <a:cs typeface="Times New Roman" panose="02020603050405020304" pitchFamily="18" charset="0"/>
              </a:rPr>
              <a:t>H </a:t>
            </a:r>
            <a:r>
              <a:rPr lang="zh-CN" altLang="en-US"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U </a:t>
            </a:r>
            <a:r>
              <a:rPr lang="en-US" altLang="zh-CN"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pV</a:t>
            </a:r>
            <a:r>
              <a:rPr lang="zh-CN" altLang="en-US" dirty="0">
                <a:effectLst/>
                <a:latin typeface="Times New Roman" panose="02020603050405020304" pitchFamily="18" charset="0"/>
                <a:cs typeface="Times New Roman" panose="02020603050405020304" pitchFamily="18" charset="0"/>
              </a:rPr>
              <a:t>，其中内能</a:t>
            </a:r>
            <a:r>
              <a:rPr lang="en-US" altLang="zh-CN" i="1" dirty="0">
                <a:effectLst/>
                <a:latin typeface="Times New Roman" panose="02020603050405020304" pitchFamily="18" charset="0"/>
                <a:cs typeface="Times New Roman" panose="02020603050405020304" pitchFamily="18" charset="0"/>
              </a:rPr>
              <a:t>U</a:t>
            </a:r>
            <a:r>
              <a:rPr lang="zh-CN" altLang="en-US" dirty="0">
                <a:effectLst/>
                <a:latin typeface="Times New Roman" panose="02020603050405020304" pitchFamily="18" charset="0"/>
                <a:cs typeface="Times New Roman" panose="02020603050405020304" pitchFamily="18" charset="0"/>
              </a:rPr>
              <a:t>的绝对值无法测定，</a:t>
            </a:r>
            <a:r>
              <a:rPr lang="en-US" altLang="zh-CN" i="1" dirty="0">
                <a:effectLst/>
                <a:latin typeface="Times New Roman" panose="02020603050405020304" pitchFamily="18" charset="0"/>
                <a:cs typeface="Times New Roman" panose="02020603050405020304" pitchFamily="18" charset="0"/>
              </a:rPr>
              <a:t>H</a:t>
            </a:r>
            <a:r>
              <a:rPr lang="zh-CN" altLang="en-US" dirty="0">
                <a:effectLst/>
                <a:latin typeface="Times New Roman" panose="02020603050405020304" pitchFamily="18" charset="0"/>
                <a:cs typeface="Times New Roman" panose="02020603050405020304" pitchFamily="18" charset="0"/>
              </a:rPr>
              <a:t>的绝对值也是无法测定的。为此，采用相对标准，规定了物质的相对焓值。</a:t>
            </a:r>
            <a:r>
              <a:rPr lang="zh-CN" altLang="en-US" dirty="0">
                <a:solidFill>
                  <a:srgbClr val="003399"/>
                </a:solidFill>
                <a:effectLst/>
                <a:latin typeface="Times New Roman" panose="02020603050405020304" pitchFamily="18" charset="0"/>
                <a:cs typeface="Times New Roman" panose="02020603050405020304" pitchFamily="18" charset="0"/>
              </a:rPr>
              <a:t> </a:t>
            </a:r>
          </a:p>
        </p:txBody>
      </p:sp>
      <p:graphicFrame>
        <p:nvGraphicFramePr>
          <p:cNvPr id="66564" name="Object 4"/>
          <p:cNvGraphicFramePr>
            <a:graphicFrameLocks noChangeAspect="1"/>
          </p:cNvGraphicFramePr>
          <p:nvPr>
            <p:extLst>
              <p:ext uri="{D42A27DB-BD31-4B8C-83A1-F6EECF244321}">
                <p14:modId xmlns:p14="http://schemas.microsoft.com/office/powerpoint/2010/main" val="3948453989"/>
              </p:ext>
            </p:extLst>
          </p:nvPr>
        </p:nvGraphicFramePr>
        <p:xfrm>
          <a:off x="387350" y="15875"/>
          <a:ext cx="139700" cy="165100"/>
        </p:xfrm>
        <a:graphic>
          <a:graphicData uri="http://schemas.openxmlformats.org/presentationml/2006/ole">
            <mc:AlternateContent xmlns:mc="http://schemas.openxmlformats.org/markup-compatibility/2006">
              <mc:Choice xmlns:v="urn:schemas-microsoft-com:vml" Requires="v">
                <p:oleObj spid="_x0000_s66943" name="Equation" r:id="rId3" imgW="139579" imgH="164957" progId="Equation.DSMT4">
                  <p:embed/>
                </p:oleObj>
              </mc:Choice>
              <mc:Fallback>
                <p:oleObj name="Equation" r:id="rId3" imgW="139579" imgH="164957"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50" y="15875"/>
                        <a:ext cx="1397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
            <a:extLst>
              <a:ext uri="{FF2B5EF4-FFF2-40B4-BE49-F238E27FC236}">
                <a16:creationId xmlns:a16="http://schemas.microsoft.com/office/drawing/2014/main" id="{DC0C9BD9-55B3-420B-9651-3E241537989A}"/>
              </a:ext>
            </a:extLst>
          </p:cNvPr>
          <p:cNvSpPr>
            <a:spLocks noGrp="1" noChangeArrowheads="1"/>
          </p:cNvSpPr>
          <p:nvPr>
            <p:ph type="title"/>
          </p:nvPr>
        </p:nvSpPr>
        <p:spPr>
          <a:xfrm>
            <a:off x="251520" y="304800"/>
            <a:ext cx="6552505" cy="747713"/>
          </a:xfrm>
        </p:spPr>
        <p:txBody>
          <a:bodyPr/>
          <a:lstStyle/>
          <a:p>
            <a:pPr eaLnBrk="1" hangingPunct="1">
              <a:defRPr/>
            </a:pPr>
            <a:r>
              <a:rPr lang="en-US" altLang="zh-CN" sz="3200" dirty="0">
                <a:latin typeface="Arial" panose="020B0604020202020204" pitchFamily="34" charset="0"/>
                <a:cs typeface="Arial" panose="020B0604020202020204" pitchFamily="34" charset="0"/>
              </a:rPr>
              <a:t>3.3.5.2  </a:t>
            </a:r>
            <a:r>
              <a:rPr lang="zh-CN" altLang="en-US" sz="3200" dirty="0">
                <a:latin typeface="+mj-ea"/>
              </a:rPr>
              <a:t>反应的标准摩尔焓变及计算</a:t>
            </a:r>
            <a:endParaRPr lang="zh-CN" altLang="en-US" sz="3200" dirty="0"/>
          </a:p>
        </p:txBody>
      </p:sp>
    </p:spTree>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2149" name="Object 5"/>
          <p:cNvGraphicFramePr>
            <a:graphicFrameLocks noChangeAspect="1"/>
          </p:cNvGraphicFramePr>
          <p:nvPr>
            <p:extLst>
              <p:ext uri="{D42A27DB-BD31-4B8C-83A1-F6EECF244321}">
                <p14:modId xmlns:p14="http://schemas.microsoft.com/office/powerpoint/2010/main" val="3866945738"/>
              </p:ext>
            </p:extLst>
          </p:nvPr>
        </p:nvGraphicFramePr>
        <p:xfrm>
          <a:off x="457200" y="2772373"/>
          <a:ext cx="8367713" cy="631825"/>
        </p:xfrm>
        <a:graphic>
          <a:graphicData uri="http://schemas.openxmlformats.org/presentationml/2006/ole">
            <mc:AlternateContent xmlns:mc="http://schemas.openxmlformats.org/markup-compatibility/2006">
              <mc:Choice xmlns:v="urn:schemas-microsoft-com:vml" Requires="v">
                <p:oleObj spid="_x0000_s186491" name="Equation" r:id="rId3" imgW="3695700" imgH="279400" progId="Equation.DSMT4">
                  <p:embed/>
                </p:oleObj>
              </mc:Choice>
              <mc:Fallback>
                <p:oleObj name="Equation" r:id="rId3" imgW="3695700" imgH="279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72373"/>
                        <a:ext cx="8367713"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2150" name="Object 6"/>
          <p:cNvGraphicFramePr>
            <a:graphicFrameLocks noChangeAspect="1"/>
          </p:cNvGraphicFramePr>
          <p:nvPr>
            <p:extLst>
              <p:ext uri="{D42A27DB-BD31-4B8C-83A1-F6EECF244321}">
                <p14:modId xmlns:p14="http://schemas.microsoft.com/office/powerpoint/2010/main" val="2003523982"/>
              </p:ext>
            </p:extLst>
          </p:nvPr>
        </p:nvGraphicFramePr>
        <p:xfrm>
          <a:off x="1371600" y="3674097"/>
          <a:ext cx="2374900" cy="754063"/>
        </p:xfrm>
        <a:graphic>
          <a:graphicData uri="http://schemas.openxmlformats.org/presentationml/2006/ole">
            <mc:AlternateContent xmlns:mc="http://schemas.openxmlformats.org/markup-compatibility/2006">
              <mc:Choice xmlns:v="urn:schemas-microsoft-com:vml" Requires="v">
                <p:oleObj spid="_x0000_s186492" name="Equation" r:id="rId5" imgW="1079032" imgH="342751" progId="Equation.DSMT4">
                  <p:embed/>
                </p:oleObj>
              </mc:Choice>
              <mc:Fallback>
                <p:oleObj name="Equation" r:id="rId5" imgW="1079032" imgH="342751"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674097"/>
                        <a:ext cx="2374900"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2148" name="Object 4"/>
          <p:cNvGraphicFramePr>
            <a:graphicFrameLocks noChangeAspect="1"/>
          </p:cNvGraphicFramePr>
          <p:nvPr>
            <p:extLst>
              <p:ext uri="{D42A27DB-BD31-4B8C-83A1-F6EECF244321}">
                <p14:modId xmlns:p14="http://schemas.microsoft.com/office/powerpoint/2010/main" val="1933866555"/>
              </p:ext>
            </p:extLst>
          </p:nvPr>
        </p:nvGraphicFramePr>
        <p:xfrm>
          <a:off x="2438400" y="2238973"/>
          <a:ext cx="3048000" cy="466725"/>
        </p:xfrm>
        <a:graphic>
          <a:graphicData uri="http://schemas.openxmlformats.org/presentationml/2006/ole">
            <mc:AlternateContent xmlns:mc="http://schemas.openxmlformats.org/markup-compatibility/2006">
              <mc:Choice xmlns:v="urn:schemas-microsoft-com:vml" Requires="v">
                <p:oleObj spid="_x0000_s186493" name="Equation" r:id="rId7" imgW="1244600" imgH="190500" progId="Equation.DSMT4">
                  <p:embed/>
                </p:oleObj>
              </mc:Choice>
              <mc:Fallback>
                <p:oleObj name="Equation" r:id="rId7" imgW="1244600" imgH="1905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238973"/>
                        <a:ext cx="30480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2147" name="Text Box 3"/>
          <p:cNvSpPr txBox="1">
            <a:spLocks noChangeArrowheads="1"/>
          </p:cNvSpPr>
          <p:nvPr/>
        </p:nvSpPr>
        <p:spPr bwMode="auto">
          <a:xfrm>
            <a:off x="251520" y="1052736"/>
            <a:ext cx="8435280" cy="427038"/>
          </a:xfrm>
          <a:prstGeom prst="rect">
            <a:avLst/>
          </a:prstGeom>
          <a:noFill/>
          <a:ln w="12700" cap="sq">
            <a:noFill/>
            <a:miter lim="800000"/>
            <a:headEnd/>
            <a:tailEnd/>
          </a:ln>
        </p:spPr>
        <p:txBody>
          <a:bodyPr wrap="square" tIns="0" bIns="0">
            <a:spAutoFit/>
          </a:bodyPr>
          <a:lstStyle/>
          <a:p>
            <a:pPr fontAlgn="t">
              <a:defRPr/>
            </a:pPr>
            <a:r>
              <a:rPr lang="en-US" altLang="zh-CN" sz="2800" b="1" dirty="0">
                <a:latin typeface="Times New Roman" panose="02020603050405020304" pitchFamily="18" charset="0"/>
                <a:ea typeface="+mj-ea"/>
                <a:cs typeface="Times New Roman" panose="02020603050405020304" pitchFamily="18" charset="0"/>
              </a:rPr>
              <a:t>3.  </a:t>
            </a:r>
            <a:r>
              <a:rPr lang="zh-CN" altLang="en-US" sz="2800" b="1" dirty="0">
                <a:latin typeface="Times New Roman" panose="02020603050405020304" pitchFamily="18" charset="0"/>
                <a:ea typeface="楷体_GB2312" pitchFamily="49" charset="-122"/>
                <a:cs typeface="Times New Roman" panose="02020603050405020304" pitchFamily="18" charset="0"/>
              </a:rPr>
              <a:t>利用各物质的摩尔生成焓求化学反应焓变</a:t>
            </a:r>
          </a:p>
        </p:txBody>
      </p:sp>
      <p:sp>
        <p:nvSpPr>
          <p:cNvPr id="16398" name="Text Box 19"/>
          <p:cNvSpPr txBox="1">
            <a:spLocks noChangeArrowheads="1"/>
          </p:cNvSpPr>
          <p:nvPr/>
        </p:nvSpPr>
        <p:spPr bwMode="auto">
          <a:xfrm>
            <a:off x="279400" y="1619848"/>
            <a:ext cx="7953375" cy="523875"/>
          </a:xfrm>
          <a:prstGeom prst="rect">
            <a:avLst/>
          </a:prstGeom>
          <a:noFill/>
          <a:ln w="9525">
            <a:noFill/>
            <a:miter lim="800000"/>
            <a:headEnd/>
            <a:tailEnd/>
          </a:ln>
        </p:spPr>
        <p:txBody>
          <a:bodyPr wrap="none">
            <a:spAutoFit/>
          </a:bodyPr>
          <a:lstStyle/>
          <a:p>
            <a:pPr algn="ctr" fontAlgn="t">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在标准压力</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p</a:t>
            </a:r>
            <a:r>
              <a:rPr lang="en-US" altLang="zh-CN" sz="2800" b="1" baseline="30000" dirty="0">
                <a:solidFill>
                  <a:schemeClr val="tx1"/>
                </a:solidFill>
                <a:latin typeface="Times New Roman" panose="02020603050405020304" pitchFamily="18" charset="0"/>
                <a:ea typeface="仿宋" pitchFamily="49" charset="-122"/>
                <a:cs typeface="Times New Roman" panose="02020603050405020304" pitchFamily="18" charset="0"/>
                <a:sym typeface="Euclid Math One"/>
              </a:rPr>
              <a:t></a:t>
            </a:r>
            <a:r>
              <a:rPr lang="zh-CN"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和反应温度时（通常为298.15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K）</a:t>
            </a:r>
            <a:endPar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endParaRPr>
          </a:p>
        </p:txBody>
      </p:sp>
      <p:sp>
        <p:nvSpPr>
          <p:cNvPr id="16396" name="Line 26"/>
          <p:cNvSpPr>
            <a:spLocks noChangeShapeType="1"/>
          </p:cNvSpPr>
          <p:nvPr/>
        </p:nvSpPr>
        <p:spPr bwMode="auto">
          <a:xfrm>
            <a:off x="5486400" y="3404198"/>
            <a:ext cx="3200400" cy="0"/>
          </a:xfrm>
          <a:prstGeom prst="line">
            <a:avLst/>
          </a:prstGeom>
          <a:noFill/>
          <a:ln w="12700">
            <a:solidFill>
              <a:srgbClr val="0000FF"/>
            </a:solidFill>
            <a:round/>
            <a:headEnd/>
            <a:tailEnd/>
          </a:ln>
        </p:spPr>
        <p:txBody>
          <a:bodyPr/>
          <a:lstStyle/>
          <a:p>
            <a:pPr>
              <a:spcBef>
                <a:spcPct val="20000"/>
              </a:spcBef>
              <a:buClr>
                <a:schemeClr val="hlink"/>
              </a:buClr>
              <a:defRPr/>
            </a:pPr>
            <a:endParaRPr lang="zh-CN" altLang="en-US" b="1">
              <a:latin typeface="Times New Roman" panose="02020603050405020304" pitchFamily="18" charset="0"/>
              <a:ea typeface="仿宋" pitchFamily="49" charset="-122"/>
              <a:cs typeface="Times New Roman" panose="02020603050405020304" pitchFamily="18" charset="0"/>
            </a:endParaRPr>
          </a:p>
        </p:txBody>
      </p:sp>
      <p:sp>
        <p:nvSpPr>
          <p:cNvPr id="16397" name="Line 27"/>
          <p:cNvSpPr>
            <a:spLocks noChangeShapeType="1"/>
          </p:cNvSpPr>
          <p:nvPr/>
        </p:nvSpPr>
        <p:spPr bwMode="auto">
          <a:xfrm>
            <a:off x="1905000" y="3404198"/>
            <a:ext cx="3200400" cy="0"/>
          </a:xfrm>
          <a:prstGeom prst="line">
            <a:avLst/>
          </a:prstGeom>
          <a:noFill/>
          <a:ln w="9525">
            <a:solidFill>
              <a:srgbClr val="FF0000"/>
            </a:solidFill>
            <a:round/>
            <a:headEnd/>
            <a:tailEnd/>
          </a:ln>
        </p:spPr>
        <p:txBody>
          <a:bodyPr/>
          <a:lstStyle/>
          <a:p>
            <a:pPr>
              <a:spcBef>
                <a:spcPct val="20000"/>
              </a:spcBef>
              <a:buClr>
                <a:schemeClr val="hlink"/>
              </a:buClr>
              <a:defRPr/>
            </a:pPr>
            <a:endParaRPr lang="zh-CN" altLang="en-US" b="1">
              <a:latin typeface="Times New Roman" panose="02020603050405020304" pitchFamily="18" charset="0"/>
              <a:ea typeface="仿宋" pitchFamily="49" charset="-122"/>
              <a:cs typeface="Times New Roman" panose="02020603050405020304" pitchFamily="18" charset="0"/>
            </a:endParaRPr>
          </a:p>
        </p:txBody>
      </p:sp>
      <p:sp>
        <p:nvSpPr>
          <p:cNvPr id="14" name="Rectangle 2">
            <a:extLst>
              <a:ext uri="{FF2B5EF4-FFF2-40B4-BE49-F238E27FC236}">
                <a16:creationId xmlns:a16="http://schemas.microsoft.com/office/drawing/2014/main" id="{CC2CE9E4-15C8-4D17-9447-41385632FE59}"/>
              </a:ext>
            </a:extLst>
          </p:cNvPr>
          <p:cNvSpPr>
            <a:spLocks noGrp="1" noChangeArrowheads="1"/>
          </p:cNvSpPr>
          <p:nvPr>
            <p:ph type="title"/>
          </p:nvPr>
        </p:nvSpPr>
        <p:spPr>
          <a:xfrm>
            <a:off x="251520" y="304800"/>
            <a:ext cx="6552505" cy="747713"/>
          </a:xfrm>
        </p:spPr>
        <p:txBody>
          <a:bodyPr/>
          <a:lstStyle/>
          <a:p>
            <a:pPr eaLnBrk="1" hangingPunct="1">
              <a:defRPr/>
            </a:pPr>
            <a:r>
              <a:rPr lang="en-US" altLang="zh-CN" dirty="0">
                <a:latin typeface="Arial" panose="020B0604020202020204" pitchFamily="34" charset="0"/>
                <a:cs typeface="Arial" panose="020B0604020202020204" pitchFamily="34" charset="0"/>
              </a:rPr>
              <a:t>3.3.5.2  </a:t>
            </a:r>
            <a:r>
              <a:rPr lang="zh-CN" altLang="en-US" dirty="0">
                <a:latin typeface="+mj-ea"/>
              </a:rPr>
              <a:t>反应的标准摩尔焓变及计算</a:t>
            </a:r>
            <a:endParaRPr lang="zh-CN" altLang="en-US" dirty="0"/>
          </a:p>
        </p:txBody>
      </p:sp>
      <p:sp>
        <p:nvSpPr>
          <p:cNvPr id="12" name="Rectangle 3">
            <a:extLst>
              <a:ext uri="{FF2B5EF4-FFF2-40B4-BE49-F238E27FC236}">
                <a16:creationId xmlns:a16="http://schemas.microsoft.com/office/drawing/2014/main" id="{A35A995F-1EB3-4B66-85BD-4157BDF4E8DC}"/>
              </a:ext>
            </a:extLst>
          </p:cNvPr>
          <p:cNvSpPr>
            <a:spLocks noChangeArrowheads="1"/>
          </p:cNvSpPr>
          <p:nvPr/>
        </p:nvSpPr>
        <p:spPr bwMode="auto">
          <a:xfrm>
            <a:off x="251520" y="4356152"/>
            <a:ext cx="8640960" cy="2192908"/>
          </a:xfrm>
          <a:prstGeom prst="rect">
            <a:avLst/>
          </a:prstGeom>
          <a:noFill/>
          <a:ln w="9525">
            <a:noFill/>
            <a:miter lim="800000"/>
            <a:headEnd/>
            <a:tailEnd/>
          </a:ln>
        </p:spPr>
        <p:txBody>
          <a:bodyPr wrap="square">
            <a:spAutoFit/>
          </a:bodyPr>
          <a:lstStyle/>
          <a:p>
            <a:pPr algn="just">
              <a:lnSpc>
                <a:spcPct val="125000"/>
              </a:lnSpc>
              <a:spcBef>
                <a:spcPts val="600"/>
              </a:spcBef>
              <a:defRPr/>
            </a:pPr>
            <a:r>
              <a:rPr lang="en-US" altLang="zh-CN" sz="2800" b="1" i="1" dirty="0" err="1">
                <a:solidFill>
                  <a:srgbClr val="FF0000"/>
                </a:solidFill>
                <a:latin typeface="Times New Roman" pitchFamily="18" charset="0"/>
                <a:ea typeface="华文仿宋" pitchFamily="2" charset="-122"/>
              </a:rPr>
              <a:t>v</a:t>
            </a:r>
            <a:r>
              <a:rPr lang="en-US" altLang="zh-CN" sz="2800" b="1" baseline="-30000" dirty="0" err="1">
                <a:solidFill>
                  <a:srgbClr val="FF0000"/>
                </a:solidFill>
                <a:latin typeface="Times New Roman" pitchFamily="18" charset="0"/>
                <a:ea typeface="华文仿宋" pitchFamily="2" charset="-122"/>
              </a:rPr>
              <a:t>B</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为计量方程中的系数，对反应物取负值，生成物取正值。注意计算时要考虑物质的聚集状态，如气、液和固等</a:t>
            </a:r>
            <a:r>
              <a:rPr lang="zh-CN" altLang="en-US" sz="2800" b="1" dirty="0">
                <a:solidFill>
                  <a:schemeClr val="tx1"/>
                </a:solidFill>
                <a:latin typeface="Times New Roman" pitchFamily="18" charset="0"/>
                <a:ea typeface="华文仿宋" pitchFamily="2" charset="-122"/>
              </a:rPr>
              <a:t>。</a:t>
            </a:r>
            <a:r>
              <a:rPr lang="zh-CN" altLang="en-US" sz="2800" b="1" dirty="0">
                <a:solidFill>
                  <a:schemeClr val="tx1"/>
                </a:solidFill>
                <a:latin typeface="+mj-ea"/>
                <a:ea typeface="+mj-ea"/>
              </a:rPr>
              <a:t>根据盖斯定律，可从标准摩尔生成焓计算化学反应的标准摩尔焓变。</a:t>
            </a:r>
            <a:endParaRPr lang="zh-CN" altLang="en-US" sz="3200" dirty="0">
              <a:solidFill>
                <a:schemeClr val="tx1"/>
              </a:solidFill>
              <a:latin typeface="黑体" pitchFamily="2" charset="-122"/>
              <a:ea typeface="黑体" pitchFamily="2" charset="-122"/>
            </a:endParaRPr>
          </a:p>
        </p:txBody>
      </p: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Rectangle 4"/>
          <p:cNvSpPr>
            <a:spLocks noChangeArrowheads="1"/>
          </p:cNvSpPr>
          <p:nvPr/>
        </p:nvSpPr>
        <p:spPr bwMode="auto">
          <a:xfrm>
            <a:off x="250825" y="943552"/>
            <a:ext cx="7634288" cy="973280"/>
          </a:xfrm>
          <a:prstGeom prst="rect">
            <a:avLst/>
          </a:prstGeom>
          <a:noFill/>
          <a:ln w="19050">
            <a:noFill/>
            <a:miter lim="800000"/>
            <a:headEnd/>
            <a:tailEnd/>
          </a:ln>
          <a:effectLst/>
        </p:spPr>
        <p:txBody>
          <a:bodyPr>
            <a:spAutoFit/>
          </a:bodyPr>
          <a:lstStyle/>
          <a:p>
            <a:pPr>
              <a:lnSpc>
                <a:spcPct val="125000"/>
              </a:lnSpc>
              <a:defRP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计算制取</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 </a:t>
            </a:r>
            <a:r>
              <a:rPr lang="en-GB"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mol Al</a:t>
            </a:r>
            <a:r>
              <a:rPr lang="en-GB"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GB"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a:t>
            </a:r>
            <a:r>
              <a:rPr lang="en-GB" altLang="zh-CN" sz="2400" b="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GB"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反应热（即铝热反应）</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defRPr/>
            </a:pPr>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解：</a:t>
            </a:r>
            <a:r>
              <a:rPr lang="en-US" altLang="zh-CN" sz="2400" dirty="0">
                <a:solidFill>
                  <a:schemeClr val="tx1"/>
                </a:solidFill>
                <a:latin typeface="Times New Roman" panose="02020603050405020304" pitchFamily="18" charset="0"/>
                <a:ea typeface="楷体_GB2312" pitchFamily="49" charset="-122"/>
                <a:cs typeface="Times New Roman" panose="02020603050405020304" pitchFamily="18" charset="0"/>
              </a:rPr>
              <a:t>1</a:t>
            </a:r>
            <a:r>
              <a:rPr lang="zh-CN" altLang="en-GB" sz="2400" dirty="0">
                <a:solidFill>
                  <a:schemeClr val="tx1"/>
                </a:solidFill>
                <a:latin typeface="Times New Roman" panose="02020603050405020304" pitchFamily="18" charset="0"/>
                <a:ea typeface="楷体_GB2312" pitchFamily="49" charset="-122"/>
                <a:cs typeface="Times New Roman" panose="02020603050405020304" pitchFamily="18" charset="0"/>
              </a:rPr>
              <a:t>)</a:t>
            </a:r>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 以</a:t>
            </a:r>
            <a:r>
              <a:rPr lang="en-US" altLang="zh-CN" sz="2400" dirty="0">
                <a:solidFill>
                  <a:schemeClr val="tx1"/>
                </a:solidFill>
                <a:latin typeface="Times New Roman" panose="02020603050405020304" pitchFamily="18" charset="0"/>
                <a:ea typeface="楷体_GB2312" pitchFamily="49" charset="-122"/>
                <a:cs typeface="Times New Roman" panose="02020603050405020304" pitchFamily="18" charset="0"/>
              </a:rPr>
              <a:t>Al</a:t>
            </a:r>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和</a:t>
            </a:r>
            <a:r>
              <a:rPr lang="en-US" altLang="zh-CN" sz="2400" dirty="0">
                <a:solidFill>
                  <a:schemeClr val="tx1"/>
                </a:solidFill>
                <a:latin typeface="Times New Roman" panose="02020603050405020304" pitchFamily="18" charset="0"/>
                <a:ea typeface="楷体_GB2312" pitchFamily="49" charset="-122"/>
                <a:cs typeface="Times New Roman" panose="02020603050405020304" pitchFamily="18" charset="0"/>
              </a:rPr>
              <a:t>Fe</a:t>
            </a:r>
            <a:r>
              <a:rPr lang="en-US" altLang="zh-CN" sz="2400" baseline="-25000" dirty="0">
                <a:solidFill>
                  <a:schemeClr val="tx1"/>
                </a:solidFill>
                <a:latin typeface="Times New Roman" panose="02020603050405020304" pitchFamily="18" charset="0"/>
                <a:ea typeface="楷体_GB2312" pitchFamily="49" charset="-122"/>
                <a:cs typeface="Times New Roman" panose="02020603050405020304" pitchFamily="18" charset="0"/>
              </a:rPr>
              <a:t>2</a:t>
            </a:r>
            <a:r>
              <a:rPr lang="en-US" altLang="zh-CN" sz="2400" dirty="0">
                <a:solidFill>
                  <a:schemeClr val="tx1"/>
                </a:solidFill>
                <a:latin typeface="Times New Roman" panose="02020603050405020304" pitchFamily="18" charset="0"/>
                <a:ea typeface="楷体_GB2312" pitchFamily="49" charset="-122"/>
                <a:cs typeface="Times New Roman" panose="02020603050405020304" pitchFamily="18" charset="0"/>
              </a:rPr>
              <a:t>O</a:t>
            </a:r>
            <a:r>
              <a:rPr lang="en-US" altLang="zh-CN" sz="2400" baseline="-25000" dirty="0">
                <a:solidFill>
                  <a:schemeClr val="tx1"/>
                </a:solidFill>
                <a:latin typeface="Times New Roman" panose="02020603050405020304" pitchFamily="18" charset="0"/>
                <a:ea typeface="楷体_GB2312" pitchFamily="49" charset="-122"/>
                <a:cs typeface="Times New Roman" panose="02020603050405020304" pitchFamily="18" charset="0"/>
              </a:rPr>
              <a:t>3</a:t>
            </a:r>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为原料</a:t>
            </a:r>
            <a:endParaRPr lang="zh-CN" altLang="en-GB" sz="2400" dirty="0">
              <a:solidFill>
                <a:schemeClr val="tx1"/>
              </a:solidFill>
              <a:latin typeface="Times New Roman" panose="02020603050405020304" pitchFamily="18" charset="0"/>
              <a:ea typeface="楷体_GB2312" pitchFamily="49" charset="-122"/>
              <a:cs typeface="Times New Roman" panose="02020603050405020304" pitchFamily="18" charset="0"/>
            </a:endParaRPr>
          </a:p>
        </p:txBody>
      </p:sp>
      <p:sp>
        <p:nvSpPr>
          <p:cNvPr id="464901" name="Rectangle 5"/>
          <p:cNvSpPr>
            <a:spLocks noChangeArrowheads="1"/>
          </p:cNvSpPr>
          <p:nvPr/>
        </p:nvSpPr>
        <p:spPr bwMode="auto">
          <a:xfrm>
            <a:off x="914400" y="1772816"/>
            <a:ext cx="7620000" cy="2467791"/>
          </a:xfrm>
          <a:prstGeom prst="rect">
            <a:avLst/>
          </a:prstGeom>
          <a:noFill/>
          <a:ln w="19050">
            <a:noFill/>
            <a:miter lim="800000"/>
            <a:headEnd/>
            <a:tailEnd/>
          </a:ln>
          <a:effectLst/>
        </p:spPr>
        <p:txBody>
          <a:bodyPr>
            <a:spAutoFit/>
          </a:bodyPr>
          <a:lstStyle/>
          <a:p>
            <a:pPr>
              <a:lnSpc>
                <a:spcPct val="150000"/>
              </a:lnSpc>
              <a:defRPr/>
            </a:pP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①写出反应式            </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2Al(s) + Fe</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O</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 = Al</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O</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 + 2Fe(s)</a:t>
            </a:r>
          </a:p>
          <a:p>
            <a:pPr>
              <a:lnSpc>
                <a:spcPct val="150000"/>
              </a:lnSpc>
              <a:buClr>
                <a:schemeClr val="tx1"/>
              </a:buClr>
              <a:defRPr/>
            </a:pP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② 			0          -824.2        -1675.7       0</a:t>
            </a:r>
          </a:p>
          <a:p>
            <a:pPr>
              <a:lnSpc>
                <a:spcPct val="150000"/>
              </a:lnSpc>
              <a:buClr>
                <a:schemeClr val="tx1"/>
              </a:buClr>
              <a:defRPr/>
            </a:pP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③			={(-1675.7)</a:t>
            </a:r>
            <a:r>
              <a:rPr lang="ja-JP" altLang="en-GB"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GB"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0+(-824.2)</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p>
          <a:p>
            <a:pPr>
              <a:lnSpc>
                <a:spcPct val="150000"/>
              </a:lnSpc>
              <a:buClr>
                <a:schemeClr val="tx1"/>
              </a:buClr>
              <a:defRPr/>
            </a:pP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i="1"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latin typeface="Times New Roman" panose="02020603050405020304" pitchFamily="18" charset="0"/>
                <a:ea typeface="楷体_GB2312" pitchFamily="49" charset="-122"/>
                <a:cs typeface="Times New Roman" panose="02020603050405020304" pitchFamily="18" charset="0"/>
              </a:rPr>
              <a:t>-851.5 kJ/mol</a:t>
            </a:r>
            <a:r>
              <a:rPr lang="en-US" altLang="zh-CN" sz="2200" baseline="30000" dirty="0">
                <a:latin typeface="Times New Roman" panose="02020603050405020304" pitchFamily="18" charset="0"/>
                <a:ea typeface="楷体_GB2312" pitchFamily="49"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温度可达</a:t>
            </a:r>
            <a:r>
              <a:rPr lang="en-US" altLang="zh-CN" sz="2400" dirty="0">
                <a:latin typeface="Times New Roman" panose="02020603050405020304" pitchFamily="18" charset="0"/>
                <a:cs typeface="Times New Roman" panose="02020603050405020304" pitchFamily="18" charset="0"/>
              </a:rPr>
              <a:t>2500</a:t>
            </a:r>
            <a:r>
              <a:rPr lang="zh-CN" altLang="en-US" sz="2400" dirty="0">
                <a:latin typeface="Times New Roman" panose="02020603050405020304" pitchFamily="18" charset="0"/>
                <a:cs typeface="Times New Roman" panose="02020603050405020304" pitchFamily="18" charset="0"/>
              </a:rPr>
              <a:t>度</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nSpc>
                <a:spcPct val="150000"/>
              </a:lnSpc>
              <a:buClr>
                <a:schemeClr val="tx1"/>
              </a:buClr>
              <a:defRPr/>
            </a:pPr>
            <a:endParaRPr lang="en-US" altLang="zh-CN" sz="2200" baseline="30000" dirty="0">
              <a:solidFill>
                <a:srgbClr val="0000CC"/>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69639" name="Object 1"/>
          <p:cNvGraphicFramePr>
            <a:graphicFrameLocks noChangeAspect="1"/>
          </p:cNvGraphicFramePr>
          <p:nvPr>
            <p:extLst>
              <p:ext uri="{D42A27DB-BD31-4B8C-83A1-F6EECF244321}">
                <p14:modId xmlns:p14="http://schemas.microsoft.com/office/powerpoint/2010/main" val="1829159339"/>
              </p:ext>
            </p:extLst>
          </p:nvPr>
        </p:nvGraphicFramePr>
        <p:xfrm>
          <a:off x="1259632" y="2437979"/>
          <a:ext cx="1800225" cy="396875"/>
        </p:xfrm>
        <a:graphic>
          <a:graphicData uri="http://schemas.openxmlformats.org/presentationml/2006/ole">
            <mc:AlternateContent xmlns:mc="http://schemas.openxmlformats.org/markup-compatibility/2006">
              <mc:Choice xmlns:v="urn:schemas-microsoft-com:vml" Requires="v">
                <p:oleObj spid="_x0000_s168495" name="Equation" r:id="rId4" imgW="1091880" imgH="241200" progId="Equation.DSMT4">
                  <p:embed/>
                </p:oleObj>
              </mc:Choice>
              <mc:Fallback>
                <p:oleObj name="Equation" r:id="rId4" imgW="1091880" imgH="241200" progId="Equation.DSMT4">
                  <p:embed/>
                  <p:pic>
                    <p:nvPicPr>
                      <p:cNvPr id="0" name="Object 1"/>
                      <p:cNvPicPr>
                        <a:picLocks noChangeAspect="1" noChangeArrowheads="1"/>
                      </p:cNvPicPr>
                      <p:nvPr/>
                    </p:nvPicPr>
                    <p:blipFill>
                      <a:blip r:embed="rId5"/>
                      <a:srcRect/>
                      <a:stretch>
                        <a:fillRect/>
                      </a:stretch>
                    </p:blipFill>
                    <p:spPr bwMode="auto">
                      <a:xfrm>
                        <a:off x="1259632" y="2437979"/>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0" name="Object 4"/>
          <p:cNvGraphicFramePr>
            <a:graphicFrameLocks noChangeAspect="1"/>
          </p:cNvGraphicFramePr>
          <p:nvPr>
            <p:extLst>
              <p:ext uri="{D42A27DB-BD31-4B8C-83A1-F6EECF244321}">
                <p14:modId xmlns:p14="http://schemas.microsoft.com/office/powerpoint/2010/main" val="2011518004"/>
              </p:ext>
            </p:extLst>
          </p:nvPr>
        </p:nvGraphicFramePr>
        <p:xfrm>
          <a:off x="1259632" y="2941216"/>
          <a:ext cx="1800225" cy="396875"/>
        </p:xfrm>
        <a:graphic>
          <a:graphicData uri="http://schemas.openxmlformats.org/presentationml/2006/ole">
            <mc:AlternateContent xmlns:mc="http://schemas.openxmlformats.org/markup-compatibility/2006">
              <mc:Choice xmlns:v="urn:schemas-microsoft-com:vml" Requires="v">
                <p:oleObj spid="_x0000_s168496" name="Equation" r:id="rId6" imgW="1091726" imgH="241195" progId="Equation.DSMT4">
                  <p:embed/>
                </p:oleObj>
              </mc:Choice>
              <mc:Fallback>
                <p:oleObj name="Equation" r:id="rId6" imgW="1091726" imgH="241195"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2" y="2941216"/>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组合 4">
            <a:extLst>
              <a:ext uri="{FF2B5EF4-FFF2-40B4-BE49-F238E27FC236}">
                <a16:creationId xmlns:a16="http://schemas.microsoft.com/office/drawing/2014/main" id="{5A2813C6-8F07-4351-9321-6FA423B995DF}"/>
              </a:ext>
            </a:extLst>
          </p:cNvPr>
          <p:cNvGrpSpPr/>
          <p:nvPr/>
        </p:nvGrpSpPr>
        <p:grpSpPr>
          <a:xfrm>
            <a:off x="914400" y="3824983"/>
            <a:ext cx="8266112" cy="2364126"/>
            <a:chOff x="914400" y="3824983"/>
            <a:chExt cx="8266112" cy="2364126"/>
          </a:xfrm>
        </p:grpSpPr>
        <p:sp>
          <p:nvSpPr>
            <p:cNvPr id="464899" name="Rectangle 3"/>
            <p:cNvSpPr>
              <a:spLocks noChangeArrowheads="1"/>
            </p:cNvSpPr>
            <p:nvPr/>
          </p:nvSpPr>
          <p:spPr bwMode="auto">
            <a:xfrm>
              <a:off x="990600" y="4125467"/>
              <a:ext cx="8189912" cy="2063642"/>
            </a:xfrm>
            <a:prstGeom prst="rect">
              <a:avLst/>
            </a:prstGeom>
            <a:noFill/>
            <a:ln w="19050">
              <a:noFill/>
              <a:miter lim="800000"/>
              <a:headEnd/>
              <a:tailEnd/>
            </a:ln>
            <a:effectLst/>
          </p:spPr>
          <p:txBody>
            <a:bodyPr wrap="square">
              <a:spAutoFit/>
            </a:bodyPr>
            <a:lstStyle/>
            <a:p>
              <a:pPr>
                <a:lnSpc>
                  <a:spcPct val="150000"/>
                </a:lnSpc>
                <a:defRPr/>
              </a:pPr>
              <a:r>
                <a:rPr lang="zh-CN"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①写出反应式    </a:t>
              </a:r>
              <a:r>
                <a:rPr lang="zh-CN" altLang="en-GB"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8Al(s) + 3Fe</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O</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 = 4Al</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2</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O</a:t>
              </a:r>
              <a:r>
                <a:rPr lang="en-US" altLang="zh-CN" sz="2200" baseline="-25000" dirty="0">
                  <a:solidFill>
                    <a:srgbClr val="000000"/>
                  </a:solidFill>
                  <a:latin typeface="Times New Roman" panose="02020603050405020304" pitchFamily="18" charset="0"/>
                  <a:ea typeface="楷体_GB2312" pitchFamily="49" charset="-122"/>
                  <a:cs typeface="Times New Roman" panose="02020603050405020304" pitchFamily="18" charset="0"/>
                </a:rPr>
                <a:t>3</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(s) + 9Fe(s)</a:t>
              </a:r>
            </a:p>
            <a:p>
              <a:pPr>
                <a:lnSpc>
                  <a:spcPct val="150000"/>
                </a:lnSpc>
                <a:defRPr/>
              </a:pP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② </a:t>
              </a:r>
              <a:r>
                <a:rPr lang="en-US" altLang="zh-CN" sz="2200" i="1"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0        -1118.4        -1675.7          0 </a:t>
              </a:r>
            </a:p>
            <a:p>
              <a:pPr>
                <a:lnSpc>
                  <a:spcPct val="150000"/>
                </a:lnSpc>
                <a:defRPr/>
              </a:pP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③		      = {4</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(-1675.7 )</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9</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0</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GB"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{8</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0+3</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sym typeface="Symbol" pitchFamily="18" charset="2"/>
                </a:rPr>
                <a:t></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ja-JP" altLang="en-GB" sz="2200" dirty="0">
                  <a:solidFill>
                    <a:srgbClr val="000000"/>
                  </a:solidFill>
                  <a:latin typeface="Times New Roman" panose="02020603050405020304" pitchFamily="18" charset="0"/>
                  <a:ea typeface="楷体_GB2312" pitchFamily="49" charset="-122"/>
                  <a:cs typeface="Times New Roman" panose="02020603050405020304" pitchFamily="18" charset="0"/>
                </a:rPr>
                <a:t>1118</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ja-JP" altLang="en-GB" sz="2200" dirty="0">
                  <a:solidFill>
                    <a:srgbClr val="000000"/>
                  </a:solidFill>
                  <a:latin typeface="Times New Roman" panose="02020603050405020304" pitchFamily="18" charset="0"/>
                  <a:ea typeface="楷体_GB2312" pitchFamily="49" charset="-122"/>
                  <a:cs typeface="Times New Roman" panose="02020603050405020304" pitchFamily="18" charset="0"/>
                </a:rPr>
                <a:t>4</a:t>
              </a:r>
              <a:r>
                <a:rPr lang="ja-JP" altLang="en-US"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a:t>
              </a:r>
            </a:p>
            <a:p>
              <a:pPr>
                <a:lnSpc>
                  <a:spcPct val="150000"/>
                </a:lnSpc>
                <a:defRPr/>
              </a:pPr>
              <a:r>
                <a:rPr lang="en-US" altLang="zh-CN" sz="2200" dirty="0">
                  <a:solidFill>
                    <a:srgbClr val="000000"/>
                  </a:solidFill>
                  <a:latin typeface="Times New Roman" panose="02020603050405020304" pitchFamily="18" charset="0"/>
                  <a:ea typeface="楷体_GB2312" pitchFamily="49" charset="-122"/>
                  <a:cs typeface="Times New Roman" panose="02020603050405020304" pitchFamily="18" charset="0"/>
                </a:rPr>
                <a:t>                                = </a:t>
              </a:r>
              <a:r>
                <a:rPr lang="en-US" altLang="zh-CN" sz="2200" dirty="0">
                  <a:latin typeface="Times New Roman" panose="02020603050405020304" pitchFamily="18" charset="0"/>
                  <a:ea typeface="楷体_GB2312" pitchFamily="49" charset="-122"/>
                  <a:cs typeface="Times New Roman" panose="02020603050405020304" pitchFamily="18" charset="0"/>
                </a:rPr>
                <a:t>-3347.6 kJ/mol (1 mol</a:t>
              </a:r>
              <a:r>
                <a:rPr lang="zh-CN" altLang="en-US" sz="2200" dirty="0">
                  <a:latin typeface="Times New Roman" panose="02020603050405020304" pitchFamily="18" charset="0"/>
                  <a:ea typeface="楷体_GB2312" pitchFamily="49" charset="-122"/>
                  <a:cs typeface="Times New Roman" panose="02020603050405020304" pitchFamily="18" charset="0"/>
                </a:rPr>
                <a:t>时候为</a:t>
              </a:r>
              <a:r>
                <a:rPr lang="en-US" altLang="zh-CN" sz="2200" dirty="0">
                  <a:latin typeface="Times New Roman" panose="02020603050405020304" pitchFamily="18" charset="0"/>
                  <a:ea typeface="楷体_GB2312" pitchFamily="49" charset="-122"/>
                  <a:cs typeface="Times New Roman" panose="02020603050405020304" pitchFamily="18" charset="0"/>
                </a:rPr>
                <a:t>836. 9 kJ/mol)</a:t>
              </a:r>
              <a:endParaRPr lang="zh-CN" altLang="en-US" sz="2200" dirty="0">
                <a:latin typeface="Times New Roman" panose="02020603050405020304" pitchFamily="18" charset="0"/>
                <a:ea typeface="楷体_GB2312" pitchFamily="49" charset="-122"/>
                <a:cs typeface="Times New Roman" panose="02020603050405020304" pitchFamily="18" charset="0"/>
              </a:endParaRPr>
            </a:p>
          </p:txBody>
        </p:sp>
        <p:sp>
          <p:nvSpPr>
            <p:cNvPr id="464902" name="Rectangle 6"/>
            <p:cNvSpPr>
              <a:spLocks noChangeArrowheads="1"/>
            </p:cNvSpPr>
            <p:nvPr/>
          </p:nvSpPr>
          <p:spPr bwMode="auto">
            <a:xfrm>
              <a:off x="914400" y="3824983"/>
              <a:ext cx="3177473" cy="461665"/>
            </a:xfrm>
            <a:prstGeom prst="rect">
              <a:avLst/>
            </a:prstGeom>
            <a:noFill/>
            <a:ln w="19050">
              <a:noFill/>
              <a:miter lim="800000"/>
              <a:headEnd/>
              <a:tailEnd/>
            </a:ln>
            <a:effectLst/>
          </p:spPr>
          <p:txBody>
            <a:bodyPr wrap="square">
              <a:spAutoFit/>
            </a:bodyPr>
            <a:lstStyle/>
            <a:p>
              <a:pPr>
                <a:defRPr/>
              </a:pPr>
              <a:r>
                <a:rPr lang="zh-CN" altLang="en-GB" sz="2400" dirty="0">
                  <a:solidFill>
                    <a:schemeClr val="tx1"/>
                  </a:solidFill>
                  <a:latin typeface="Times New Roman" panose="02020603050405020304" pitchFamily="18" charset="0"/>
                  <a:ea typeface="楷体_GB2312" pitchFamily="49" charset="-122"/>
                  <a:cs typeface="Times New Roman" panose="02020603050405020304" pitchFamily="18" charset="0"/>
                </a:rPr>
                <a:t>2)</a:t>
              </a:r>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 以</a:t>
              </a:r>
              <a:r>
                <a:rPr lang="en-US" altLang="zh-CN" sz="2400" dirty="0">
                  <a:solidFill>
                    <a:schemeClr val="tx1"/>
                  </a:solidFill>
                  <a:latin typeface="Times New Roman" panose="02020603050405020304" pitchFamily="18" charset="0"/>
                  <a:ea typeface="楷体_GB2312" pitchFamily="49" charset="-122"/>
                  <a:cs typeface="Times New Roman" panose="02020603050405020304" pitchFamily="18" charset="0"/>
                </a:rPr>
                <a:t>Al</a:t>
              </a:r>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和</a:t>
              </a:r>
              <a:r>
                <a:rPr lang="en-US" altLang="zh-CN" sz="2400" dirty="0">
                  <a:solidFill>
                    <a:schemeClr val="tx1"/>
                  </a:solidFill>
                  <a:latin typeface="Times New Roman" panose="02020603050405020304" pitchFamily="18" charset="0"/>
                  <a:ea typeface="楷体_GB2312" pitchFamily="49" charset="-122"/>
                  <a:cs typeface="Times New Roman" panose="02020603050405020304" pitchFamily="18" charset="0"/>
                </a:rPr>
                <a:t>Fe</a:t>
              </a:r>
              <a:r>
                <a:rPr lang="en-US" altLang="zh-CN" sz="2400" baseline="-25000" dirty="0">
                  <a:solidFill>
                    <a:schemeClr val="tx1"/>
                  </a:solidFill>
                  <a:latin typeface="Times New Roman" panose="02020603050405020304" pitchFamily="18" charset="0"/>
                  <a:ea typeface="楷体_GB2312" pitchFamily="49" charset="-122"/>
                  <a:cs typeface="Times New Roman" panose="02020603050405020304" pitchFamily="18" charset="0"/>
                </a:rPr>
                <a:t>3</a:t>
              </a:r>
              <a:r>
                <a:rPr lang="en-US" altLang="zh-CN" sz="2400" dirty="0">
                  <a:solidFill>
                    <a:schemeClr val="tx1"/>
                  </a:solidFill>
                  <a:latin typeface="Times New Roman" panose="02020603050405020304" pitchFamily="18" charset="0"/>
                  <a:ea typeface="楷体_GB2312" pitchFamily="49" charset="-122"/>
                  <a:cs typeface="Times New Roman" panose="02020603050405020304" pitchFamily="18" charset="0"/>
                </a:rPr>
                <a:t>O</a:t>
              </a:r>
              <a:r>
                <a:rPr lang="en-US" altLang="zh-CN" sz="2400" baseline="-25000" dirty="0">
                  <a:solidFill>
                    <a:schemeClr val="tx1"/>
                  </a:solidFill>
                  <a:latin typeface="Times New Roman" panose="02020603050405020304" pitchFamily="18" charset="0"/>
                  <a:ea typeface="楷体_GB2312" pitchFamily="49" charset="-122"/>
                  <a:cs typeface="Times New Roman" panose="02020603050405020304" pitchFamily="18" charset="0"/>
                </a:rPr>
                <a:t>4</a:t>
              </a:r>
              <a:r>
                <a:rPr lang="zh-CN" altLang="en-US" sz="2400" dirty="0">
                  <a:solidFill>
                    <a:schemeClr val="tx1"/>
                  </a:solidFill>
                  <a:latin typeface="Times New Roman" panose="02020603050405020304" pitchFamily="18" charset="0"/>
                  <a:ea typeface="楷体_GB2312" pitchFamily="49" charset="-122"/>
                  <a:cs typeface="Times New Roman" panose="02020603050405020304" pitchFamily="18" charset="0"/>
                </a:rPr>
                <a:t>为原料</a:t>
              </a:r>
            </a:p>
          </p:txBody>
        </p:sp>
        <p:graphicFrame>
          <p:nvGraphicFramePr>
            <p:cNvPr id="69641" name="Object 5"/>
            <p:cNvGraphicFramePr>
              <a:graphicFrameLocks noChangeAspect="1"/>
            </p:cNvGraphicFramePr>
            <p:nvPr>
              <p:extLst>
                <p:ext uri="{D42A27DB-BD31-4B8C-83A1-F6EECF244321}">
                  <p14:modId xmlns:p14="http://schemas.microsoft.com/office/powerpoint/2010/main" val="2077280941"/>
                </p:ext>
              </p:extLst>
            </p:nvPr>
          </p:nvGraphicFramePr>
          <p:xfrm>
            <a:off x="1331640" y="4754117"/>
            <a:ext cx="1800225" cy="396875"/>
          </p:xfrm>
          <a:graphic>
            <a:graphicData uri="http://schemas.openxmlformats.org/presentationml/2006/ole">
              <mc:AlternateContent xmlns:mc="http://schemas.openxmlformats.org/markup-compatibility/2006">
                <mc:Choice xmlns:v="urn:schemas-microsoft-com:vml" Requires="v">
                  <p:oleObj spid="_x0000_s168497" name="Equation" r:id="rId8" imgW="1091880" imgH="241200" progId="Equation.DSMT4">
                    <p:embed/>
                  </p:oleObj>
                </mc:Choice>
                <mc:Fallback>
                  <p:oleObj name="Equation" r:id="rId8" imgW="1091880" imgH="241200" progId="Equation.DSMT4">
                    <p:embed/>
                    <p:pic>
                      <p:nvPicPr>
                        <p:cNvPr id="0" name="Object 5"/>
                        <p:cNvPicPr>
                          <a:picLocks noChangeAspect="1" noChangeArrowheads="1"/>
                        </p:cNvPicPr>
                        <p:nvPr/>
                      </p:nvPicPr>
                      <p:blipFill>
                        <a:blip r:embed="rId9"/>
                        <a:srcRect/>
                        <a:stretch>
                          <a:fillRect/>
                        </a:stretch>
                      </p:blipFill>
                      <p:spPr bwMode="auto">
                        <a:xfrm>
                          <a:off x="1331640" y="4754117"/>
                          <a:ext cx="1800225" cy="396875"/>
                        </a:xfrm>
                        <a:prstGeom prst="rect">
                          <a:avLst/>
                        </a:prstGeom>
                        <a:noFill/>
                        <a:ln>
                          <a:noFill/>
                        </a:ln>
                        <a:effectLst/>
                      </p:spPr>
                    </p:pic>
                  </p:oleObj>
                </mc:Fallback>
              </mc:AlternateContent>
            </a:graphicData>
          </a:graphic>
        </p:graphicFrame>
        <p:graphicFrame>
          <p:nvGraphicFramePr>
            <p:cNvPr id="69642" name="Object 6"/>
            <p:cNvGraphicFramePr>
              <a:graphicFrameLocks noChangeAspect="1"/>
            </p:cNvGraphicFramePr>
            <p:nvPr>
              <p:extLst>
                <p:ext uri="{D42A27DB-BD31-4B8C-83A1-F6EECF244321}">
                  <p14:modId xmlns:p14="http://schemas.microsoft.com/office/powerpoint/2010/main" val="2502510807"/>
                </p:ext>
              </p:extLst>
            </p:nvPr>
          </p:nvGraphicFramePr>
          <p:xfrm>
            <a:off x="1331640" y="5293867"/>
            <a:ext cx="1800225" cy="396875"/>
          </p:xfrm>
          <a:graphic>
            <a:graphicData uri="http://schemas.openxmlformats.org/presentationml/2006/ole">
              <mc:AlternateContent xmlns:mc="http://schemas.openxmlformats.org/markup-compatibility/2006">
                <mc:Choice xmlns:v="urn:schemas-microsoft-com:vml" Requires="v">
                  <p:oleObj spid="_x0000_s168498" name="Equation" r:id="rId10" imgW="1091726" imgH="241195" progId="Equation.DSMT4">
                    <p:embed/>
                  </p:oleObj>
                </mc:Choice>
                <mc:Fallback>
                  <p:oleObj name="Equation" r:id="rId10" imgW="1091726" imgH="241195"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640" y="5293867"/>
                          <a:ext cx="1800225" cy="396875"/>
                        </a:xfrm>
                        <a:prstGeom prst="rect">
                          <a:avLst/>
                        </a:prstGeom>
                        <a:noFill/>
                        <a:ln>
                          <a:noFill/>
                        </a:ln>
                        <a:effectLst/>
                      </p:spPr>
                    </p:pic>
                  </p:oleObj>
                </mc:Fallback>
              </mc:AlternateContent>
            </a:graphicData>
          </a:graphic>
        </p:graphicFrame>
      </p:grpSp>
      <p:sp>
        <p:nvSpPr>
          <p:cNvPr id="13" name="Rectangle 2">
            <a:extLst>
              <a:ext uri="{FF2B5EF4-FFF2-40B4-BE49-F238E27FC236}">
                <a16:creationId xmlns:a16="http://schemas.microsoft.com/office/drawing/2014/main" id="{7ED56EEF-DB89-43DD-A9B6-92FC6454EDA3}"/>
              </a:ext>
            </a:extLst>
          </p:cNvPr>
          <p:cNvSpPr>
            <a:spLocks noGrp="1" noChangeArrowheads="1"/>
          </p:cNvSpPr>
          <p:nvPr>
            <p:ph type="title"/>
          </p:nvPr>
        </p:nvSpPr>
        <p:spPr>
          <a:xfrm>
            <a:off x="251520" y="304800"/>
            <a:ext cx="6552505" cy="747713"/>
          </a:xfrm>
        </p:spPr>
        <p:txBody>
          <a:bodyPr/>
          <a:lstStyle/>
          <a:p>
            <a:pPr eaLnBrk="1" hangingPunct="1">
              <a:defRPr/>
            </a:pPr>
            <a:r>
              <a:rPr lang="en-US" altLang="zh-CN" sz="3200" dirty="0">
                <a:latin typeface="Arial" panose="020B0604020202020204" pitchFamily="34" charset="0"/>
                <a:cs typeface="Arial" panose="020B0604020202020204" pitchFamily="34" charset="0"/>
              </a:rPr>
              <a:t>3.3.5.2  </a:t>
            </a:r>
            <a:r>
              <a:rPr lang="zh-CN" altLang="en-US" sz="3200" dirty="0">
                <a:latin typeface="+mj-ea"/>
              </a:rPr>
              <a:t>反应的标准摩尔焓变及计算</a:t>
            </a:r>
            <a:endParaRPr lang="zh-CN" altLang="en-US" sz="3200" dirty="0"/>
          </a:p>
        </p:txBody>
      </p:sp>
      <p:sp>
        <p:nvSpPr>
          <p:cNvPr id="2" name="矩形 1">
            <a:extLst>
              <a:ext uri="{FF2B5EF4-FFF2-40B4-BE49-F238E27FC236}">
                <a16:creationId xmlns:a16="http://schemas.microsoft.com/office/drawing/2014/main" id="{06488FC4-27E6-4457-8696-E51FC5283392}"/>
              </a:ext>
            </a:extLst>
          </p:cNvPr>
          <p:cNvSpPr/>
          <p:nvPr/>
        </p:nvSpPr>
        <p:spPr>
          <a:xfrm>
            <a:off x="251520" y="6207695"/>
            <a:ext cx="3672408" cy="461665"/>
          </a:xfrm>
          <a:prstGeom prst="rect">
            <a:avLst/>
          </a:prstGeom>
        </p:spPr>
        <p:txBody>
          <a:bodyPr wrap="square">
            <a:spAutoFit/>
          </a:bodyPr>
          <a:lstStyle/>
          <a:p>
            <a:r>
              <a:rPr lang="zh-CN" altLang="en-US" sz="2400" b="1" dirty="0">
                <a:solidFill>
                  <a:schemeClr val="tx1"/>
                </a:solidFill>
                <a:latin typeface="+mj-ea"/>
                <a:ea typeface="+mj-ea"/>
              </a:rPr>
              <a:t>铝热反应可用来焊接钢轨</a:t>
            </a:r>
          </a:p>
        </p:txBody>
      </p:sp>
      <p:sp>
        <p:nvSpPr>
          <p:cNvPr id="3" name="矩形 2">
            <a:extLst>
              <a:ext uri="{FF2B5EF4-FFF2-40B4-BE49-F238E27FC236}">
                <a16:creationId xmlns:a16="http://schemas.microsoft.com/office/drawing/2014/main" id="{3FAEDDEB-C026-49D4-94DB-A9B05BFF2387}"/>
              </a:ext>
            </a:extLst>
          </p:cNvPr>
          <p:cNvSpPr/>
          <p:nvPr/>
        </p:nvSpPr>
        <p:spPr>
          <a:xfrm>
            <a:off x="3635152" y="6203025"/>
            <a:ext cx="2593032" cy="461665"/>
          </a:xfrm>
          <a:prstGeom prst="rect">
            <a:avLst/>
          </a:prstGeom>
        </p:spPr>
        <p:txBody>
          <a:bodyPr wrap="square">
            <a:spAutoFit/>
          </a:bodyPr>
          <a:lstStyle/>
          <a:p>
            <a:r>
              <a:rPr lang="zh-CN" altLang="en-US" sz="2400" b="1" dirty="0">
                <a:solidFill>
                  <a:schemeClr val="tx1"/>
                </a:solidFill>
                <a:latin typeface="+mj-ea"/>
                <a:ea typeface="+mj-ea"/>
              </a:rPr>
              <a:t>或者铜电缆拼接，</a:t>
            </a:r>
          </a:p>
        </p:txBody>
      </p:sp>
      <p:sp>
        <p:nvSpPr>
          <p:cNvPr id="4" name="矩形 3">
            <a:extLst>
              <a:ext uri="{FF2B5EF4-FFF2-40B4-BE49-F238E27FC236}">
                <a16:creationId xmlns:a16="http://schemas.microsoft.com/office/drawing/2014/main" id="{92DC67C3-5D28-4FD5-A6F6-41C96C9BBB33}"/>
              </a:ext>
            </a:extLst>
          </p:cNvPr>
          <p:cNvSpPr/>
          <p:nvPr/>
        </p:nvSpPr>
        <p:spPr>
          <a:xfrm>
            <a:off x="5940152" y="6200420"/>
            <a:ext cx="2160240" cy="461665"/>
          </a:xfrm>
          <a:prstGeom prst="rect">
            <a:avLst/>
          </a:prstGeom>
        </p:spPr>
        <p:txBody>
          <a:bodyPr wrap="square">
            <a:spAutoFit/>
          </a:bodyPr>
          <a:lstStyle/>
          <a:p>
            <a:r>
              <a:rPr lang="zh-CN" altLang="en-US" sz="2400" b="1" dirty="0">
                <a:solidFill>
                  <a:schemeClr val="tx1"/>
                </a:solidFill>
                <a:latin typeface="+mj-ea"/>
                <a:ea typeface="+mj-ea"/>
              </a:rPr>
              <a:t>或者燃烧弹。</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铝热反应 超清(720p)">
            <a:hlinkClick r:id="" action="ppaction://media"/>
            <a:extLst>
              <a:ext uri="{FF2B5EF4-FFF2-40B4-BE49-F238E27FC236}">
                <a16:creationId xmlns:a16="http://schemas.microsoft.com/office/drawing/2014/main" id="{2E292EC8-91F7-44B3-A9D4-3876AA1CF05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23527" y="1180174"/>
            <a:ext cx="5150041" cy="2896898"/>
          </a:xfrm>
          <a:prstGeom prst="rect">
            <a:avLst/>
          </a:prstGeom>
        </p:spPr>
      </p:pic>
      <p:sp>
        <p:nvSpPr>
          <p:cNvPr id="4" name="Rectangle 2">
            <a:extLst>
              <a:ext uri="{FF2B5EF4-FFF2-40B4-BE49-F238E27FC236}">
                <a16:creationId xmlns:a16="http://schemas.microsoft.com/office/drawing/2014/main" id="{C90C4940-71D3-43F3-869C-147777CFEED1}"/>
              </a:ext>
            </a:extLst>
          </p:cNvPr>
          <p:cNvSpPr>
            <a:spLocks noGrp="1" noChangeArrowheads="1"/>
          </p:cNvSpPr>
          <p:nvPr>
            <p:ph type="title"/>
          </p:nvPr>
        </p:nvSpPr>
        <p:spPr>
          <a:xfrm>
            <a:off x="251520" y="304800"/>
            <a:ext cx="6552505" cy="747713"/>
          </a:xfrm>
        </p:spPr>
        <p:txBody>
          <a:bodyPr/>
          <a:lstStyle/>
          <a:p>
            <a:pPr eaLnBrk="1" hangingPunct="1">
              <a:defRPr/>
            </a:pPr>
            <a:r>
              <a:rPr lang="en-US" altLang="zh-CN" sz="3200" dirty="0">
                <a:latin typeface="Arial" panose="020B0604020202020204" pitchFamily="34" charset="0"/>
                <a:cs typeface="Arial" panose="020B0604020202020204" pitchFamily="34" charset="0"/>
              </a:rPr>
              <a:t>3.3.5.2  </a:t>
            </a:r>
            <a:r>
              <a:rPr lang="zh-CN" altLang="en-US" sz="3200" dirty="0">
                <a:latin typeface="+mj-ea"/>
              </a:rPr>
              <a:t>反应的标准摩尔焓变及计算</a:t>
            </a:r>
            <a:endParaRPr lang="zh-CN" altLang="en-US" sz="3200" dirty="0"/>
          </a:p>
        </p:txBody>
      </p:sp>
      <p:pic>
        <p:nvPicPr>
          <p:cNvPr id="5" name="这才叫战争片 丛林生死激战 千钧一发 命悬一线 看的让人热血澎湃 高清(480p)000925-000959">
            <a:hlinkClick r:id="" action="ppaction://media"/>
            <a:extLst>
              <a:ext uri="{FF2B5EF4-FFF2-40B4-BE49-F238E27FC236}">
                <a16:creationId xmlns:a16="http://schemas.microsoft.com/office/drawing/2014/main" id="{774CB0E0-0B88-46AC-8B99-2E674444C30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563888" y="3565511"/>
            <a:ext cx="5486400" cy="3086100"/>
          </a:xfrm>
          <a:prstGeom prst="rect">
            <a:avLst/>
          </a:prstGeom>
        </p:spPr>
      </p:pic>
      <p:pic>
        <p:nvPicPr>
          <p:cNvPr id="2" name="人工投放的炸弹">
            <a:hlinkClick r:id="" action="ppaction://media"/>
            <a:extLst>
              <a:ext uri="{FF2B5EF4-FFF2-40B4-BE49-F238E27FC236}">
                <a16:creationId xmlns:a16="http://schemas.microsoft.com/office/drawing/2014/main" id="{2D2B3BA8-E960-4AC7-9BB9-8EC07C62B614}"/>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14399" y="3460998"/>
            <a:ext cx="5746595" cy="3397002"/>
          </a:xfrm>
          <a:prstGeom prst="rect">
            <a:avLst/>
          </a:prstGeom>
        </p:spPr>
      </p:pic>
    </p:spTree>
    <p:extLst>
      <p:ext uri="{BB962C8B-B14F-4D97-AF65-F5344CB8AC3E}">
        <p14:creationId xmlns:p14="http://schemas.microsoft.com/office/powerpoint/2010/main" val="1733514662"/>
      </p:ext>
    </p:extLst>
  </p:cSld>
  <p:clrMapOvr>
    <a:masterClrMapping/>
  </p:clrMapOvr>
  <p:transition advClick="0"/>
  <p:timing>
    <p:tnLst>
      <p:par>
        <p:cTn id="1" dur="indefinite" restart="never" nodeType="tmRoot">
          <p:childTnLst>
            <p:video fullScrn="1">
              <p:cMediaNode vol="80000">
                <p:cTn id="2" fill="hold" display="0">
                  <p:stCondLst>
                    <p:cond delay="indefinite"/>
                  </p:stCondLst>
                </p:cTn>
                <p:tgtEl>
                  <p:spTgt spid="3"/>
                </p:tgtEl>
              </p:cMediaNode>
            </p:video>
            <p:video fullScrn="1">
              <p:cMediaNode vol="80000">
                <p:cTn id="3" fill="hold" display="0">
                  <p:stCondLst>
                    <p:cond delay="indefinite"/>
                  </p:stCondLst>
                </p:cTn>
                <p:tgtEl>
                  <p:spTgt spid="5"/>
                </p:tgtEl>
              </p:cMediaNode>
            </p:video>
            <p:video fullScrn="1">
              <p:cMediaNode vol="80000">
                <p:cTn id="4" fill="hold" display="0">
                  <p:stCondLst>
                    <p:cond delay="indefinite"/>
                  </p:stCondLst>
                </p:cTn>
                <p:tgtEl>
                  <p:spTgt spid="2"/>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050"/>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3.3.5.3  </a:t>
            </a:r>
            <a:r>
              <a:rPr lang="zh-CN" altLang="en-US" dirty="0"/>
              <a:t>标准摩尔燃烧焓</a:t>
            </a:r>
          </a:p>
        </p:txBody>
      </p:sp>
      <p:sp>
        <p:nvSpPr>
          <p:cNvPr id="265220" name="Text Box 2052"/>
          <p:cNvSpPr txBox="1">
            <a:spLocks noChangeArrowheads="1"/>
          </p:cNvSpPr>
          <p:nvPr/>
        </p:nvSpPr>
        <p:spPr bwMode="auto">
          <a:xfrm>
            <a:off x="395536" y="3567212"/>
            <a:ext cx="4589718" cy="430887"/>
          </a:xfrm>
          <a:prstGeom prst="rect">
            <a:avLst/>
          </a:prstGeom>
          <a:noFill/>
          <a:ln w="12700" cap="sq">
            <a:noFill/>
            <a:miter lim="800000"/>
            <a:headEnd/>
            <a:tailEnd/>
          </a:ln>
        </p:spPr>
        <p:txBody>
          <a:bodyPr wrap="none" tIns="0" bIns="0">
            <a:spAutoFit/>
          </a:bodyPr>
          <a:lstStyle/>
          <a:p>
            <a:pPr fontAlgn="t">
              <a:buFontTx/>
              <a:buChar char="•"/>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下标“</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c”</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表示</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combustion。</a:t>
            </a:r>
            <a:endPar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endParaRPr>
          </a:p>
        </p:txBody>
      </p:sp>
      <p:sp>
        <p:nvSpPr>
          <p:cNvPr id="265221" name="Text Box 2053"/>
          <p:cNvSpPr txBox="1">
            <a:spLocks noChangeArrowheads="1"/>
          </p:cNvSpPr>
          <p:nvPr/>
        </p:nvSpPr>
        <p:spPr bwMode="auto">
          <a:xfrm>
            <a:off x="395536" y="4341912"/>
            <a:ext cx="6987810" cy="430887"/>
          </a:xfrm>
          <a:prstGeom prst="rect">
            <a:avLst/>
          </a:prstGeom>
          <a:noFill/>
          <a:ln w="12700" cap="sq">
            <a:noFill/>
            <a:miter lim="800000"/>
            <a:headEnd/>
            <a:tailEnd/>
          </a:ln>
        </p:spPr>
        <p:txBody>
          <a:bodyPr wrap="none" tIns="0" bIns="0">
            <a:spAutoFit/>
          </a:bodyPr>
          <a:lstStyle/>
          <a:p>
            <a:pPr fontAlgn="t">
              <a:buFontTx/>
              <a:buChar char="•"/>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上标“</a:t>
            </a:r>
            <a:r>
              <a:rPr lang="zh-CN" altLang="en-US" sz="2800" b="1" baseline="10000" dirty="0">
                <a:solidFill>
                  <a:schemeClr val="tx1"/>
                </a:solidFill>
                <a:latin typeface="Times New Roman" panose="02020603050405020304" pitchFamily="18" charset="0"/>
                <a:ea typeface="仿宋" pitchFamily="49" charset="-122"/>
                <a:cs typeface="Times New Roman" panose="02020603050405020304" pitchFamily="18" charset="0"/>
                <a:sym typeface="Euclid Math One" pitchFamily="18" charset="2"/>
              </a:rPr>
              <a:t></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”表示各物质均处于标准压力下。</a:t>
            </a:r>
          </a:p>
        </p:txBody>
      </p:sp>
      <p:sp>
        <p:nvSpPr>
          <p:cNvPr id="265222" name="Text Box 2054"/>
          <p:cNvSpPr txBox="1">
            <a:spLocks noChangeArrowheads="1"/>
          </p:cNvSpPr>
          <p:nvPr/>
        </p:nvSpPr>
        <p:spPr bwMode="auto">
          <a:xfrm>
            <a:off x="395536" y="5015012"/>
            <a:ext cx="6108700" cy="430212"/>
          </a:xfrm>
          <a:prstGeom prst="rect">
            <a:avLst/>
          </a:prstGeom>
          <a:noFill/>
          <a:ln w="12700" cap="sq">
            <a:noFill/>
            <a:miter lim="800000"/>
            <a:headEnd/>
            <a:tailEnd/>
          </a:ln>
        </p:spPr>
        <p:txBody>
          <a:bodyPr wrap="none" tIns="0" bIns="0">
            <a:spAutoFit/>
          </a:bodyPr>
          <a:lstStyle/>
          <a:p>
            <a:pPr fontAlgn="t">
              <a:buFontTx/>
              <a:buChar char="•"/>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下标“</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m”</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表示反应进度为1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mol</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时。</a:t>
            </a:r>
          </a:p>
        </p:txBody>
      </p:sp>
      <p:sp>
        <p:nvSpPr>
          <p:cNvPr id="265219" name="Text Box 2051"/>
          <p:cNvSpPr txBox="1">
            <a:spLocks noChangeArrowheads="1"/>
          </p:cNvSpPr>
          <p:nvPr/>
        </p:nvSpPr>
        <p:spPr bwMode="auto">
          <a:xfrm>
            <a:off x="251520" y="980728"/>
            <a:ext cx="8640960" cy="1615827"/>
          </a:xfrm>
          <a:prstGeom prst="rect">
            <a:avLst/>
          </a:prstGeom>
          <a:noFill/>
          <a:ln w="12700" cap="sq">
            <a:noFill/>
            <a:miter lim="800000"/>
            <a:headEnd/>
            <a:tailEnd/>
          </a:ln>
        </p:spPr>
        <p:txBody>
          <a:bodyPr wrap="square" tIns="0" bIns="0">
            <a:spAutoFit/>
          </a:bodyPr>
          <a:lstStyle/>
          <a:p>
            <a:pPr algn="just" fontAlgn="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在标准压力下，反应温度时，</a:t>
            </a:r>
            <a:r>
              <a:rPr lang="zh-CN" altLang="en-US" sz="2800" b="1" dirty="0">
                <a:latin typeface="Times New Roman" panose="02020603050405020304" pitchFamily="18" charset="0"/>
                <a:ea typeface="仿宋" pitchFamily="49" charset="-122"/>
                <a:cs typeface="Times New Roman" panose="02020603050405020304" pitchFamily="18" charset="0"/>
              </a:rPr>
              <a:t>物质</a:t>
            </a:r>
            <a:r>
              <a:rPr lang="en-US" altLang="zh-CN" sz="2800" b="1" dirty="0">
                <a:latin typeface="Times New Roman" panose="02020603050405020304" pitchFamily="18" charset="0"/>
                <a:ea typeface="仿宋" pitchFamily="49" charset="-122"/>
                <a:cs typeface="Times New Roman" panose="02020603050405020304" pitchFamily="18" charset="0"/>
              </a:rPr>
              <a:t>B</a:t>
            </a:r>
            <a:r>
              <a:rPr lang="zh-CN" altLang="en-US" sz="2800" b="1" dirty="0">
                <a:latin typeface="Times New Roman" panose="02020603050405020304" pitchFamily="18" charset="0"/>
                <a:ea typeface="仿宋" pitchFamily="49" charset="-122"/>
                <a:cs typeface="Times New Roman" panose="02020603050405020304" pitchFamily="18" charset="0"/>
              </a:rPr>
              <a:t>完全氧化成相同温度</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的</a:t>
            </a:r>
            <a:r>
              <a:rPr lang="zh-CN" altLang="en-US" sz="2800" b="1" dirty="0">
                <a:latin typeface="Times New Roman" panose="02020603050405020304" pitchFamily="18" charset="0"/>
                <a:ea typeface="仿宋" pitchFamily="49" charset="-122"/>
                <a:cs typeface="Times New Roman" panose="02020603050405020304" pitchFamily="18" charset="0"/>
              </a:rPr>
              <a:t>指定产物时</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的焓变称为</a:t>
            </a:r>
            <a:r>
              <a:rPr lang="zh-CN" altLang="en-US" sz="2800" b="1" dirty="0">
                <a:solidFill>
                  <a:srgbClr val="FF0000"/>
                </a:solidFill>
                <a:latin typeface="+mj-ea"/>
                <a:ea typeface="+mj-ea"/>
                <a:cs typeface="Times New Roman" panose="02020603050405020304" pitchFamily="18" charset="0"/>
              </a:rPr>
              <a:t>标准摩尔燃烧焓</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Standard molar enthalpy of combustion）</a:t>
            </a:r>
            <a:endPar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endParaRPr>
          </a:p>
        </p:txBody>
      </p:sp>
      <p:graphicFrame>
        <p:nvGraphicFramePr>
          <p:cNvPr id="8" name="Object 4">
            <a:extLst>
              <a:ext uri="{FF2B5EF4-FFF2-40B4-BE49-F238E27FC236}">
                <a16:creationId xmlns:a16="http://schemas.microsoft.com/office/drawing/2014/main" id="{28A13C5C-6E76-4B40-A295-920A14F33CF1}"/>
              </a:ext>
            </a:extLst>
          </p:cNvPr>
          <p:cNvGraphicFramePr>
            <a:graphicFrameLocks noChangeAspect="1"/>
          </p:cNvGraphicFramePr>
          <p:nvPr>
            <p:extLst>
              <p:ext uri="{D42A27DB-BD31-4B8C-83A1-F6EECF244321}">
                <p14:modId xmlns:p14="http://schemas.microsoft.com/office/powerpoint/2010/main" val="3254544612"/>
              </p:ext>
            </p:extLst>
          </p:nvPr>
        </p:nvGraphicFramePr>
        <p:xfrm>
          <a:off x="1470231" y="2727734"/>
          <a:ext cx="944563" cy="560387"/>
        </p:xfrm>
        <a:graphic>
          <a:graphicData uri="http://schemas.openxmlformats.org/presentationml/2006/ole">
            <mc:AlternateContent xmlns:mc="http://schemas.openxmlformats.org/markup-compatibility/2006">
              <mc:Choice xmlns:v="urn:schemas-microsoft-com:vml" Requires="v">
                <p:oleObj spid="_x0000_s161956" name="Equation" r:id="rId4" imgW="406080" imgH="241200" progId="Equation.DSMT4">
                  <p:embed/>
                </p:oleObj>
              </mc:Choice>
              <mc:Fallback>
                <p:oleObj name="Equation" r:id="rId4" imgW="406080" imgH="241200" progId="Equation.DSMT4">
                  <p:embed/>
                  <p:pic>
                    <p:nvPicPr>
                      <p:cNvPr id="268292" name="Object 4"/>
                      <p:cNvPicPr>
                        <a:picLocks noChangeAspect="1" noChangeArrowheads="1"/>
                      </p:cNvPicPr>
                      <p:nvPr/>
                    </p:nvPicPr>
                    <p:blipFill>
                      <a:blip r:embed="rId5"/>
                      <a:srcRect/>
                      <a:stretch>
                        <a:fillRect/>
                      </a:stretch>
                    </p:blipFill>
                    <p:spPr bwMode="auto">
                      <a:xfrm>
                        <a:off x="1470231" y="2727734"/>
                        <a:ext cx="944563" cy="56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a:extLst>
              <a:ext uri="{FF2B5EF4-FFF2-40B4-BE49-F238E27FC236}">
                <a16:creationId xmlns:a16="http://schemas.microsoft.com/office/drawing/2014/main" id="{6B6F919E-9B8F-4D38-98C1-737EE610B919}"/>
              </a:ext>
            </a:extLst>
          </p:cNvPr>
          <p:cNvSpPr/>
          <p:nvPr/>
        </p:nvSpPr>
        <p:spPr>
          <a:xfrm>
            <a:off x="318348" y="2767568"/>
            <a:ext cx="7064998" cy="523220"/>
          </a:xfrm>
          <a:prstGeom prst="rect">
            <a:avLst/>
          </a:prstGeom>
        </p:spPr>
        <p:txBody>
          <a:bodyPr wrap="square">
            <a:spAutoFit/>
          </a:bodyPr>
          <a:lstStyle/>
          <a:p>
            <a:r>
              <a:rPr lang="zh-CN" altLang="en-US" sz="2800" b="1" dirty="0">
                <a:solidFill>
                  <a:prstClr val="black"/>
                </a:solidFill>
                <a:latin typeface="Times New Roman" panose="02020603050405020304" pitchFamily="18" charset="0"/>
                <a:ea typeface="仿宋" pitchFamily="49" charset="-122"/>
                <a:cs typeface="Times New Roman" panose="02020603050405020304" pitchFamily="18" charset="0"/>
              </a:rPr>
              <a:t>用符号        （物质、相态、温度）表示。</a:t>
            </a:r>
            <a:endParaRPr lang="zh-CN" altLang="en-US" dirty="0"/>
          </a:p>
        </p:txBody>
      </p:sp>
    </p:spTree>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3.3.5.3  </a:t>
            </a:r>
            <a:r>
              <a:rPr lang="zh-CN" altLang="en-US" dirty="0"/>
              <a:t>标准摩尔燃烧焓</a:t>
            </a:r>
          </a:p>
        </p:txBody>
      </p:sp>
      <p:sp>
        <p:nvSpPr>
          <p:cNvPr id="266243" name="Text Box 3"/>
          <p:cNvSpPr txBox="1">
            <a:spLocks noChangeArrowheads="1"/>
          </p:cNvSpPr>
          <p:nvPr/>
        </p:nvSpPr>
        <p:spPr bwMode="auto">
          <a:xfrm>
            <a:off x="251521" y="1268760"/>
            <a:ext cx="4133154" cy="430212"/>
          </a:xfrm>
          <a:prstGeom prst="rect">
            <a:avLst/>
          </a:prstGeom>
          <a:noFill/>
          <a:ln w="12700" cap="sq">
            <a:noFill/>
            <a:miter lim="800000"/>
            <a:headEnd/>
            <a:tailEnd/>
          </a:ln>
        </p:spPr>
        <p:txBody>
          <a:bodyPr wrap="square" tIns="0" bIns="0">
            <a:spAutoFit/>
          </a:bodyPr>
          <a:lstStyle/>
          <a:p>
            <a:pPr fontAlgn="t">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指定产物通常规定为：</a:t>
            </a:r>
          </a:p>
        </p:txBody>
      </p:sp>
      <p:graphicFrame>
        <p:nvGraphicFramePr>
          <p:cNvPr id="552960" name="Object 0"/>
          <p:cNvGraphicFramePr>
            <a:graphicFrameLocks noChangeAspect="1"/>
          </p:cNvGraphicFramePr>
          <p:nvPr>
            <p:extLst>
              <p:ext uri="{D42A27DB-BD31-4B8C-83A1-F6EECF244321}">
                <p14:modId xmlns:p14="http://schemas.microsoft.com/office/powerpoint/2010/main" val="1034350847"/>
              </p:ext>
            </p:extLst>
          </p:nvPr>
        </p:nvGraphicFramePr>
        <p:xfrm>
          <a:off x="2239863" y="1924397"/>
          <a:ext cx="2057400" cy="527050"/>
        </p:xfrm>
        <a:graphic>
          <a:graphicData uri="http://schemas.openxmlformats.org/presentationml/2006/ole">
            <mc:AlternateContent xmlns:mc="http://schemas.openxmlformats.org/markup-compatibility/2006">
              <mc:Choice xmlns:v="urn:schemas-microsoft-com:vml" Requires="v">
                <p:oleObj spid="_x0000_s161668" name="Equation" r:id="rId4" imgW="939392" imgH="241195" progId="Equation.DSMT4">
                  <p:embed/>
                </p:oleObj>
              </mc:Choice>
              <mc:Fallback>
                <p:oleObj name="Equation" r:id="rId4" imgW="939392" imgH="241195"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9863" y="1924397"/>
                        <a:ext cx="20574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2961" name="Object 1"/>
          <p:cNvGraphicFramePr>
            <a:graphicFrameLocks noChangeAspect="1"/>
          </p:cNvGraphicFramePr>
          <p:nvPr>
            <p:extLst>
              <p:ext uri="{D42A27DB-BD31-4B8C-83A1-F6EECF244321}">
                <p14:modId xmlns:p14="http://schemas.microsoft.com/office/powerpoint/2010/main" val="175479973"/>
              </p:ext>
            </p:extLst>
          </p:nvPr>
        </p:nvGraphicFramePr>
        <p:xfrm>
          <a:off x="4916388" y="1924397"/>
          <a:ext cx="2047875" cy="539750"/>
        </p:xfrm>
        <a:graphic>
          <a:graphicData uri="http://schemas.openxmlformats.org/presentationml/2006/ole">
            <mc:AlternateContent xmlns:mc="http://schemas.openxmlformats.org/markup-compatibility/2006">
              <mc:Choice xmlns:v="urn:schemas-microsoft-com:vml" Requires="v">
                <p:oleObj spid="_x0000_s161669" name="Equation" r:id="rId6" imgW="914400" imgH="241300" progId="Equation.DSMT4">
                  <p:embed/>
                </p:oleObj>
              </mc:Choice>
              <mc:Fallback>
                <p:oleObj name="Equation" r:id="rId6" imgW="914400" imgH="2413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6388" y="1924397"/>
                        <a:ext cx="204787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2962" name="Object 2"/>
          <p:cNvGraphicFramePr>
            <a:graphicFrameLocks noChangeAspect="1"/>
          </p:cNvGraphicFramePr>
          <p:nvPr>
            <p:extLst>
              <p:ext uri="{D42A27DB-BD31-4B8C-83A1-F6EECF244321}">
                <p14:modId xmlns:p14="http://schemas.microsoft.com/office/powerpoint/2010/main" val="2634787885"/>
              </p:ext>
            </p:extLst>
          </p:nvPr>
        </p:nvGraphicFramePr>
        <p:xfrm>
          <a:off x="2239863" y="2610197"/>
          <a:ext cx="2057400" cy="557213"/>
        </p:xfrm>
        <a:graphic>
          <a:graphicData uri="http://schemas.openxmlformats.org/presentationml/2006/ole">
            <mc:AlternateContent xmlns:mc="http://schemas.openxmlformats.org/markup-compatibility/2006">
              <mc:Choice xmlns:v="urn:schemas-microsoft-com:vml" Requires="v">
                <p:oleObj spid="_x0000_s161670" name="Equation" r:id="rId8" imgW="888614" imgH="241195" progId="Equation.DSMT4">
                  <p:embed/>
                </p:oleObj>
              </mc:Choice>
              <mc:Fallback>
                <p:oleObj name="Equation" r:id="rId8" imgW="888614" imgH="241195" progId="Equation.DSMT4">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9863" y="2610197"/>
                        <a:ext cx="20574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2963" name="Object 3"/>
          <p:cNvGraphicFramePr>
            <a:graphicFrameLocks noChangeAspect="1"/>
          </p:cNvGraphicFramePr>
          <p:nvPr>
            <p:extLst>
              <p:ext uri="{D42A27DB-BD31-4B8C-83A1-F6EECF244321}">
                <p14:modId xmlns:p14="http://schemas.microsoft.com/office/powerpoint/2010/main" val="1331963505"/>
              </p:ext>
            </p:extLst>
          </p:nvPr>
        </p:nvGraphicFramePr>
        <p:xfrm>
          <a:off x="4906863" y="2686397"/>
          <a:ext cx="1905000" cy="539750"/>
        </p:xfrm>
        <a:graphic>
          <a:graphicData uri="http://schemas.openxmlformats.org/presentationml/2006/ole">
            <mc:AlternateContent xmlns:mc="http://schemas.openxmlformats.org/markup-compatibility/2006">
              <mc:Choice xmlns:v="urn:schemas-microsoft-com:vml" Requires="v">
                <p:oleObj spid="_x0000_s161671" name="Equation" r:id="rId10" imgW="850531" imgH="241195" progId="Equation.DSMT4">
                  <p:embed/>
                </p:oleObj>
              </mc:Choice>
              <mc:Fallback>
                <p:oleObj name="Equation" r:id="rId10" imgW="850531" imgH="241195" progId="Equation.DSMT4">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06863" y="2686397"/>
                        <a:ext cx="190500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2964" name="Object 4"/>
          <p:cNvGraphicFramePr>
            <a:graphicFrameLocks noChangeAspect="1"/>
          </p:cNvGraphicFramePr>
          <p:nvPr>
            <p:extLst>
              <p:ext uri="{D42A27DB-BD31-4B8C-83A1-F6EECF244321}">
                <p14:modId xmlns:p14="http://schemas.microsoft.com/office/powerpoint/2010/main" val="740908402"/>
              </p:ext>
            </p:extLst>
          </p:nvPr>
        </p:nvGraphicFramePr>
        <p:xfrm>
          <a:off x="2163663" y="3403947"/>
          <a:ext cx="2286000" cy="501650"/>
        </p:xfrm>
        <a:graphic>
          <a:graphicData uri="http://schemas.openxmlformats.org/presentationml/2006/ole">
            <mc:AlternateContent xmlns:mc="http://schemas.openxmlformats.org/markup-compatibility/2006">
              <mc:Choice xmlns:v="urn:schemas-microsoft-com:vml" Requires="v">
                <p:oleObj spid="_x0000_s161672" name="Equation" r:id="rId12" imgW="1040948" imgH="228501" progId="Equation.DSMT4">
                  <p:embed/>
                </p:oleObj>
              </mc:Choice>
              <mc:Fallback>
                <p:oleObj name="Equation" r:id="rId12" imgW="1040948" imgH="228501"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3663" y="3403947"/>
                        <a:ext cx="22860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54" name="Text Box 14"/>
          <p:cNvSpPr txBox="1">
            <a:spLocks noChangeArrowheads="1"/>
          </p:cNvSpPr>
          <p:nvPr/>
        </p:nvSpPr>
        <p:spPr bwMode="auto">
          <a:xfrm>
            <a:off x="4821138" y="3427437"/>
            <a:ext cx="2432076" cy="430887"/>
          </a:xfrm>
          <a:prstGeom prst="rect">
            <a:avLst/>
          </a:prstGeom>
          <a:noFill/>
          <a:ln w="12700" cap="sq">
            <a:noFill/>
            <a:miter lim="800000"/>
            <a:headEnd/>
            <a:tailEnd/>
          </a:ln>
        </p:spPr>
        <p:txBody>
          <a:bodyPr wrap="none" tIns="0" bIns="0">
            <a:spAutoFit/>
          </a:bodyPr>
          <a:lstStyle/>
          <a:p>
            <a:pPr fontAlgn="t">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金属 </a:t>
            </a:r>
            <a:r>
              <a:rPr lang="zh-CN" altLang="en-US" sz="2800" b="1" baseline="2000" dirty="0">
                <a:solidFill>
                  <a:schemeClr val="tx1"/>
                </a:solidFill>
                <a:latin typeface="Times New Roman" panose="02020603050405020304" pitchFamily="18" charset="0"/>
                <a:ea typeface="仿宋" pitchFamily="49" charset="-122"/>
                <a:cs typeface="Times New Roman" panose="02020603050405020304" pitchFamily="18" charset="0"/>
                <a:sym typeface="Symbol" pitchFamily="18" charset="2"/>
              </a:rPr>
              <a:t>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游离态</a:t>
            </a:r>
          </a:p>
        </p:txBody>
      </p:sp>
      <p:sp>
        <p:nvSpPr>
          <p:cNvPr id="266256" name="Text Box 16"/>
          <p:cNvSpPr txBox="1">
            <a:spLocks noChangeArrowheads="1"/>
          </p:cNvSpPr>
          <p:nvPr/>
        </p:nvSpPr>
        <p:spPr bwMode="auto">
          <a:xfrm>
            <a:off x="251521" y="4175472"/>
            <a:ext cx="8640960" cy="1077218"/>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显然，规定的指定产物不同，焓变值也不同，查表时应注意。298.15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K</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时的燃烧焓值有表可查。</a:t>
            </a:r>
          </a:p>
        </p:txBody>
      </p:sp>
    </p:spTree>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3.3.5.3  </a:t>
            </a:r>
            <a:r>
              <a:rPr lang="zh-CN" altLang="en-US" dirty="0"/>
              <a:t>标准摩尔燃烧焓</a:t>
            </a:r>
          </a:p>
        </p:txBody>
      </p:sp>
      <p:pic>
        <p:nvPicPr>
          <p:cNvPr id="15" name="Group 18"/>
          <p:cNvPicPr>
            <a:picLocks noChangeArrowheads="1"/>
          </p:cNvPicPr>
          <p:nvPr/>
        </p:nvPicPr>
        <p:blipFill rotWithShape="1">
          <a:blip r:embed="rId2"/>
          <a:srcRect l="16095" t="44406"/>
          <a:stretch/>
        </p:blipFill>
        <p:spPr bwMode="auto">
          <a:xfrm>
            <a:off x="1547664" y="1941414"/>
            <a:ext cx="5651649" cy="942578"/>
          </a:xfrm>
          <a:prstGeom prst="rect">
            <a:avLst/>
          </a:prstGeom>
          <a:noFill/>
        </p:spPr>
      </p:pic>
      <p:pic>
        <p:nvPicPr>
          <p:cNvPr id="14" name="Group 19"/>
          <p:cNvPicPr>
            <a:picLocks noChangeArrowheads="1"/>
          </p:cNvPicPr>
          <p:nvPr/>
        </p:nvPicPr>
        <p:blipFill rotWithShape="1">
          <a:blip r:embed="rId3"/>
          <a:srcRect l="17447"/>
          <a:stretch/>
        </p:blipFill>
        <p:spPr bwMode="auto">
          <a:xfrm>
            <a:off x="1763687" y="2785567"/>
            <a:ext cx="6069037" cy="785813"/>
          </a:xfrm>
          <a:prstGeom prst="rect">
            <a:avLst/>
          </a:prstGeom>
          <a:noFill/>
        </p:spPr>
      </p:pic>
      <p:sp>
        <p:nvSpPr>
          <p:cNvPr id="6" name="Text Box 3">
            <a:extLst>
              <a:ext uri="{FF2B5EF4-FFF2-40B4-BE49-F238E27FC236}">
                <a16:creationId xmlns:a16="http://schemas.microsoft.com/office/drawing/2014/main" id="{4C58D8D6-0005-4126-9825-46673FC76996}"/>
              </a:ext>
            </a:extLst>
          </p:cNvPr>
          <p:cNvSpPr txBox="1">
            <a:spLocks noChangeArrowheads="1"/>
          </p:cNvSpPr>
          <p:nvPr/>
        </p:nvSpPr>
        <p:spPr bwMode="auto">
          <a:xfrm>
            <a:off x="251520" y="980728"/>
            <a:ext cx="5957541" cy="538609"/>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例</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6 </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在</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298.15 K</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及标准压力下：</a:t>
            </a:r>
          </a:p>
        </p:txBody>
      </p:sp>
      <p:sp>
        <p:nvSpPr>
          <p:cNvPr id="7" name="Text Box 3">
            <a:extLst>
              <a:ext uri="{FF2B5EF4-FFF2-40B4-BE49-F238E27FC236}">
                <a16:creationId xmlns:a16="http://schemas.microsoft.com/office/drawing/2014/main" id="{EDE67451-7B7D-4D11-A72D-4E18B9942495}"/>
              </a:ext>
            </a:extLst>
          </p:cNvPr>
          <p:cNvSpPr txBox="1">
            <a:spLocks noChangeArrowheads="1"/>
          </p:cNvSpPr>
          <p:nvPr/>
        </p:nvSpPr>
        <p:spPr bwMode="auto">
          <a:xfrm>
            <a:off x="1088572" y="2877518"/>
            <a:ext cx="702161" cy="538609"/>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则</a:t>
            </a:r>
          </a:p>
        </p:txBody>
      </p:sp>
      <p:sp>
        <p:nvSpPr>
          <p:cNvPr id="8" name="Text Box 3">
            <a:extLst>
              <a:ext uri="{FF2B5EF4-FFF2-40B4-BE49-F238E27FC236}">
                <a16:creationId xmlns:a16="http://schemas.microsoft.com/office/drawing/2014/main" id="{A7CB7867-058D-48AE-BBF8-D5857CBE53A8}"/>
              </a:ext>
            </a:extLst>
          </p:cNvPr>
          <p:cNvSpPr txBox="1">
            <a:spLocks noChangeArrowheads="1"/>
          </p:cNvSpPr>
          <p:nvPr/>
        </p:nvSpPr>
        <p:spPr bwMode="auto">
          <a:xfrm>
            <a:off x="251520" y="3925987"/>
            <a:ext cx="8610095" cy="1615827"/>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显然，根据标准摩尔燃烧焓的定义，</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所指定产物如</a:t>
            </a:r>
            <a:r>
              <a:rPr lang="en-US" altLang="zh-CN"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CO</a:t>
            </a:r>
            <a:r>
              <a:rPr lang="en-US" altLang="zh-CN" sz="2800" b="1" baseline="-5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(g)</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800" b="1" baseline="-5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O</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等的标准摩尔燃烧焓，在任何温度</a:t>
            </a:r>
            <a:r>
              <a:rPr lang="en-US" altLang="zh-CN" sz="2800"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T</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时，其值均为零。</a:t>
            </a:r>
          </a:p>
        </p:txBody>
      </p:sp>
    </p:spTree>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3.3.5.3  </a:t>
            </a:r>
            <a:r>
              <a:rPr lang="zh-CN" altLang="en-US" dirty="0"/>
              <a:t>标准摩尔燃烧焓</a:t>
            </a:r>
          </a:p>
        </p:txBody>
      </p:sp>
      <p:sp>
        <p:nvSpPr>
          <p:cNvPr id="268291" name="Text Box 3"/>
          <p:cNvSpPr txBox="1">
            <a:spLocks noChangeArrowheads="1"/>
          </p:cNvSpPr>
          <p:nvPr/>
        </p:nvSpPr>
        <p:spPr bwMode="auto">
          <a:xfrm>
            <a:off x="251520" y="980728"/>
            <a:ext cx="8603555" cy="1692771"/>
          </a:xfrm>
          <a:prstGeom prst="rect">
            <a:avLst/>
          </a:prstGeom>
          <a:noFill/>
          <a:ln w="12700" cap="sq">
            <a:noFill/>
            <a:miter lim="800000"/>
            <a:headEnd/>
            <a:tailEnd/>
          </a:ln>
        </p:spPr>
        <p:txBody>
          <a:bodyPr wrap="square" tIns="0" bIns="0">
            <a:spAutoFit/>
          </a:bodyPr>
          <a:lstStyle/>
          <a:p>
            <a:pPr fontAlgn="t">
              <a:lnSpc>
                <a:spcPct val="125000"/>
              </a:lnSpc>
              <a:spcBef>
                <a:spcPts val="600"/>
              </a:spcBef>
              <a:defRPr/>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利用燃烧焓求化学反应的焓变</a:t>
            </a:r>
            <a:endPar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fontAlgn="t">
              <a:lnSpc>
                <a:spcPct val="125000"/>
              </a:lnSpc>
              <a:spcBef>
                <a:spcPts val="600"/>
              </a:spcBef>
              <a:defRPr/>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化学反应的焓变值等于</a:t>
            </a:r>
            <a:r>
              <a:rPr lang="zh-CN" altLang="en-US" sz="2800" b="1"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各反应物</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燃烧焓的总和减去</a:t>
            </a:r>
            <a:r>
              <a:rPr lang="zh-CN" altLang="en-US" sz="2800" b="1"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各产物</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燃烧焓的总和</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p>
        </p:txBody>
      </p:sp>
      <p:graphicFrame>
        <p:nvGraphicFramePr>
          <p:cNvPr id="268292" name="Object 4"/>
          <p:cNvGraphicFramePr>
            <a:graphicFrameLocks noChangeAspect="1"/>
          </p:cNvGraphicFramePr>
          <p:nvPr>
            <p:extLst>
              <p:ext uri="{D42A27DB-BD31-4B8C-83A1-F6EECF244321}">
                <p14:modId xmlns:p14="http://schemas.microsoft.com/office/powerpoint/2010/main" val="1094364664"/>
              </p:ext>
            </p:extLst>
          </p:nvPr>
        </p:nvGraphicFramePr>
        <p:xfrm>
          <a:off x="1331640" y="3231778"/>
          <a:ext cx="6494463" cy="796925"/>
        </p:xfrm>
        <a:graphic>
          <a:graphicData uri="http://schemas.openxmlformats.org/presentationml/2006/ole">
            <mc:AlternateContent xmlns:mc="http://schemas.openxmlformats.org/markup-compatibility/2006">
              <mc:Choice xmlns:v="urn:schemas-microsoft-com:vml" Requires="v">
                <p:oleObj spid="_x0000_s184445" name="Equation" r:id="rId3" imgW="2794000" imgH="342900" progId="Equation.DSMT4">
                  <p:embed/>
                </p:oleObj>
              </mc:Choice>
              <mc:Fallback>
                <p:oleObj name="Equation" r:id="rId3" imgW="2794000" imgH="3429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3231778"/>
                        <a:ext cx="6494463"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8293" name="Text Box 5"/>
          <p:cNvSpPr txBox="1">
            <a:spLocks noChangeArrowheads="1"/>
          </p:cNvSpPr>
          <p:nvPr/>
        </p:nvSpPr>
        <p:spPr bwMode="auto">
          <a:xfrm>
            <a:off x="251520" y="4100141"/>
            <a:ext cx="7223249" cy="430212"/>
          </a:xfrm>
          <a:prstGeom prst="rect">
            <a:avLst/>
          </a:prstGeom>
          <a:noFill/>
          <a:ln w="12700" cap="sq">
            <a:noFill/>
            <a:miter lim="800000"/>
            <a:headEnd/>
            <a:tailEnd/>
          </a:ln>
        </p:spPr>
        <p:txBody>
          <a:bodyPr wrap="square" tIns="0" bIns="0">
            <a:spAutoFit/>
          </a:bodyPr>
          <a:lstStyle/>
          <a:p>
            <a:pPr fontAlgn="t"/>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例如：在298.15 </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K</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和标准压力下，有反应：</a:t>
            </a:r>
          </a:p>
        </p:txBody>
      </p:sp>
      <p:grpSp>
        <p:nvGrpSpPr>
          <p:cNvPr id="2" name="Group 18"/>
          <p:cNvGrpSpPr>
            <a:grpSpLocks/>
          </p:cNvGrpSpPr>
          <p:nvPr/>
        </p:nvGrpSpPr>
        <p:grpSpPr bwMode="auto">
          <a:xfrm>
            <a:off x="1115616" y="4862139"/>
            <a:ext cx="6953250" cy="812799"/>
            <a:chOff x="432" y="2566"/>
            <a:chExt cx="4380" cy="512"/>
          </a:xfrm>
        </p:grpSpPr>
        <p:graphicFrame>
          <p:nvGraphicFramePr>
            <p:cNvPr id="73739" name="Object 6"/>
            <p:cNvGraphicFramePr>
              <a:graphicFrameLocks noChangeAspect="1"/>
            </p:cNvGraphicFramePr>
            <p:nvPr>
              <p:extLst>
                <p:ext uri="{D42A27DB-BD31-4B8C-83A1-F6EECF244321}">
                  <p14:modId xmlns:p14="http://schemas.microsoft.com/office/powerpoint/2010/main" val="295580469"/>
                </p:ext>
              </p:extLst>
            </p:nvPr>
          </p:nvGraphicFramePr>
          <p:xfrm>
            <a:off x="432" y="2566"/>
            <a:ext cx="4380" cy="266"/>
          </p:xfrm>
          <a:graphic>
            <a:graphicData uri="http://schemas.openxmlformats.org/presentationml/2006/ole">
              <mc:AlternateContent xmlns:mc="http://schemas.openxmlformats.org/markup-compatibility/2006">
                <mc:Choice xmlns:v="urn:schemas-microsoft-com:vml" Requires="v">
                  <p:oleObj spid="_x0000_s184446" name="Equation" r:id="rId5" imgW="3949700" imgH="241300" progId="Equation.DSMT4">
                    <p:embed/>
                  </p:oleObj>
                </mc:Choice>
                <mc:Fallback>
                  <p:oleObj name="Equation" r:id="rId5" imgW="3949700" imgH="2413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2566"/>
                          <a:ext cx="4380"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40" name="Text Box 7"/>
            <p:cNvSpPr txBox="1">
              <a:spLocks noChangeArrowheads="1"/>
            </p:cNvSpPr>
            <p:nvPr/>
          </p:nvSpPr>
          <p:spPr bwMode="auto">
            <a:xfrm>
              <a:off x="528" y="2845"/>
              <a:ext cx="4129" cy="233"/>
            </a:xfrm>
            <a:prstGeom prst="rect">
              <a:avLst/>
            </a:prstGeom>
            <a:noFill/>
            <a:ln w="12700" cap="sq">
              <a:noFill/>
              <a:miter lim="800000"/>
              <a:headEnd/>
              <a:tailEnd/>
            </a:ln>
          </p:spPr>
          <p:txBody>
            <a:bodyPr wrap="none" tIns="0" bIns="0">
              <a:spAutoFit/>
            </a:bodyPr>
            <a:lstStyle/>
            <a:p>
              <a:pPr fontAlgn="t"/>
              <a:r>
                <a:rPr lang="zh-CN" altLang="en-US"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             （B）            （C）                 (D)</a:t>
              </a:r>
              <a:endParaRPr lang="zh-CN" altLang="en-US" sz="24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grpSp>
      <p:grpSp>
        <p:nvGrpSpPr>
          <p:cNvPr id="3" name="Group 16"/>
          <p:cNvGrpSpPr>
            <a:grpSpLocks/>
          </p:cNvGrpSpPr>
          <p:nvPr/>
        </p:nvGrpSpPr>
        <p:grpSpPr bwMode="auto">
          <a:xfrm>
            <a:off x="1115616" y="5893916"/>
            <a:ext cx="6888163" cy="539750"/>
            <a:chOff x="384" y="3187"/>
            <a:chExt cx="4339" cy="340"/>
          </a:xfrm>
        </p:grpSpPr>
        <p:sp>
          <p:nvSpPr>
            <p:cNvPr id="73737" name="Text Box 8"/>
            <p:cNvSpPr txBox="1">
              <a:spLocks noChangeArrowheads="1"/>
            </p:cNvSpPr>
            <p:nvPr/>
          </p:nvSpPr>
          <p:spPr bwMode="auto">
            <a:xfrm>
              <a:off x="384" y="3187"/>
              <a:ext cx="340" cy="269"/>
            </a:xfrm>
            <a:prstGeom prst="rect">
              <a:avLst/>
            </a:prstGeom>
            <a:noFill/>
            <a:ln w="12700" cap="sq">
              <a:noFill/>
              <a:miter lim="800000"/>
              <a:headEnd/>
              <a:tailEnd/>
            </a:ln>
          </p:spPr>
          <p:txBody>
            <a:bodyPr wrap="none" tIns="0" bIns="0">
              <a:spAutoFit/>
            </a:bodyPr>
            <a:lstStyle/>
            <a:p>
              <a:pPr fontAlgn="t"/>
              <a:r>
                <a:rPr lang="zh-CN" altLang="en-US" sz="280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则</a:t>
              </a:r>
            </a:p>
          </p:txBody>
        </p:sp>
        <p:graphicFrame>
          <p:nvGraphicFramePr>
            <p:cNvPr id="73738" name="Object 9"/>
            <p:cNvGraphicFramePr>
              <a:graphicFrameLocks noChangeAspect="1"/>
            </p:cNvGraphicFramePr>
            <p:nvPr>
              <p:extLst>
                <p:ext uri="{D42A27DB-BD31-4B8C-83A1-F6EECF244321}">
                  <p14:modId xmlns:p14="http://schemas.microsoft.com/office/powerpoint/2010/main" val="336829182"/>
                </p:ext>
              </p:extLst>
            </p:nvPr>
          </p:nvGraphicFramePr>
          <p:xfrm>
            <a:off x="836" y="3223"/>
            <a:ext cx="3887" cy="304"/>
          </p:xfrm>
          <a:graphic>
            <a:graphicData uri="http://schemas.openxmlformats.org/presentationml/2006/ole">
              <mc:AlternateContent xmlns:mc="http://schemas.openxmlformats.org/markup-compatibility/2006">
                <mc:Choice xmlns:v="urn:schemas-microsoft-com:vml" Requires="v">
                  <p:oleObj spid="_x0000_s184447" name="Equation" r:id="rId7" imgW="3086100" imgH="241300" progId="Equation.DSMT4">
                    <p:embed/>
                  </p:oleObj>
                </mc:Choice>
                <mc:Fallback>
                  <p:oleObj name="Equation" r:id="rId7" imgW="3086100" imgH="2413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 y="3223"/>
                          <a:ext cx="388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68305" name="Text Box 17"/>
          <p:cNvSpPr txBox="1">
            <a:spLocks noChangeArrowheads="1"/>
          </p:cNvSpPr>
          <p:nvPr/>
        </p:nvSpPr>
        <p:spPr bwMode="auto">
          <a:xfrm>
            <a:off x="251520" y="2780928"/>
            <a:ext cx="8424936" cy="427038"/>
          </a:xfrm>
          <a:prstGeom prst="rect">
            <a:avLst/>
          </a:prstGeom>
          <a:noFill/>
          <a:ln w="12700" cap="sq">
            <a:noFill/>
            <a:miter lim="800000"/>
            <a:headEnd/>
            <a:tailEnd/>
          </a:ln>
        </p:spPr>
        <p:txBody>
          <a:bodyPr wrap="square" tIns="0" bIns="0">
            <a:spAutoFit/>
          </a:bodyPr>
          <a:lstStyle/>
          <a:p>
            <a:pPr fontAlgn="t"/>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用通式表示为：</a:t>
            </a:r>
          </a:p>
        </p:txBody>
      </p:sp>
    </p:spTree>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3.3.5.3  </a:t>
            </a:r>
            <a:r>
              <a:rPr lang="zh-CN" altLang="en-US" dirty="0"/>
              <a:t>标准摩尔燃烧焓</a:t>
            </a:r>
          </a:p>
        </p:txBody>
      </p:sp>
      <p:sp>
        <p:nvSpPr>
          <p:cNvPr id="269315" name="Text Box 3"/>
          <p:cNvSpPr txBox="1">
            <a:spLocks noChangeArrowheads="1"/>
          </p:cNvSpPr>
          <p:nvPr/>
        </p:nvSpPr>
        <p:spPr bwMode="auto">
          <a:xfrm>
            <a:off x="251521" y="980728"/>
            <a:ext cx="8640959" cy="1692771"/>
          </a:xfrm>
          <a:prstGeom prst="rect">
            <a:avLst/>
          </a:prstGeom>
          <a:noFill/>
          <a:ln w="12700" cap="sq">
            <a:noFill/>
            <a:miter lim="800000"/>
            <a:headEnd/>
            <a:tailEnd/>
          </a:ln>
        </p:spPr>
        <p:txBody>
          <a:bodyPr wrap="square" tIns="0" bIns="0">
            <a:spAutoFit/>
          </a:bodyPr>
          <a:lstStyle/>
          <a:p>
            <a:pPr fontAlgn="t">
              <a:lnSpc>
                <a:spcPct val="125000"/>
              </a:lnSpc>
              <a:spcBef>
                <a:spcPts val="600"/>
              </a:spcBef>
              <a:defRPr/>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800" b="1" dirty="0">
                <a:latin typeface="微软雅黑" panose="020B0503020204020204" pitchFamily="34" charset="-122"/>
                <a:ea typeface="微软雅黑" panose="020B0503020204020204" pitchFamily="34" charset="-122"/>
              </a:rPr>
              <a:t>利用燃烧焓求生成焓</a:t>
            </a:r>
            <a:endParaRPr lang="en-US" altLang="zh-CN" sz="2800" b="1" dirty="0">
              <a:solidFill>
                <a:schemeClr val="tx1"/>
              </a:solidFill>
              <a:latin typeface="微软雅黑" panose="020B0503020204020204" pitchFamily="34" charset="-122"/>
              <a:ea typeface="微软雅黑" panose="020B0503020204020204" pitchFamily="34" charset="-122"/>
            </a:endParaRPr>
          </a:p>
          <a:p>
            <a:pPr fontAlgn="t">
              <a:lnSpc>
                <a:spcPct val="125000"/>
              </a:lnSpc>
              <a:spcBef>
                <a:spcPts val="600"/>
              </a:spcBef>
              <a:defRPr/>
            </a:pPr>
            <a:r>
              <a:rPr lang="zh-CN" altLang="en-US" sz="2800" b="1" dirty="0">
                <a:solidFill>
                  <a:schemeClr val="tx1"/>
                </a:solidFill>
                <a:latin typeface="仿宋" pitchFamily="49" charset="-122"/>
                <a:ea typeface="仿宋" pitchFamily="49" charset="-122"/>
              </a:rPr>
              <a:t>用这种方法可以求一些</a:t>
            </a:r>
            <a:r>
              <a:rPr lang="zh-CN" altLang="en-US" sz="2800" b="1" dirty="0">
                <a:latin typeface="仿宋" pitchFamily="49" charset="-122"/>
                <a:ea typeface="仿宋" pitchFamily="49" charset="-122"/>
              </a:rPr>
              <a:t>不能由单质直接合成</a:t>
            </a:r>
            <a:r>
              <a:rPr lang="zh-CN" altLang="en-US" sz="2800" b="1" dirty="0">
                <a:solidFill>
                  <a:schemeClr val="tx1"/>
                </a:solidFill>
                <a:latin typeface="仿宋" pitchFamily="49" charset="-122"/>
                <a:ea typeface="仿宋" pitchFamily="49" charset="-122"/>
              </a:rPr>
              <a:t>的有机物的生成焓。</a:t>
            </a:r>
          </a:p>
        </p:txBody>
      </p:sp>
      <p:graphicFrame>
        <p:nvGraphicFramePr>
          <p:cNvPr id="553984" name="Object 1024"/>
          <p:cNvGraphicFramePr>
            <a:graphicFrameLocks noChangeAspect="1"/>
          </p:cNvGraphicFramePr>
          <p:nvPr>
            <p:extLst>
              <p:ext uri="{D42A27DB-BD31-4B8C-83A1-F6EECF244321}">
                <p14:modId xmlns:p14="http://schemas.microsoft.com/office/powerpoint/2010/main" val="1938412250"/>
              </p:ext>
            </p:extLst>
          </p:nvPr>
        </p:nvGraphicFramePr>
        <p:xfrm>
          <a:off x="1752600" y="3387526"/>
          <a:ext cx="5627688" cy="617538"/>
        </p:xfrm>
        <a:graphic>
          <a:graphicData uri="http://schemas.openxmlformats.org/presentationml/2006/ole">
            <mc:AlternateContent xmlns:mc="http://schemas.openxmlformats.org/markup-compatibility/2006">
              <mc:Choice xmlns:v="urn:schemas-microsoft-com:vml" Requires="v">
                <p:oleObj spid="_x0000_s185469" name="Equation" r:id="rId3" imgW="2654300" imgH="292100" progId="Equation.DSMT4">
                  <p:embed/>
                </p:oleObj>
              </mc:Choice>
              <mc:Fallback>
                <p:oleObj name="Equation" r:id="rId3" imgW="2654300" imgH="292100" progId="Equation.DSMT4">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387526"/>
                        <a:ext cx="5627688"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985" name="Object 1025"/>
          <p:cNvGraphicFramePr>
            <a:graphicFrameLocks noChangeAspect="1"/>
          </p:cNvGraphicFramePr>
          <p:nvPr>
            <p:extLst>
              <p:ext uri="{D42A27DB-BD31-4B8C-83A1-F6EECF244321}">
                <p14:modId xmlns:p14="http://schemas.microsoft.com/office/powerpoint/2010/main" val="4202431913"/>
              </p:ext>
            </p:extLst>
          </p:nvPr>
        </p:nvGraphicFramePr>
        <p:xfrm>
          <a:off x="1295400" y="4906417"/>
          <a:ext cx="6762750" cy="560387"/>
        </p:xfrm>
        <a:graphic>
          <a:graphicData uri="http://schemas.openxmlformats.org/presentationml/2006/ole">
            <mc:AlternateContent xmlns:mc="http://schemas.openxmlformats.org/markup-compatibility/2006">
              <mc:Choice xmlns:v="urn:schemas-microsoft-com:vml" Requires="v">
                <p:oleObj spid="_x0000_s185470" name="Equation" r:id="rId5" imgW="2895600" imgH="241300" progId="Equation.DSMT4">
                  <p:embed/>
                </p:oleObj>
              </mc:Choice>
              <mc:Fallback>
                <p:oleObj name="Equation" r:id="rId5" imgW="2895600" imgH="241300" progId="Equation.DSMT4">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906417"/>
                        <a:ext cx="6762750" cy="56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9325" name="Text Box 13"/>
          <p:cNvSpPr txBox="1">
            <a:spLocks noChangeArrowheads="1"/>
          </p:cNvSpPr>
          <p:nvPr/>
        </p:nvSpPr>
        <p:spPr bwMode="auto">
          <a:xfrm>
            <a:off x="251521" y="2823146"/>
            <a:ext cx="8587680" cy="427037"/>
          </a:xfrm>
          <a:prstGeom prst="rect">
            <a:avLst/>
          </a:prstGeom>
          <a:noFill/>
          <a:ln w="12700" cap="sq">
            <a:noFill/>
            <a:miter lim="800000"/>
            <a:headEnd/>
            <a:tailEnd/>
          </a:ln>
        </p:spPr>
        <p:txBody>
          <a:bodyPr wrap="square" tIns="0" bIns="0">
            <a:spAutoFit/>
          </a:bodyPr>
          <a:lstStyle/>
          <a:p>
            <a:pPr fontAlgn="t">
              <a:defRPr/>
            </a:pPr>
            <a:r>
              <a:rPr lang="zh-CN" altLang="en-US" sz="2800" b="1" dirty="0">
                <a:latin typeface="Times New Roman" panose="02020603050405020304" pitchFamily="18" charset="0"/>
                <a:ea typeface="仿宋" pitchFamily="49" charset="-122"/>
                <a:cs typeface="Times New Roman" panose="02020603050405020304" pitchFamily="18" charset="0"/>
              </a:rPr>
              <a:t>例</a:t>
            </a:r>
            <a:r>
              <a:rPr lang="en-US" altLang="zh-CN" sz="2800" b="1" dirty="0">
                <a:latin typeface="Times New Roman" panose="02020603050405020304" pitchFamily="18" charset="0"/>
                <a:ea typeface="仿宋" pitchFamily="49" charset="-122"/>
                <a:cs typeface="Times New Roman" panose="02020603050405020304" pitchFamily="18" charset="0"/>
              </a:rPr>
              <a:t>7 </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在298.15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K</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和标准压力下：</a:t>
            </a:r>
          </a:p>
        </p:txBody>
      </p:sp>
      <p:graphicFrame>
        <p:nvGraphicFramePr>
          <p:cNvPr id="553986" name="Object 1026"/>
          <p:cNvGraphicFramePr>
            <a:graphicFrameLocks noChangeAspect="1"/>
          </p:cNvGraphicFramePr>
          <p:nvPr>
            <p:extLst>
              <p:ext uri="{D42A27DB-BD31-4B8C-83A1-F6EECF244321}">
                <p14:modId xmlns:p14="http://schemas.microsoft.com/office/powerpoint/2010/main" val="3942511062"/>
              </p:ext>
            </p:extLst>
          </p:nvPr>
        </p:nvGraphicFramePr>
        <p:xfrm>
          <a:off x="4083050" y="5592217"/>
          <a:ext cx="2698750" cy="573087"/>
        </p:xfrm>
        <a:graphic>
          <a:graphicData uri="http://schemas.openxmlformats.org/presentationml/2006/ole">
            <mc:AlternateContent xmlns:mc="http://schemas.openxmlformats.org/markup-compatibility/2006">
              <mc:Choice xmlns:v="urn:schemas-microsoft-com:vml" Requires="v">
                <p:oleObj spid="_x0000_s185471" name="Equation" r:id="rId7" imgW="1129810" imgH="241195" progId="Equation.DSMT4">
                  <p:embed/>
                </p:oleObj>
              </mc:Choice>
              <mc:Fallback>
                <p:oleObj name="Equation" r:id="rId7" imgW="1129810" imgH="241195" progId="Equation.DSMT4">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3050" y="5592217"/>
                        <a:ext cx="2698750"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
            <a:extLst>
              <a:ext uri="{FF2B5EF4-FFF2-40B4-BE49-F238E27FC236}">
                <a16:creationId xmlns:a16="http://schemas.microsoft.com/office/drawing/2014/main" id="{C7375D6F-0990-47DD-872E-F8CE267AFF06}"/>
              </a:ext>
            </a:extLst>
          </p:cNvPr>
          <p:cNvSpPr txBox="1">
            <a:spLocks noChangeArrowheads="1"/>
          </p:cNvSpPr>
          <p:nvPr/>
        </p:nvSpPr>
        <p:spPr bwMode="auto">
          <a:xfrm>
            <a:off x="251520" y="4114527"/>
            <a:ext cx="8640960" cy="538609"/>
          </a:xfrm>
          <a:prstGeom prst="rect">
            <a:avLst/>
          </a:prstGeom>
          <a:noFill/>
          <a:ln w="12700" cap="sq">
            <a:noFill/>
            <a:miter lim="800000"/>
            <a:headEnd/>
            <a:tailEnd/>
          </a:ln>
        </p:spPr>
        <p:txBody>
          <a:bodyPr wrap="square" tIns="0" bIns="0">
            <a:spAutoFit/>
          </a:bodyPr>
          <a:lstStyle/>
          <a:p>
            <a:pPr fontAlgn="t">
              <a:lnSpc>
                <a:spcPct val="125000"/>
              </a:lnSpc>
              <a:defRPr/>
            </a:pP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该反应的反应焓变就是</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CH</a:t>
            </a:r>
            <a:r>
              <a:rPr lang="en-US" altLang="zh-CN" sz="2800" b="1" baseline="-50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2800" b="1" dirty="0">
                <a:latin typeface="Times New Roman" panose="02020603050405020304" pitchFamily="18" charset="0"/>
                <a:ea typeface="华文仿宋" panose="02010600040101010101" pitchFamily="2" charset="-122"/>
                <a:cs typeface="Times New Roman" panose="02020603050405020304" pitchFamily="18" charset="0"/>
              </a:rPr>
              <a:t>OH(l)</a:t>
            </a: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的生成焓，则：</a:t>
            </a:r>
            <a:endPar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28600" y="304800"/>
            <a:ext cx="6575425"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1.1  </a:t>
            </a:r>
            <a:r>
              <a:rPr lang="zh-CN" altLang="en-US" dirty="0"/>
              <a:t>体系与环境</a:t>
            </a:r>
          </a:p>
        </p:txBody>
      </p:sp>
      <p:sp>
        <p:nvSpPr>
          <p:cNvPr id="214019" name="Text Box 3"/>
          <p:cNvSpPr txBox="1">
            <a:spLocks noChangeArrowheads="1"/>
          </p:cNvSpPr>
          <p:nvPr/>
        </p:nvSpPr>
        <p:spPr bwMode="auto">
          <a:xfrm>
            <a:off x="228600" y="1052736"/>
            <a:ext cx="7829550" cy="427038"/>
          </a:xfrm>
          <a:prstGeom prst="rect">
            <a:avLst/>
          </a:prstGeom>
          <a:noFill/>
          <a:ln w="12700" cap="sq">
            <a:noFill/>
            <a:miter lim="800000"/>
            <a:headEnd/>
            <a:tailEnd/>
          </a:ln>
        </p:spPr>
        <p:txBody>
          <a:bodyPr wrap="none" tIns="0" bIns="0">
            <a:spAutoFit/>
          </a:bodyPr>
          <a:lstStyle/>
          <a:p>
            <a:pPr fontAlgn="t"/>
            <a:r>
              <a:rPr lang="zh-CN" altLang="en-US" sz="2800" dirty="0">
                <a:solidFill>
                  <a:schemeClr val="tx1"/>
                </a:solidFill>
                <a:latin typeface="黑体" pitchFamily="2" charset="-122"/>
                <a:ea typeface="黑体" pitchFamily="2" charset="-122"/>
              </a:rPr>
              <a:t> </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根据体系与环境之间的关系，把体系分为三类：</a:t>
            </a:r>
          </a:p>
        </p:txBody>
      </p:sp>
      <p:sp>
        <p:nvSpPr>
          <p:cNvPr id="214022" name="Text Box 6"/>
          <p:cNvSpPr txBox="1">
            <a:spLocks noChangeArrowheads="1"/>
          </p:cNvSpPr>
          <p:nvPr/>
        </p:nvSpPr>
        <p:spPr bwMode="auto">
          <a:xfrm>
            <a:off x="251520" y="1556792"/>
            <a:ext cx="8640960" cy="1115947"/>
          </a:xfrm>
          <a:prstGeom prst="rect">
            <a:avLst/>
          </a:prstGeom>
          <a:noFill/>
          <a:ln w="12700" cap="sq">
            <a:noFill/>
            <a:miter lim="800000"/>
            <a:headEnd/>
            <a:tailEnd/>
          </a:ln>
        </p:spPr>
        <p:txBody>
          <a:bodyPr wrap="square" tIns="0" bIns="0">
            <a:spAutoFit/>
          </a:bodyPr>
          <a:lstStyle/>
          <a:p>
            <a:pPr algn="just" eaLnBrk="0" hangingPunct="0">
              <a:lnSpc>
                <a:spcPct val="125000"/>
              </a:lnSpc>
              <a:spcBef>
                <a:spcPts val="600"/>
              </a:spcBef>
              <a:defRPr/>
            </a:pP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（1）敞开体系（</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open system）</a:t>
            </a:r>
          </a:p>
          <a:p>
            <a:pPr algn="just" eaLnBrk="0" hangingPunct="0">
              <a:lnSpc>
                <a:spcPct val="125000"/>
              </a:lnSpc>
              <a:spcBef>
                <a:spcPts val="600"/>
              </a:spcBef>
              <a:defRPr/>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  体系与环境之间</a:t>
            </a:r>
            <a:r>
              <a:rPr lang="zh-CN" altLang="en-US" sz="2800" b="1" dirty="0">
                <a:latin typeface="Times New Roman" panose="02020603050405020304" pitchFamily="18" charset="0"/>
                <a:ea typeface="华文仿宋" pitchFamily="2" charset="-122"/>
                <a:cs typeface="Times New Roman" panose="02020603050405020304" pitchFamily="18" charset="0"/>
              </a:rPr>
              <a:t>既有物质交换</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a:t>
            </a:r>
            <a:r>
              <a:rPr lang="zh-CN" altLang="en-US" sz="2800" b="1" dirty="0">
                <a:latin typeface="Times New Roman" panose="02020603050405020304" pitchFamily="18" charset="0"/>
                <a:ea typeface="华文仿宋" pitchFamily="2" charset="-122"/>
                <a:cs typeface="Times New Roman" panose="02020603050405020304" pitchFamily="18" charset="0"/>
              </a:rPr>
              <a:t>又有能量交换</a:t>
            </a:r>
            <a:r>
              <a:rPr lang="zh-CN" altLang="en-US" sz="2800" dirty="0">
                <a:solidFill>
                  <a:schemeClr val="tx1"/>
                </a:solidFill>
                <a:latin typeface="Times New Roman" panose="02020603050405020304" pitchFamily="18" charset="0"/>
                <a:ea typeface="华文仿宋" pitchFamily="2" charset="-122"/>
                <a:cs typeface="Times New Roman" panose="02020603050405020304" pitchFamily="18" charset="0"/>
              </a:rPr>
              <a:t>。</a:t>
            </a:r>
          </a:p>
        </p:txBody>
      </p:sp>
      <p:pic>
        <p:nvPicPr>
          <p:cNvPr id="214025" name="Picture 9" descr="1_14_1"/>
          <p:cNvPicPr>
            <a:picLocks noChangeAspect="1" noChangeArrowheads="1"/>
          </p:cNvPicPr>
          <p:nvPr/>
        </p:nvPicPr>
        <p:blipFill rotWithShape="1">
          <a:blip r:embed="rId2"/>
          <a:srcRect b="4720"/>
          <a:stretch/>
        </p:blipFill>
        <p:spPr bwMode="auto">
          <a:xfrm>
            <a:off x="2530574" y="2852936"/>
            <a:ext cx="4057650" cy="3385145"/>
          </a:xfrm>
          <a:prstGeom prst="rect">
            <a:avLst/>
          </a:prstGeom>
          <a:noFill/>
          <a:ln w="9525">
            <a:noFill/>
            <a:miter lim="800000"/>
            <a:headEnd/>
            <a:tailEnd/>
          </a:ln>
        </p:spPr>
      </p:pic>
    </p:spTree>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3.4  </a:t>
            </a:r>
            <a:r>
              <a:rPr lang="zh-CN" altLang="en-US" sz="3200" dirty="0">
                <a:latin typeface="Times New Roman" pitchFamily="18" charset="0"/>
              </a:rPr>
              <a:t>化学反应进行的方向</a:t>
            </a:r>
          </a:p>
        </p:txBody>
      </p:sp>
      <p:sp>
        <p:nvSpPr>
          <p:cNvPr id="325635" name="Rectangle 3"/>
          <p:cNvSpPr>
            <a:spLocks noGrp="1" noChangeArrowheads="1"/>
          </p:cNvSpPr>
          <p:nvPr>
            <p:ph type="body" idx="1"/>
          </p:nvPr>
        </p:nvSpPr>
        <p:spPr>
          <a:xfrm>
            <a:off x="1043608" y="1693168"/>
            <a:ext cx="7488832" cy="2815952"/>
          </a:xfrm>
        </p:spPr>
        <p:txBody>
          <a:bodyPr/>
          <a:lstStyle/>
          <a:p>
            <a:pPr marL="1071563" indent="-1071563" eaLnBrk="1" hangingPunct="1">
              <a:lnSpc>
                <a:spcPct val="125000"/>
              </a:lnSpc>
              <a:spcBef>
                <a:spcPts val="600"/>
              </a:spcBef>
              <a:buFont typeface="Wingdings" pitchFamily="2" charset="2"/>
              <a:buNone/>
              <a:defRPr/>
            </a:pPr>
            <a:r>
              <a:rPr lang="en-US" altLang="zh-CN" sz="3200" dirty="0">
                <a:effectLst/>
                <a:latin typeface="Arial" panose="020B0604020202020204" pitchFamily="34" charset="0"/>
                <a:cs typeface="Arial" panose="020B0604020202020204" pitchFamily="34" charset="0"/>
              </a:rPr>
              <a:t>3.4.1  </a:t>
            </a:r>
            <a:r>
              <a:rPr lang="zh-CN" altLang="en-US" sz="3200" dirty="0">
                <a:effectLst/>
                <a:latin typeface="Arial" panose="020B0604020202020204" pitchFamily="34" charset="0"/>
                <a:cs typeface="Arial" panose="020B0604020202020204" pitchFamily="34" charset="0"/>
              </a:rPr>
              <a:t>化学反应的自发性</a:t>
            </a:r>
          </a:p>
          <a:p>
            <a:pPr marL="1071563" indent="-1071563" eaLnBrk="1" hangingPunct="1">
              <a:lnSpc>
                <a:spcPct val="125000"/>
              </a:lnSpc>
              <a:spcBef>
                <a:spcPts val="600"/>
              </a:spcBef>
              <a:buFont typeface="Wingdings" pitchFamily="2" charset="2"/>
              <a:buNone/>
              <a:defRPr/>
            </a:pPr>
            <a:r>
              <a:rPr lang="en-US" altLang="zh-CN" sz="3200" dirty="0">
                <a:effectLst/>
                <a:latin typeface="Arial" panose="020B0604020202020204" pitchFamily="34" charset="0"/>
                <a:cs typeface="Arial" panose="020B0604020202020204" pitchFamily="34" charset="0"/>
              </a:rPr>
              <a:t>3.4.2  </a:t>
            </a:r>
            <a:r>
              <a:rPr lang="zh-CN" altLang="en-US" sz="3200" dirty="0">
                <a:effectLst/>
                <a:latin typeface="Arial" panose="020B0604020202020204" pitchFamily="34" charset="0"/>
                <a:cs typeface="Arial" panose="020B0604020202020204" pitchFamily="34" charset="0"/>
              </a:rPr>
              <a:t>影响反应方向的因素</a:t>
            </a:r>
          </a:p>
          <a:p>
            <a:pPr marL="1071563" indent="-1071563" eaLnBrk="1" hangingPunct="1">
              <a:lnSpc>
                <a:spcPct val="125000"/>
              </a:lnSpc>
              <a:spcBef>
                <a:spcPts val="600"/>
              </a:spcBef>
              <a:buFont typeface="Wingdings" pitchFamily="2" charset="2"/>
              <a:buNone/>
              <a:defRPr/>
            </a:pPr>
            <a:r>
              <a:rPr lang="en-US" altLang="zh-CN" sz="3200" dirty="0">
                <a:effectLst/>
                <a:latin typeface="Arial" panose="020B0604020202020204" pitchFamily="34" charset="0"/>
                <a:cs typeface="Arial" panose="020B0604020202020204" pitchFamily="34" charset="0"/>
              </a:rPr>
              <a:t>3.4.3  </a:t>
            </a:r>
            <a:r>
              <a:rPr lang="zh-CN" altLang="en-US" sz="3200" dirty="0">
                <a:effectLst/>
                <a:latin typeface="Arial" panose="020B0604020202020204" pitchFamily="34" charset="0"/>
                <a:cs typeface="Arial" panose="020B0604020202020204" pitchFamily="34" charset="0"/>
              </a:rPr>
              <a:t>反应自发性的判据</a:t>
            </a:r>
          </a:p>
          <a:p>
            <a:pPr marL="1071563" indent="-1071563" eaLnBrk="1" hangingPunct="1">
              <a:lnSpc>
                <a:spcPct val="125000"/>
              </a:lnSpc>
              <a:spcBef>
                <a:spcPts val="600"/>
              </a:spcBef>
              <a:buFont typeface="Wingdings" pitchFamily="2" charset="2"/>
              <a:buNone/>
              <a:defRPr/>
            </a:pPr>
            <a:r>
              <a:rPr lang="en-US" altLang="zh-CN" sz="3200" dirty="0">
                <a:effectLst/>
                <a:latin typeface="Arial" panose="020B0604020202020204" pitchFamily="34" charset="0"/>
                <a:cs typeface="Arial" panose="020B0604020202020204" pitchFamily="34" charset="0"/>
              </a:rPr>
              <a:t>3.4.4  </a:t>
            </a:r>
            <a:r>
              <a:rPr lang="zh-CN" altLang="en-US" sz="3200" dirty="0">
                <a:effectLst/>
                <a:latin typeface="Arial" panose="020B0604020202020204" pitchFamily="34" charset="0"/>
                <a:cs typeface="Arial" panose="020B0604020202020204" pitchFamily="34" charset="0"/>
              </a:rPr>
              <a:t>标准吉布斯函数变的计算及应用</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179512" y="457200"/>
            <a:ext cx="7243068" cy="609600"/>
          </a:xfrm>
        </p:spPr>
        <p:txBody>
          <a:bodyPr/>
          <a:lstStyle/>
          <a:p>
            <a:pPr eaLnBrk="1" hangingPunct="1"/>
            <a:r>
              <a:rPr lang="en-US" altLang="zh-CN" sz="3200" dirty="0">
                <a:latin typeface="Arial" panose="020B0604020202020204" pitchFamily="34" charset="0"/>
                <a:cs typeface="Arial" panose="020B0604020202020204" pitchFamily="34" charset="0"/>
              </a:rPr>
              <a:t>3.4  </a:t>
            </a:r>
            <a:r>
              <a:rPr lang="zh-CN" altLang="en-US" sz="3200" dirty="0"/>
              <a:t>化学反应进行的方向</a:t>
            </a:r>
          </a:p>
        </p:txBody>
      </p:sp>
      <p:sp>
        <p:nvSpPr>
          <p:cNvPr id="107524" name="Rectangle 3"/>
          <p:cNvSpPr>
            <a:spLocks noGrp="1" noChangeArrowheads="1"/>
          </p:cNvSpPr>
          <p:nvPr>
            <p:ph type="body" sz="half" idx="1"/>
          </p:nvPr>
        </p:nvSpPr>
        <p:spPr>
          <a:xfrm>
            <a:off x="251520" y="1052736"/>
            <a:ext cx="8640960" cy="4226024"/>
          </a:xfrm>
        </p:spPr>
        <p:txBody>
          <a:bodyPr/>
          <a:lstStyle/>
          <a:p>
            <a:pPr eaLnBrk="1" hangingPunct="1">
              <a:lnSpc>
                <a:spcPct val="125000"/>
              </a:lnSpc>
              <a:spcBef>
                <a:spcPct val="50000"/>
              </a:spcBef>
              <a:buClrTx/>
              <a:defRPr/>
            </a:pPr>
            <a:r>
              <a:rPr lang="zh-CN" altLang="en-US" dirty="0">
                <a:effectLst/>
                <a:latin typeface="黑体" pitchFamily="2" charset="-122"/>
              </a:rPr>
              <a:t>对化学反应而言，必须从两方面去考虑问题。首先是这个反应的</a:t>
            </a:r>
            <a:r>
              <a:rPr lang="zh-CN" altLang="en-US" dirty="0">
                <a:solidFill>
                  <a:srgbClr val="0000FF"/>
                </a:solidFill>
                <a:effectLst/>
                <a:latin typeface="黑体" pitchFamily="2" charset="-122"/>
              </a:rPr>
              <a:t>可能性</a:t>
            </a:r>
            <a:r>
              <a:rPr lang="zh-CN" altLang="en-US" dirty="0">
                <a:effectLst/>
                <a:latin typeface="黑体" pitchFamily="2" charset="-122"/>
              </a:rPr>
              <a:t>，即一个反应的</a:t>
            </a:r>
            <a:r>
              <a:rPr lang="zh-CN" altLang="en-US" dirty="0">
                <a:solidFill>
                  <a:srgbClr val="FF0000"/>
                </a:solidFill>
                <a:effectLst/>
                <a:latin typeface="黑体" pitchFamily="2" charset="-122"/>
              </a:rPr>
              <a:t>方向和程度及其中的能量变化情况</a:t>
            </a:r>
            <a:r>
              <a:rPr lang="zh-CN" altLang="en-US" dirty="0">
                <a:effectLst/>
                <a:latin typeface="黑体" pitchFamily="2" charset="-122"/>
              </a:rPr>
              <a:t>。这属于化学热力学研究范畴。</a:t>
            </a:r>
          </a:p>
          <a:p>
            <a:pPr eaLnBrk="1" hangingPunct="1">
              <a:lnSpc>
                <a:spcPct val="125000"/>
              </a:lnSpc>
              <a:spcBef>
                <a:spcPct val="50000"/>
              </a:spcBef>
              <a:buClrTx/>
              <a:defRPr/>
            </a:pPr>
            <a:r>
              <a:rPr lang="zh-CN" altLang="en-US" dirty="0">
                <a:effectLst/>
                <a:latin typeface="黑体" pitchFamily="2" charset="-122"/>
              </a:rPr>
              <a:t>在确定了反应方向的前提下，对那些有可能正向进行的反应，我们还要研究另一个问题，即</a:t>
            </a:r>
            <a:r>
              <a:rPr lang="zh-CN" altLang="en-US" dirty="0">
                <a:solidFill>
                  <a:srgbClr val="FF0000"/>
                </a:solidFill>
                <a:effectLst/>
                <a:latin typeface="黑体" pitchFamily="2" charset="-122"/>
              </a:rPr>
              <a:t>反应的现实性或反应速率的快慢</a:t>
            </a:r>
            <a:r>
              <a:rPr lang="zh-CN" altLang="en-US" dirty="0">
                <a:effectLst/>
                <a:latin typeface="黑体" pitchFamily="2" charset="-122"/>
              </a:rPr>
              <a:t>，这属于本章后面将要讨论的</a:t>
            </a:r>
            <a:r>
              <a:rPr lang="zh-CN" altLang="en-US" dirty="0">
                <a:solidFill>
                  <a:srgbClr val="0000FF"/>
                </a:solidFill>
                <a:effectLst/>
                <a:latin typeface="黑体" pitchFamily="2" charset="-122"/>
              </a:rPr>
              <a:t>化学动力学范畴</a:t>
            </a:r>
            <a:r>
              <a:rPr lang="zh-CN" altLang="en-US" dirty="0">
                <a:effectLst/>
                <a:latin typeface="黑体" pitchFamily="2" charset="-122"/>
              </a:rPr>
              <a:t>。</a:t>
            </a:r>
          </a:p>
        </p:txBody>
      </p:sp>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50825" y="404813"/>
            <a:ext cx="6553200" cy="609600"/>
          </a:xfrm>
        </p:spPr>
        <p:txBody>
          <a:bodyPr/>
          <a:lstStyle/>
          <a:p>
            <a:pPr eaLnBrk="1" hangingPunct="1"/>
            <a:r>
              <a:rPr lang="en-US" altLang="zh-CN" sz="3200" dirty="0">
                <a:latin typeface="Arial" panose="020B0604020202020204" pitchFamily="34" charset="0"/>
                <a:cs typeface="Arial" panose="020B0604020202020204" pitchFamily="34" charset="0"/>
              </a:rPr>
              <a:t>3.4.1  </a:t>
            </a:r>
            <a:r>
              <a:rPr lang="zh-CN" altLang="en-US" sz="3200" dirty="0"/>
              <a:t>熵与热力学第二、三定律</a:t>
            </a:r>
          </a:p>
        </p:txBody>
      </p:sp>
      <p:sp>
        <p:nvSpPr>
          <p:cNvPr id="108547" name="Rectangle 3"/>
          <p:cNvSpPr>
            <a:spLocks noGrp="1" noChangeArrowheads="1"/>
          </p:cNvSpPr>
          <p:nvPr>
            <p:ph type="body" sz="half" idx="1"/>
          </p:nvPr>
        </p:nvSpPr>
        <p:spPr>
          <a:xfrm>
            <a:off x="251842" y="1052736"/>
            <a:ext cx="8640638" cy="5544616"/>
          </a:xfrm>
        </p:spPr>
        <p:txBody>
          <a:bodyPr/>
          <a:lstStyle/>
          <a:p>
            <a:pPr marL="0" indent="0" algn="just" eaLnBrk="1" hangingPunct="1">
              <a:lnSpc>
                <a:spcPct val="125000"/>
              </a:lnSpc>
              <a:spcBef>
                <a:spcPts val="600"/>
              </a:spcBef>
              <a:buNone/>
              <a:defRPr/>
            </a:pPr>
            <a:r>
              <a:rPr lang="zh-CN" altLang="en-US" dirty="0">
                <a:solidFill>
                  <a:srgbClr val="FF0000"/>
                </a:solidFill>
                <a:effectLst/>
                <a:latin typeface="+mj-ea"/>
                <a:ea typeface="+mj-ea"/>
                <a:cs typeface="Times New Roman" panose="02020603050405020304" pitchFamily="18" charset="0"/>
              </a:rPr>
              <a:t>1 熵的概念</a:t>
            </a:r>
          </a:p>
          <a:p>
            <a:pPr algn="just" eaLnBrk="1" hangingPunct="1">
              <a:lnSpc>
                <a:spcPct val="125000"/>
              </a:lnSpc>
              <a:spcBef>
                <a:spcPts val="0"/>
              </a:spcBef>
              <a:buClrTx/>
              <a:defRPr/>
            </a:pPr>
            <a:r>
              <a:rPr lang="zh-CN" altLang="en-US" dirty="0">
                <a:effectLst/>
                <a:latin typeface="Times New Roman" panose="02020603050405020304" pitchFamily="18" charset="0"/>
                <a:cs typeface="Times New Roman" panose="02020603050405020304" pitchFamily="18" charset="0"/>
              </a:rPr>
              <a:t>在日常生活中我们都知道，往一杯水中滴入几滴蓝墨水，蓝墨水就会自发地逐渐扩散到整杯水中，这个过程不能自发地逆向进行。这表明，过程能自发地向着混乱度增加的方向进行，或者说系统中有秩序的运动易变成无秩序的运动。</a:t>
            </a:r>
          </a:p>
          <a:p>
            <a:pPr algn="just" eaLnBrk="1" hangingPunct="1">
              <a:lnSpc>
                <a:spcPct val="125000"/>
              </a:lnSpc>
              <a:spcBef>
                <a:spcPts val="600"/>
              </a:spcBef>
              <a:buClrTx/>
              <a:defRPr/>
            </a:pPr>
            <a:r>
              <a:rPr lang="zh-CN" altLang="en-US" dirty="0">
                <a:effectLst/>
                <a:latin typeface="Times New Roman" panose="02020603050405020304" pitchFamily="18" charset="0"/>
                <a:cs typeface="Times New Roman" panose="02020603050405020304" pitchFamily="18" charset="0"/>
              </a:rPr>
              <a:t>体系的混乱度可用热力学函数来表示，</a:t>
            </a:r>
            <a:r>
              <a:rPr lang="zh-CN" altLang="en-US" dirty="0">
                <a:solidFill>
                  <a:srgbClr val="FF0000"/>
                </a:solidFill>
                <a:effectLst/>
                <a:latin typeface="Times New Roman" panose="02020603050405020304" pitchFamily="18" charset="0"/>
                <a:cs typeface="Times New Roman" panose="02020603050405020304" pitchFamily="18" charset="0"/>
              </a:rPr>
              <a:t>熵</a:t>
            </a:r>
            <a:r>
              <a:rPr lang="en-US" altLang="zh-CN" dirty="0">
                <a:solidFill>
                  <a:srgbClr val="FF0000"/>
                </a:solidFill>
                <a:effectLst/>
                <a:latin typeface="Times New Roman" panose="02020603050405020304" pitchFamily="18" charset="0"/>
                <a:cs typeface="Times New Roman" panose="02020603050405020304" pitchFamily="18" charset="0"/>
              </a:rPr>
              <a:t>(entropy)</a:t>
            </a:r>
            <a:r>
              <a:rPr lang="zh-CN" altLang="en-US" dirty="0">
                <a:effectLst/>
                <a:latin typeface="Times New Roman" panose="02020603050405020304" pitchFamily="18" charset="0"/>
                <a:cs typeface="Times New Roman" panose="02020603050405020304" pitchFamily="18" charset="0"/>
              </a:rPr>
              <a:t>就是表示体系质点混乱度的热力学函数，用符号</a:t>
            </a:r>
            <a:r>
              <a:rPr lang="en-US" altLang="zh-CN" i="1" dirty="0">
                <a:solidFill>
                  <a:srgbClr val="FF0000"/>
                </a:solidFill>
                <a:effectLst/>
                <a:latin typeface="Times New Roman" panose="02020603050405020304" pitchFamily="18" charset="0"/>
                <a:cs typeface="Times New Roman" panose="02020603050405020304" pitchFamily="18" charset="0"/>
              </a:rPr>
              <a:t>S</a:t>
            </a:r>
            <a:r>
              <a:rPr lang="zh-CN" altLang="en-US" dirty="0">
                <a:effectLst/>
                <a:latin typeface="Times New Roman" panose="02020603050405020304" pitchFamily="18" charset="0"/>
                <a:cs typeface="Times New Roman" panose="02020603050405020304" pitchFamily="18" charset="0"/>
              </a:rPr>
              <a:t>表示。体系的熵值，就是体系混乱度的量度，熵值愈高，混乱度愈大。</a:t>
            </a:r>
          </a:p>
        </p:txBody>
      </p:sp>
    </p:spTree>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251520" y="404664"/>
            <a:ext cx="4680843" cy="550862"/>
          </a:xfrm>
        </p:spPr>
        <p:txBody>
          <a:bodyPr/>
          <a:lstStyle/>
          <a:p>
            <a:pPr eaLnBrk="1" hangingPunct="1"/>
            <a:r>
              <a:rPr lang="en-US" altLang="zh-CN" sz="3200" dirty="0">
                <a:latin typeface="Arial" panose="020B0604020202020204" pitchFamily="34" charset="0"/>
                <a:cs typeface="Arial" panose="020B0604020202020204" pitchFamily="34" charset="0"/>
              </a:rPr>
              <a:t>3.4.1.1  </a:t>
            </a:r>
            <a:r>
              <a:rPr lang="zh-CN" altLang="en-US" sz="3200" dirty="0">
                <a:latin typeface="黑体" pitchFamily="2" charset="-122"/>
              </a:rPr>
              <a:t>熵增过程</a:t>
            </a:r>
          </a:p>
        </p:txBody>
      </p:sp>
      <p:grpSp>
        <p:nvGrpSpPr>
          <p:cNvPr id="6" name="组合 5">
            <a:extLst>
              <a:ext uri="{FF2B5EF4-FFF2-40B4-BE49-F238E27FC236}">
                <a16:creationId xmlns:a16="http://schemas.microsoft.com/office/drawing/2014/main" id="{2124FB57-EA41-42DD-A331-E96557548767}"/>
              </a:ext>
            </a:extLst>
          </p:cNvPr>
          <p:cNvGrpSpPr/>
          <p:nvPr/>
        </p:nvGrpSpPr>
        <p:grpSpPr>
          <a:xfrm>
            <a:off x="410524" y="4431196"/>
            <a:ext cx="1098584" cy="1094853"/>
            <a:chOff x="664984" y="5286435"/>
            <a:chExt cx="1098584" cy="1094853"/>
          </a:xfrm>
          <a:solidFill>
            <a:srgbClr val="15E724"/>
          </a:solidFill>
        </p:grpSpPr>
        <p:sp>
          <p:nvSpPr>
            <p:cNvPr id="8" name="椭圆 7">
              <a:extLst>
                <a:ext uri="{FF2B5EF4-FFF2-40B4-BE49-F238E27FC236}">
                  <a16:creationId xmlns:a16="http://schemas.microsoft.com/office/drawing/2014/main" id="{EBCD47ED-D2F9-4815-B871-0CC8370F4DB6}"/>
                </a:ext>
              </a:extLst>
            </p:cNvPr>
            <p:cNvSpPr/>
            <p:nvPr/>
          </p:nvSpPr>
          <p:spPr bwMode="auto">
            <a:xfrm>
              <a:off x="683568" y="528643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9" name="椭圆 8">
              <a:extLst>
                <a:ext uri="{FF2B5EF4-FFF2-40B4-BE49-F238E27FC236}">
                  <a16:creationId xmlns:a16="http://schemas.microsoft.com/office/drawing/2014/main" id="{23713F9E-D267-431D-8627-AFC41F549EDA}"/>
                </a:ext>
              </a:extLst>
            </p:cNvPr>
            <p:cNvSpPr/>
            <p:nvPr/>
          </p:nvSpPr>
          <p:spPr bwMode="auto">
            <a:xfrm>
              <a:off x="1043568" y="528643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10" name="椭圆 9">
              <a:extLst>
                <a:ext uri="{FF2B5EF4-FFF2-40B4-BE49-F238E27FC236}">
                  <a16:creationId xmlns:a16="http://schemas.microsoft.com/office/drawing/2014/main" id="{F0C534CC-A224-4793-8648-680A7DD03813}"/>
                </a:ext>
              </a:extLst>
            </p:cNvPr>
            <p:cNvSpPr/>
            <p:nvPr/>
          </p:nvSpPr>
          <p:spPr bwMode="auto">
            <a:xfrm>
              <a:off x="1403568" y="5300723"/>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16" name="椭圆 15">
              <a:extLst>
                <a:ext uri="{FF2B5EF4-FFF2-40B4-BE49-F238E27FC236}">
                  <a16:creationId xmlns:a16="http://schemas.microsoft.com/office/drawing/2014/main" id="{E6B63C9C-4DC1-4A11-91E4-08BF0EDA2BC2}"/>
                </a:ext>
              </a:extLst>
            </p:cNvPr>
            <p:cNvSpPr/>
            <p:nvPr/>
          </p:nvSpPr>
          <p:spPr bwMode="auto">
            <a:xfrm>
              <a:off x="664984" y="564700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17" name="椭圆 16">
              <a:extLst>
                <a:ext uri="{FF2B5EF4-FFF2-40B4-BE49-F238E27FC236}">
                  <a16:creationId xmlns:a16="http://schemas.microsoft.com/office/drawing/2014/main" id="{E3033660-07E1-49D8-B03C-7672E34A4C3A}"/>
                </a:ext>
              </a:extLst>
            </p:cNvPr>
            <p:cNvSpPr/>
            <p:nvPr/>
          </p:nvSpPr>
          <p:spPr bwMode="auto">
            <a:xfrm>
              <a:off x="1024984" y="564700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18" name="椭圆 17">
              <a:extLst>
                <a:ext uri="{FF2B5EF4-FFF2-40B4-BE49-F238E27FC236}">
                  <a16:creationId xmlns:a16="http://schemas.microsoft.com/office/drawing/2014/main" id="{4077D9F1-841D-45AE-A246-04378EE9859C}"/>
                </a:ext>
              </a:extLst>
            </p:cNvPr>
            <p:cNvSpPr/>
            <p:nvPr/>
          </p:nvSpPr>
          <p:spPr bwMode="auto">
            <a:xfrm>
              <a:off x="1384984" y="566128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20" name="椭圆 19">
              <a:extLst>
                <a:ext uri="{FF2B5EF4-FFF2-40B4-BE49-F238E27FC236}">
                  <a16:creationId xmlns:a16="http://schemas.microsoft.com/office/drawing/2014/main" id="{6787C2BA-1327-4E12-9A46-3D19EF1A5AD7}"/>
                </a:ext>
              </a:extLst>
            </p:cNvPr>
            <p:cNvSpPr/>
            <p:nvPr/>
          </p:nvSpPr>
          <p:spPr bwMode="auto">
            <a:xfrm>
              <a:off x="664984" y="600700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21" name="椭圆 20">
              <a:extLst>
                <a:ext uri="{FF2B5EF4-FFF2-40B4-BE49-F238E27FC236}">
                  <a16:creationId xmlns:a16="http://schemas.microsoft.com/office/drawing/2014/main" id="{0AC18953-1DD8-4219-89EA-C7FA80D5D013}"/>
                </a:ext>
              </a:extLst>
            </p:cNvPr>
            <p:cNvSpPr/>
            <p:nvPr/>
          </p:nvSpPr>
          <p:spPr bwMode="auto">
            <a:xfrm>
              <a:off x="1024984" y="600700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22" name="椭圆 21">
              <a:extLst>
                <a:ext uri="{FF2B5EF4-FFF2-40B4-BE49-F238E27FC236}">
                  <a16:creationId xmlns:a16="http://schemas.microsoft.com/office/drawing/2014/main" id="{04E5B810-B8AA-410B-97B1-821913D39115}"/>
                </a:ext>
              </a:extLst>
            </p:cNvPr>
            <p:cNvSpPr/>
            <p:nvPr/>
          </p:nvSpPr>
          <p:spPr bwMode="auto">
            <a:xfrm>
              <a:off x="1384984" y="602128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pSp>
      <p:grpSp>
        <p:nvGrpSpPr>
          <p:cNvPr id="7" name="组合 6">
            <a:extLst>
              <a:ext uri="{FF2B5EF4-FFF2-40B4-BE49-F238E27FC236}">
                <a16:creationId xmlns:a16="http://schemas.microsoft.com/office/drawing/2014/main" id="{AAF23FEA-9B20-4A63-AAB4-AD0ECC44AE6A}"/>
              </a:ext>
            </a:extLst>
          </p:cNvPr>
          <p:cNvGrpSpPr/>
          <p:nvPr/>
        </p:nvGrpSpPr>
        <p:grpSpPr>
          <a:xfrm>
            <a:off x="2759592" y="1201868"/>
            <a:ext cx="1643668" cy="1402678"/>
            <a:chOff x="2629989" y="5062009"/>
            <a:chExt cx="1643668" cy="1402678"/>
          </a:xfrm>
          <a:solidFill>
            <a:srgbClr val="15E724"/>
          </a:solidFill>
        </p:grpSpPr>
        <p:sp>
          <p:nvSpPr>
            <p:cNvPr id="26" name="椭圆 25">
              <a:extLst>
                <a:ext uri="{FF2B5EF4-FFF2-40B4-BE49-F238E27FC236}">
                  <a16:creationId xmlns:a16="http://schemas.microsoft.com/office/drawing/2014/main" id="{6F033499-C9A9-4122-9CFA-710184EB8E71}"/>
                </a:ext>
              </a:extLst>
            </p:cNvPr>
            <p:cNvSpPr/>
            <p:nvPr/>
          </p:nvSpPr>
          <p:spPr bwMode="auto">
            <a:xfrm>
              <a:off x="2657338" y="5300723"/>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27" name="椭圆 26">
              <a:extLst>
                <a:ext uri="{FF2B5EF4-FFF2-40B4-BE49-F238E27FC236}">
                  <a16:creationId xmlns:a16="http://schemas.microsoft.com/office/drawing/2014/main" id="{BF6B8939-03C9-467F-B14F-1FEA3609D4F1}"/>
                </a:ext>
              </a:extLst>
            </p:cNvPr>
            <p:cNvSpPr/>
            <p:nvPr/>
          </p:nvSpPr>
          <p:spPr bwMode="auto">
            <a:xfrm>
              <a:off x="2987824" y="5062009"/>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28" name="椭圆 27">
              <a:extLst>
                <a:ext uri="{FF2B5EF4-FFF2-40B4-BE49-F238E27FC236}">
                  <a16:creationId xmlns:a16="http://schemas.microsoft.com/office/drawing/2014/main" id="{4477ABD1-88B9-4443-88BA-947187A7ACF6}"/>
                </a:ext>
              </a:extLst>
            </p:cNvPr>
            <p:cNvSpPr/>
            <p:nvPr/>
          </p:nvSpPr>
          <p:spPr bwMode="auto">
            <a:xfrm>
              <a:off x="3383888" y="5127681"/>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29" name="椭圆 28">
              <a:extLst>
                <a:ext uri="{FF2B5EF4-FFF2-40B4-BE49-F238E27FC236}">
                  <a16:creationId xmlns:a16="http://schemas.microsoft.com/office/drawing/2014/main" id="{AB20B023-64A1-4A89-83B1-D644F0B45B11}"/>
                </a:ext>
              </a:extLst>
            </p:cNvPr>
            <p:cNvSpPr/>
            <p:nvPr/>
          </p:nvSpPr>
          <p:spPr bwMode="auto">
            <a:xfrm>
              <a:off x="3779952" y="5184673"/>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30" name="椭圆 29">
              <a:extLst>
                <a:ext uri="{FF2B5EF4-FFF2-40B4-BE49-F238E27FC236}">
                  <a16:creationId xmlns:a16="http://schemas.microsoft.com/office/drawing/2014/main" id="{795EBC2C-179B-4005-8C3C-F488507B12A4}"/>
                </a:ext>
              </a:extLst>
            </p:cNvPr>
            <p:cNvSpPr/>
            <p:nvPr/>
          </p:nvSpPr>
          <p:spPr bwMode="auto">
            <a:xfrm>
              <a:off x="2638754" y="566128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31" name="椭圆 30">
              <a:extLst>
                <a:ext uri="{FF2B5EF4-FFF2-40B4-BE49-F238E27FC236}">
                  <a16:creationId xmlns:a16="http://schemas.microsoft.com/office/drawing/2014/main" id="{D071BF5D-46AB-4967-84E6-4B845566A927}"/>
                </a:ext>
              </a:extLst>
            </p:cNvPr>
            <p:cNvSpPr/>
            <p:nvPr/>
          </p:nvSpPr>
          <p:spPr bwMode="auto">
            <a:xfrm>
              <a:off x="3061913" y="547649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32" name="椭圆 31">
              <a:extLst>
                <a:ext uri="{FF2B5EF4-FFF2-40B4-BE49-F238E27FC236}">
                  <a16:creationId xmlns:a16="http://schemas.microsoft.com/office/drawing/2014/main" id="{0465065B-E54C-4352-B491-600D93AD92F9}"/>
                </a:ext>
              </a:extLst>
            </p:cNvPr>
            <p:cNvSpPr/>
            <p:nvPr/>
          </p:nvSpPr>
          <p:spPr bwMode="auto">
            <a:xfrm>
              <a:off x="3439713" y="555954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33" name="椭圆 32">
              <a:extLst>
                <a:ext uri="{FF2B5EF4-FFF2-40B4-BE49-F238E27FC236}">
                  <a16:creationId xmlns:a16="http://schemas.microsoft.com/office/drawing/2014/main" id="{CFF1F9E3-1265-4A95-80F9-0708958D8086}"/>
                </a:ext>
              </a:extLst>
            </p:cNvPr>
            <p:cNvSpPr/>
            <p:nvPr/>
          </p:nvSpPr>
          <p:spPr bwMode="auto">
            <a:xfrm>
              <a:off x="3913657" y="5539149"/>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34" name="椭圆 33">
              <a:extLst>
                <a:ext uri="{FF2B5EF4-FFF2-40B4-BE49-F238E27FC236}">
                  <a16:creationId xmlns:a16="http://schemas.microsoft.com/office/drawing/2014/main" id="{34BA3FDD-8EC4-45E1-A36C-D4AB3708DAD5}"/>
                </a:ext>
              </a:extLst>
            </p:cNvPr>
            <p:cNvSpPr/>
            <p:nvPr/>
          </p:nvSpPr>
          <p:spPr bwMode="auto">
            <a:xfrm>
              <a:off x="2629989" y="605818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35" name="椭圆 34">
              <a:extLst>
                <a:ext uri="{FF2B5EF4-FFF2-40B4-BE49-F238E27FC236}">
                  <a16:creationId xmlns:a16="http://schemas.microsoft.com/office/drawing/2014/main" id="{E6536E1C-638D-49B5-940C-CDD658B65982}"/>
                </a:ext>
              </a:extLst>
            </p:cNvPr>
            <p:cNvSpPr/>
            <p:nvPr/>
          </p:nvSpPr>
          <p:spPr bwMode="auto">
            <a:xfrm>
              <a:off x="3015256" y="584787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36" name="椭圆 35">
              <a:extLst>
                <a:ext uri="{FF2B5EF4-FFF2-40B4-BE49-F238E27FC236}">
                  <a16:creationId xmlns:a16="http://schemas.microsoft.com/office/drawing/2014/main" id="{21FB53EF-DB6B-452B-B309-6E4138A24BA5}"/>
                </a:ext>
              </a:extLst>
            </p:cNvPr>
            <p:cNvSpPr/>
            <p:nvPr/>
          </p:nvSpPr>
          <p:spPr bwMode="auto">
            <a:xfrm>
              <a:off x="3323784" y="6104687"/>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37" name="椭圆 36">
              <a:extLst>
                <a:ext uri="{FF2B5EF4-FFF2-40B4-BE49-F238E27FC236}">
                  <a16:creationId xmlns:a16="http://schemas.microsoft.com/office/drawing/2014/main" id="{24B5BEDF-0A24-45AE-B74F-384B33D245A1}"/>
                </a:ext>
              </a:extLst>
            </p:cNvPr>
            <p:cNvSpPr/>
            <p:nvPr/>
          </p:nvSpPr>
          <p:spPr bwMode="auto">
            <a:xfrm>
              <a:off x="3737498" y="593669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pSp>
      <p:grpSp>
        <p:nvGrpSpPr>
          <p:cNvPr id="39" name="组合 38">
            <a:extLst>
              <a:ext uri="{FF2B5EF4-FFF2-40B4-BE49-F238E27FC236}">
                <a16:creationId xmlns:a16="http://schemas.microsoft.com/office/drawing/2014/main" id="{1FE16BA4-8E09-44E7-A853-94BBB355ADAB}"/>
              </a:ext>
            </a:extLst>
          </p:cNvPr>
          <p:cNvGrpSpPr/>
          <p:nvPr/>
        </p:nvGrpSpPr>
        <p:grpSpPr>
          <a:xfrm>
            <a:off x="412442" y="1315526"/>
            <a:ext cx="1477328" cy="1094853"/>
            <a:chOff x="664984" y="5286435"/>
            <a:chExt cx="1477328" cy="1094853"/>
          </a:xfrm>
          <a:solidFill>
            <a:srgbClr val="15E724"/>
          </a:solidFill>
        </p:grpSpPr>
        <p:sp>
          <p:nvSpPr>
            <p:cNvPr id="40" name="椭圆 39">
              <a:extLst>
                <a:ext uri="{FF2B5EF4-FFF2-40B4-BE49-F238E27FC236}">
                  <a16:creationId xmlns:a16="http://schemas.microsoft.com/office/drawing/2014/main" id="{78C9387B-E0C2-4C8A-8377-7E031EDE2344}"/>
                </a:ext>
              </a:extLst>
            </p:cNvPr>
            <p:cNvSpPr/>
            <p:nvPr/>
          </p:nvSpPr>
          <p:spPr bwMode="auto">
            <a:xfrm>
              <a:off x="683568" y="528643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41" name="椭圆 40">
              <a:extLst>
                <a:ext uri="{FF2B5EF4-FFF2-40B4-BE49-F238E27FC236}">
                  <a16:creationId xmlns:a16="http://schemas.microsoft.com/office/drawing/2014/main" id="{879829B5-1CCB-46FF-9D4B-661B03A2F93B}"/>
                </a:ext>
              </a:extLst>
            </p:cNvPr>
            <p:cNvSpPr/>
            <p:nvPr/>
          </p:nvSpPr>
          <p:spPr bwMode="auto">
            <a:xfrm>
              <a:off x="1043568" y="528643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42" name="椭圆 41">
              <a:extLst>
                <a:ext uri="{FF2B5EF4-FFF2-40B4-BE49-F238E27FC236}">
                  <a16:creationId xmlns:a16="http://schemas.microsoft.com/office/drawing/2014/main" id="{9044C3ED-5448-440F-B355-9BC9ED719215}"/>
                </a:ext>
              </a:extLst>
            </p:cNvPr>
            <p:cNvSpPr/>
            <p:nvPr/>
          </p:nvSpPr>
          <p:spPr bwMode="auto">
            <a:xfrm>
              <a:off x="1403568" y="5300723"/>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43" name="椭圆 42">
              <a:extLst>
                <a:ext uri="{FF2B5EF4-FFF2-40B4-BE49-F238E27FC236}">
                  <a16:creationId xmlns:a16="http://schemas.microsoft.com/office/drawing/2014/main" id="{FD0335DD-9D2F-4219-8C5E-DCA1D739A91A}"/>
                </a:ext>
              </a:extLst>
            </p:cNvPr>
            <p:cNvSpPr/>
            <p:nvPr/>
          </p:nvSpPr>
          <p:spPr bwMode="auto">
            <a:xfrm>
              <a:off x="1782312" y="5300723"/>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44" name="椭圆 43">
              <a:extLst>
                <a:ext uri="{FF2B5EF4-FFF2-40B4-BE49-F238E27FC236}">
                  <a16:creationId xmlns:a16="http://schemas.microsoft.com/office/drawing/2014/main" id="{1A78E4FC-1910-4145-A128-483C9744F0D1}"/>
                </a:ext>
              </a:extLst>
            </p:cNvPr>
            <p:cNvSpPr/>
            <p:nvPr/>
          </p:nvSpPr>
          <p:spPr bwMode="auto">
            <a:xfrm>
              <a:off x="664984" y="564700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45" name="椭圆 44">
              <a:extLst>
                <a:ext uri="{FF2B5EF4-FFF2-40B4-BE49-F238E27FC236}">
                  <a16:creationId xmlns:a16="http://schemas.microsoft.com/office/drawing/2014/main" id="{ABBADDF8-52DD-42B5-895E-654A61658985}"/>
                </a:ext>
              </a:extLst>
            </p:cNvPr>
            <p:cNvSpPr/>
            <p:nvPr/>
          </p:nvSpPr>
          <p:spPr bwMode="auto">
            <a:xfrm>
              <a:off x="1024984" y="564700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46" name="椭圆 45">
              <a:extLst>
                <a:ext uri="{FF2B5EF4-FFF2-40B4-BE49-F238E27FC236}">
                  <a16:creationId xmlns:a16="http://schemas.microsoft.com/office/drawing/2014/main" id="{6A06409F-CB71-4CF4-B957-E3687CE9656C}"/>
                </a:ext>
              </a:extLst>
            </p:cNvPr>
            <p:cNvSpPr/>
            <p:nvPr/>
          </p:nvSpPr>
          <p:spPr bwMode="auto">
            <a:xfrm>
              <a:off x="1384984" y="566128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47" name="椭圆 46">
              <a:extLst>
                <a:ext uri="{FF2B5EF4-FFF2-40B4-BE49-F238E27FC236}">
                  <a16:creationId xmlns:a16="http://schemas.microsoft.com/office/drawing/2014/main" id="{F215808A-1E6B-4749-9F1F-D10DA405B695}"/>
                </a:ext>
              </a:extLst>
            </p:cNvPr>
            <p:cNvSpPr/>
            <p:nvPr/>
          </p:nvSpPr>
          <p:spPr bwMode="auto">
            <a:xfrm>
              <a:off x="1763728" y="566128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48" name="椭圆 47">
              <a:extLst>
                <a:ext uri="{FF2B5EF4-FFF2-40B4-BE49-F238E27FC236}">
                  <a16:creationId xmlns:a16="http://schemas.microsoft.com/office/drawing/2014/main" id="{9CFE981B-0287-4A53-9E3A-BA341089364D}"/>
                </a:ext>
              </a:extLst>
            </p:cNvPr>
            <p:cNvSpPr/>
            <p:nvPr/>
          </p:nvSpPr>
          <p:spPr bwMode="auto">
            <a:xfrm>
              <a:off x="664984" y="600700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49" name="椭圆 48">
              <a:extLst>
                <a:ext uri="{FF2B5EF4-FFF2-40B4-BE49-F238E27FC236}">
                  <a16:creationId xmlns:a16="http://schemas.microsoft.com/office/drawing/2014/main" id="{2D58D3F3-4063-4129-8D98-78D0C2589C5C}"/>
                </a:ext>
              </a:extLst>
            </p:cNvPr>
            <p:cNvSpPr/>
            <p:nvPr/>
          </p:nvSpPr>
          <p:spPr bwMode="auto">
            <a:xfrm>
              <a:off x="1024984" y="600700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50" name="椭圆 49">
              <a:extLst>
                <a:ext uri="{FF2B5EF4-FFF2-40B4-BE49-F238E27FC236}">
                  <a16:creationId xmlns:a16="http://schemas.microsoft.com/office/drawing/2014/main" id="{07E2DAF8-1799-4C65-89E3-84E7066B5DC8}"/>
                </a:ext>
              </a:extLst>
            </p:cNvPr>
            <p:cNvSpPr/>
            <p:nvPr/>
          </p:nvSpPr>
          <p:spPr bwMode="auto">
            <a:xfrm>
              <a:off x="1384984" y="602128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51" name="椭圆 50">
              <a:extLst>
                <a:ext uri="{FF2B5EF4-FFF2-40B4-BE49-F238E27FC236}">
                  <a16:creationId xmlns:a16="http://schemas.microsoft.com/office/drawing/2014/main" id="{B9D8E5DD-974D-4B4F-A168-893C356A43E3}"/>
                </a:ext>
              </a:extLst>
            </p:cNvPr>
            <p:cNvSpPr/>
            <p:nvPr/>
          </p:nvSpPr>
          <p:spPr bwMode="auto">
            <a:xfrm>
              <a:off x="1763728" y="602128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pSp>
      <p:grpSp>
        <p:nvGrpSpPr>
          <p:cNvPr id="78852" name="组合 78851">
            <a:extLst>
              <a:ext uri="{FF2B5EF4-FFF2-40B4-BE49-F238E27FC236}">
                <a16:creationId xmlns:a16="http://schemas.microsoft.com/office/drawing/2014/main" id="{8238E808-C13F-4D0A-B3E7-1EB55EF6F0E7}"/>
              </a:ext>
            </a:extLst>
          </p:cNvPr>
          <p:cNvGrpSpPr/>
          <p:nvPr/>
        </p:nvGrpSpPr>
        <p:grpSpPr>
          <a:xfrm>
            <a:off x="6916881" y="1299840"/>
            <a:ext cx="1916202" cy="1128963"/>
            <a:chOff x="5995822" y="1299840"/>
            <a:chExt cx="1916202" cy="1128963"/>
          </a:xfrm>
          <a:solidFill>
            <a:srgbClr val="0000FF"/>
          </a:solidFill>
        </p:grpSpPr>
        <p:sp>
          <p:nvSpPr>
            <p:cNvPr id="54" name="椭圆 53">
              <a:extLst>
                <a:ext uri="{FF2B5EF4-FFF2-40B4-BE49-F238E27FC236}">
                  <a16:creationId xmlns:a16="http://schemas.microsoft.com/office/drawing/2014/main" id="{44995E29-E46D-4DEC-A729-119E01173FD5}"/>
                </a:ext>
              </a:extLst>
            </p:cNvPr>
            <p:cNvSpPr/>
            <p:nvPr/>
          </p:nvSpPr>
          <p:spPr bwMode="auto">
            <a:xfrm>
              <a:off x="6747386" y="1531932"/>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58" name="椭圆 57">
              <a:extLst>
                <a:ext uri="{FF2B5EF4-FFF2-40B4-BE49-F238E27FC236}">
                  <a16:creationId xmlns:a16="http://schemas.microsoft.com/office/drawing/2014/main" id="{BD64E3EE-1DEA-47A1-8A9C-9381161C96D5}"/>
                </a:ext>
              </a:extLst>
            </p:cNvPr>
            <p:cNvSpPr/>
            <p:nvPr/>
          </p:nvSpPr>
          <p:spPr bwMode="auto">
            <a:xfrm>
              <a:off x="6879253" y="2068803"/>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59" name="椭圆 58">
              <a:extLst>
                <a:ext uri="{FF2B5EF4-FFF2-40B4-BE49-F238E27FC236}">
                  <a16:creationId xmlns:a16="http://schemas.microsoft.com/office/drawing/2014/main" id="{573FA5B9-66B9-429F-A1D4-8AB0451823EE}"/>
                </a:ext>
              </a:extLst>
            </p:cNvPr>
            <p:cNvSpPr/>
            <p:nvPr/>
          </p:nvSpPr>
          <p:spPr bwMode="auto">
            <a:xfrm>
              <a:off x="5995822" y="204079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63" name="椭圆 62">
              <a:extLst>
                <a:ext uri="{FF2B5EF4-FFF2-40B4-BE49-F238E27FC236}">
                  <a16:creationId xmlns:a16="http://schemas.microsoft.com/office/drawing/2014/main" id="{ECAEB507-186E-4549-8057-B4887BE968D0}"/>
                </a:ext>
              </a:extLst>
            </p:cNvPr>
            <p:cNvSpPr/>
            <p:nvPr/>
          </p:nvSpPr>
          <p:spPr bwMode="auto">
            <a:xfrm>
              <a:off x="7552024" y="1480976"/>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64" name="椭圆 63">
              <a:extLst>
                <a:ext uri="{FF2B5EF4-FFF2-40B4-BE49-F238E27FC236}">
                  <a16:creationId xmlns:a16="http://schemas.microsoft.com/office/drawing/2014/main" id="{C880898F-C928-4F92-8AA9-715E5E9A9F68}"/>
                </a:ext>
              </a:extLst>
            </p:cNvPr>
            <p:cNvSpPr/>
            <p:nvPr/>
          </p:nvSpPr>
          <p:spPr bwMode="auto">
            <a:xfrm>
              <a:off x="6059956" y="129984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pSp>
      <p:grpSp>
        <p:nvGrpSpPr>
          <p:cNvPr id="66" name="组合 65">
            <a:extLst>
              <a:ext uri="{FF2B5EF4-FFF2-40B4-BE49-F238E27FC236}">
                <a16:creationId xmlns:a16="http://schemas.microsoft.com/office/drawing/2014/main" id="{DF679937-6329-4323-AA1F-A64793BC579A}"/>
              </a:ext>
            </a:extLst>
          </p:cNvPr>
          <p:cNvGrpSpPr/>
          <p:nvPr/>
        </p:nvGrpSpPr>
        <p:grpSpPr>
          <a:xfrm>
            <a:off x="4860033" y="1430947"/>
            <a:ext cx="1152128" cy="1058152"/>
            <a:chOff x="4067944" y="5292573"/>
            <a:chExt cx="1152128" cy="1058152"/>
          </a:xfrm>
          <a:solidFill>
            <a:srgbClr val="0000FF"/>
          </a:solidFill>
        </p:grpSpPr>
        <p:sp>
          <p:nvSpPr>
            <p:cNvPr id="67" name="椭圆 66">
              <a:extLst>
                <a:ext uri="{FF2B5EF4-FFF2-40B4-BE49-F238E27FC236}">
                  <a16:creationId xmlns:a16="http://schemas.microsoft.com/office/drawing/2014/main" id="{5D767071-2A53-441B-B12F-CBE0A210AA2B}"/>
                </a:ext>
              </a:extLst>
            </p:cNvPr>
            <p:cNvSpPr/>
            <p:nvPr/>
          </p:nvSpPr>
          <p:spPr bwMode="auto">
            <a:xfrm>
              <a:off x="4365964" y="5292573"/>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68" name="椭圆 67">
              <a:extLst>
                <a:ext uri="{FF2B5EF4-FFF2-40B4-BE49-F238E27FC236}">
                  <a16:creationId xmlns:a16="http://schemas.microsoft.com/office/drawing/2014/main" id="{FD8FDFE4-D2B1-4B1F-A609-B6222927525E}"/>
                </a:ext>
              </a:extLst>
            </p:cNvPr>
            <p:cNvSpPr/>
            <p:nvPr/>
          </p:nvSpPr>
          <p:spPr bwMode="auto">
            <a:xfrm>
              <a:off x="4156641" y="5613432"/>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69" name="椭圆 68">
              <a:extLst>
                <a:ext uri="{FF2B5EF4-FFF2-40B4-BE49-F238E27FC236}">
                  <a16:creationId xmlns:a16="http://schemas.microsoft.com/office/drawing/2014/main" id="{E1268D72-1CE2-4FD5-86A8-56A383F52D04}"/>
                </a:ext>
              </a:extLst>
            </p:cNvPr>
            <p:cNvSpPr/>
            <p:nvPr/>
          </p:nvSpPr>
          <p:spPr bwMode="auto">
            <a:xfrm>
              <a:off x="4659908" y="553463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0" name="椭圆 69">
              <a:extLst>
                <a:ext uri="{FF2B5EF4-FFF2-40B4-BE49-F238E27FC236}">
                  <a16:creationId xmlns:a16="http://schemas.microsoft.com/office/drawing/2014/main" id="{1D3EAE9E-048F-4107-9B06-4B9795A2C8D4}"/>
                </a:ext>
              </a:extLst>
            </p:cNvPr>
            <p:cNvSpPr/>
            <p:nvPr/>
          </p:nvSpPr>
          <p:spPr bwMode="auto">
            <a:xfrm>
              <a:off x="4067944" y="599072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1" name="椭圆 70">
              <a:extLst>
                <a:ext uri="{FF2B5EF4-FFF2-40B4-BE49-F238E27FC236}">
                  <a16:creationId xmlns:a16="http://schemas.microsoft.com/office/drawing/2014/main" id="{1F805D08-2A10-499D-A66A-0794971825F5}"/>
                </a:ext>
              </a:extLst>
            </p:cNvPr>
            <p:cNvSpPr/>
            <p:nvPr/>
          </p:nvSpPr>
          <p:spPr bwMode="auto">
            <a:xfrm>
              <a:off x="4455747" y="5877312"/>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2" name="椭圆 71">
              <a:extLst>
                <a:ext uri="{FF2B5EF4-FFF2-40B4-BE49-F238E27FC236}">
                  <a16:creationId xmlns:a16="http://schemas.microsoft.com/office/drawing/2014/main" id="{1AD08E16-A199-42A2-BCB5-9F4233617FD9}"/>
                </a:ext>
              </a:extLst>
            </p:cNvPr>
            <p:cNvSpPr/>
            <p:nvPr/>
          </p:nvSpPr>
          <p:spPr bwMode="auto">
            <a:xfrm>
              <a:off x="4860072" y="586069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pSp>
      <p:grpSp>
        <p:nvGrpSpPr>
          <p:cNvPr id="78848" name="组合 78847">
            <a:extLst>
              <a:ext uri="{FF2B5EF4-FFF2-40B4-BE49-F238E27FC236}">
                <a16:creationId xmlns:a16="http://schemas.microsoft.com/office/drawing/2014/main" id="{F130A83C-5A07-4811-8B8B-1B5ACB851D6F}"/>
              </a:ext>
            </a:extLst>
          </p:cNvPr>
          <p:cNvGrpSpPr/>
          <p:nvPr/>
        </p:nvGrpSpPr>
        <p:grpSpPr>
          <a:xfrm>
            <a:off x="1887692" y="4310810"/>
            <a:ext cx="1525661" cy="1278878"/>
            <a:chOff x="2496590" y="5194882"/>
            <a:chExt cx="1525661" cy="1278878"/>
          </a:xfrm>
          <a:solidFill>
            <a:srgbClr val="0000FF"/>
          </a:solidFill>
        </p:grpSpPr>
        <p:sp>
          <p:nvSpPr>
            <p:cNvPr id="62" name="椭圆 61">
              <a:extLst>
                <a:ext uri="{FF2B5EF4-FFF2-40B4-BE49-F238E27FC236}">
                  <a16:creationId xmlns:a16="http://schemas.microsoft.com/office/drawing/2014/main" id="{21D89B28-FA40-4750-B9C8-4E53A210396D}"/>
                </a:ext>
              </a:extLst>
            </p:cNvPr>
            <p:cNvSpPr/>
            <p:nvPr/>
          </p:nvSpPr>
          <p:spPr bwMode="auto">
            <a:xfrm>
              <a:off x="2500311" y="5348442"/>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3" name="椭圆 72">
              <a:extLst>
                <a:ext uri="{FF2B5EF4-FFF2-40B4-BE49-F238E27FC236}">
                  <a16:creationId xmlns:a16="http://schemas.microsoft.com/office/drawing/2014/main" id="{A3245911-DBB1-4248-B2F1-0433B90353F6}"/>
                </a:ext>
              </a:extLst>
            </p:cNvPr>
            <p:cNvSpPr/>
            <p:nvPr/>
          </p:nvSpPr>
          <p:spPr bwMode="auto">
            <a:xfrm>
              <a:off x="2897755" y="5194882"/>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4" name="椭圆 73">
              <a:extLst>
                <a:ext uri="{FF2B5EF4-FFF2-40B4-BE49-F238E27FC236}">
                  <a16:creationId xmlns:a16="http://schemas.microsoft.com/office/drawing/2014/main" id="{EC738851-DA39-47E4-892B-FA12A89D91BA}"/>
                </a:ext>
              </a:extLst>
            </p:cNvPr>
            <p:cNvSpPr/>
            <p:nvPr/>
          </p:nvSpPr>
          <p:spPr bwMode="auto">
            <a:xfrm>
              <a:off x="2496590" y="5762857"/>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5" name="椭圆 74">
              <a:extLst>
                <a:ext uri="{FF2B5EF4-FFF2-40B4-BE49-F238E27FC236}">
                  <a16:creationId xmlns:a16="http://schemas.microsoft.com/office/drawing/2014/main" id="{DD9CB7AF-ED64-4CB5-AB90-2B9FFA8AE485}"/>
                </a:ext>
              </a:extLst>
            </p:cNvPr>
            <p:cNvSpPr/>
            <p:nvPr/>
          </p:nvSpPr>
          <p:spPr bwMode="auto">
            <a:xfrm>
              <a:off x="2867058" y="5670054"/>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6" name="椭圆 75">
              <a:extLst>
                <a:ext uri="{FF2B5EF4-FFF2-40B4-BE49-F238E27FC236}">
                  <a16:creationId xmlns:a16="http://schemas.microsoft.com/office/drawing/2014/main" id="{5BE91229-4D66-4367-B965-0695ECF523F4}"/>
                </a:ext>
              </a:extLst>
            </p:cNvPr>
            <p:cNvSpPr/>
            <p:nvPr/>
          </p:nvSpPr>
          <p:spPr bwMode="auto">
            <a:xfrm>
              <a:off x="3333807" y="5196664"/>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7" name="椭圆 76">
              <a:extLst>
                <a:ext uri="{FF2B5EF4-FFF2-40B4-BE49-F238E27FC236}">
                  <a16:creationId xmlns:a16="http://schemas.microsoft.com/office/drawing/2014/main" id="{A86FC826-F83A-459E-81B9-E19C31946072}"/>
                </a:ext>
              </a:extLst>
            </p:cNvPr>
            <p:cNvSpPr/>
            <p:nvPr/>
          </p:nvSpPr>
          <p:spPr bwMode="auto">
            <a:xfrm>
              <a:off x="2647930" y="611376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8" name="椭圆 77">
              <a:extLst>
                <a:ext uri="{FF2B5EF4-FFF2-40B4-BE49-F238E27FC236}">
                  <a16:creationId xmlns:a16="http://schemas.microsoft.com/office/drawing/2014/main" id="{576CD57B-6052-45B6-8034-D0250FA85115}"/>
                </a:ext>
              </a:extLst>
            </p:cNvPr>
            <p:cNvSpPr/>
            <p:nvPr/>
          </p:nvSpPr>
          <p:spPr bwMode="auto">
            <a:xfrm>
              <a:off x="3251917" y="564377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79" name="椭圆 78">
              <a:extLst>
                <a:ext uri="{FF2B5EF4-FFF2-40B4-BE49-F238E27FC236}">
                  <a16:creationId xmlns:a16="http://schemas.microsoft.com/office/drawing/2014/main" id="{6E93EDA6-FC1D-4200-952B-8A6EE7EEAA06}"/>
                </a:ext>
              </a:extLst>
            </p:cNvPr>
            <p:cNvSpPr/>
            <p:nvPr/>
          </p:nvSpPr>
          <p:spPr bwMode="auto">
            <a:xfrm>
              <a:off x="3114789" y="609267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80" name="椭圆 79">
              <a:extLst>
                <a:ext uri="{FF2B5EF4-FFF2-40B4-BE49-F238E27FC236}">
                  <a16:creationId xmlns:a16="http://schemas.microsoft.com/office/drawing/2014/main" id="{30D947F6-6A98-444B-AAA1-033C2A97510A}"/>
                </a:ext>
              </a:extLst>
            </p:cNvPr>
            <p:cNvSpPr/>
            <p:nvPr/>
          </p:nvSpPr>
          <p:spPr bwMode="auto">
            <a:xfrm>
              <a:off x="3662251" y="5464255"/>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81" name="椭圆 80">
              <a:extLst>
                <a:ext uri="{FF2B5EF4-FFF2-40B4-BE49-F238E27FC236}">
                  <a16:creationId xmlns:a16="http://schemas.microsoft.com/office/drawing/2014/main" id="{3C114C54-879E-4052-ACF8-3B61D427DFB6}"/>
                </a:ext>
              </a:extLst>
            </p:cNvPr>
            <p:cNvSpPr/>
            <p:nvPr/>
          </p:nvSpPr>
          <p:spPr bwMode="auto">
            <a:xfrm>
              <a:off x="3525952" y="6027956"/>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pSp>
      <p:grpSp>
        <p:nvGrpSpPr>
          <p:cNvPr id="78855" name="组合 78854">
            <a:extLst>
              <a:ext uri="{FF2B5EF4-FFF2-40B4-BE49-F238E27FC236}">
                <a16:creationId xmlns:a16="http://schemas.microsoft.com/office/drawing/2014/main" id="{70968F8A-26C6-49CF-9B75-CD2628AA94FD}"/>
              </a:ext>
            </a:extLst>
          </p:cNvPr>
          <p:cNvGrpSpPr/>
          <p:nvPr/>
        </p:nvGrpSpPr>
        <p:grpSpPr>
          <a:xfrm>
            <a:off x="4364064" y="4062642"/>
            <a:ext cx="1962007" cy="1798091"/>
            <a:chOff x="4117909" y="4071228"/>
            <a:chExt cx="1962007" cy="1798091"/>
          </a:xfrm>
        </p:grpSpPr>
        <p:grpSp>
          <p:nvGrpSpPr>
            <p:cNvPr id="78853" name="组合 78852">
              <a:extLst>
                <a:ext uri="{FF2B5EF4-FFF2-40B4-BE49-F238E27FC236}">
                  <a16:creationId xmlns:a16="http://schemas.microsoft.com/office/drawing/2014/main" id="{62DCE32E-9727-45D4-91FB-5983B56EC643}"/>
                </a:ext>
              </a:extLst>
            </p:cNvPr>
            <p:cNvGrpSpPr/>
            <p:nvPr/>
          </p:nvGrpSpPr>
          <p:grpSpPr>
            <a:xfrm>
              <a:off x="4192416" y="4071228"/>
              <a:ext cx="1792637" cy="1721085"/>
              <a:chOff x="4192416" y="4071228"/>
              <a:chExt cx="1792637" cy="1721085"/>
            </a:xfrm>
            <a:solidFill>
              <a:srgbClr val="0000FF"/>
            </a:solidFill>
          </p:grpSpPr>
          <p:sp>
            <p:nvSpPr>
              <p:cNvPr id="84" name="椭圆 83">
                <a:extLst>
                  <a:ext uri="{FF2B5EF4-FFF2-40B4-BE49-F238E27FC236}">
                    <a16:creationId xmlns:a16="http://schemas.microsoft.com/office/drawing/2014/main" id="{0511CCFB-A55B-4850-A45A-42746AABA31C}"/>
                  </a:ext>
                </a:extLst>
              </p:cNvPr>
              <p:cNvSpPr/>
              <p:nvPr/>
            </p:nvSpPr>
            <p:spPr bwMode="auto">
              <a:xfrm>
                <a:off x="4192416" y="4480786"/>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85" name="椭圆 84">
                <a:extLst>
                  <a:ext uri="{FF2B5EF4-FFF2-40B4-BE49-F238E27FC236}">
                    <a16:creationId xmlns:a16="http://schemas.microsoft.com/office/drawing/2014/main" id="{81C35CF2-E082-45D9-BD2B-4755579A069C}"/>
                  </a:ext>
                </a:extLst>
              </p:cNvPr>
              <p:cNvSpPr/>
              <p:nvPr/>
            </p:nvSpPr>
            <p:spPr bwMode="auto">
              <a:xfrm>
                <a:off x="4468964" y="416674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86" name="椭圆 85">
                <a:extLst>
                  <a:ext uri="{FF2B5EF4-FFF2-40B4-BE49-F238E27FC236}">
                    <a16:creationId xmlns:a16="http://schemas.microsoft.com/office/drawing/2014/main" id="{2AFB7FA5-F781-4354-AF44-EC4444B10DBF}"/>
                  </a:ext>
                </a:extLst>
              </p:cNvPr>
              <p:cNvSpPr/>
              <p:nvPr/>
            </p:nvSpPr>
            <p:spPr bwMode="auto">
              <a:xfrm>
                <a:off x="5258552" y="407122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87" name="椭圆 86">
                <a:extLst>
                  <a:ext uri="{FF2B5EF4-FFF2-40B4-BE49-F238E27FC236}">
                    <a16:creationId xmlns:a16="http://schemas.microsoft.com/office/drawing/2014/main" id="{823C9E70-6BDC-4649-A420-17C0330C1E09}"/>
                  </a:ext>
                </a:extLst>
              </p:cNvPr>
              <p:cNvSpPr/>
              <p:nvPr/>
            </p:nvSpPr>
            <p:spPr bwMode="auto">
              <a:xfrm>
                <a:off x="4467486" y="474219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88" name="椭圆 87">
                <a:extLst>
                  <a:ext uri="{FF2B5EF4-FFF2-40B4-BE49-F238E27FC236}">
                    <a16:creationId xmlns:a16="http://schemas.microsoft.com/office/drawing/2014/main" id="{75117CAC-32ED-48B6-A70E-92A670A384B0}"/>
                  </a:ext>
                </a:extLst>
              </p:cNvPr>
              <p:cNvSpPr/>
              <p:nvPr/>
            </p:nvSpPr>
            <p:spPr bwMode="auto">
              <a:xfrm>
                <a:off x="5067339" y="4439922"/>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89" name="椭圆 88">
                <a:extLst>
                  <a:ext uri="{FF2B5EF4-FFF2-40B4-BE49-F238E27FC236}">
                    <a16:creationId xmlns:a16="http://schemas.microsoft.com/office/drawing/2014/main" id="{2ED19F2F-61E6-4E28-8313-93F45ADE3BF4}"/>
                  </a:ext>
                </a:extLst>
              </p:cNvPr>
              <p:cNvSpPr/>
              <p:nvPr/>
            </p:nvSpPr>
            <p:spPr bwMode="auto">
              <a:xfrm>
                <a:off x="4353281" y="5153271"/>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90" name="椭圆 89">
                <a:extLst>
                  <a:ext uri="{FF2B5EF4-FFF2-40B4-BE49-F238E27FC236}">
                    <a16:creationId xmlns:a16="http://schemas.microsoft.com/office/drawing/2014/main" id="{F9158C9F-31A7-4F19-9BF9-3490B1E8CF54}"/>
                  </a:ext>
                </a:extLst>
              </p:cNvPr>
              <p:cNvSpPr/>
              <p:nvPr/>
            </p:nvSpPr>
            <p:spPr bwMode="auto">
              <a:xfrm>
                <a:off x="5349305" y="4743450"/>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91" name="椭圆 90">
                <a:extLst>
                  <a:ext uri="{FF2B5EF4-FFF2-40B4-BE49-F238E27FC236}">
                    <a16:creationId xmlns:a16="http://schemas.microsoft.com/office/drawing/2014/main" id="{44134462-DA90-4A6F-81AE-B1B10C025652}"/>
                  </a:ext>
                </a:extLst>
              </p:cNvPr>
              <p:cNvSpPr/>
              <p:nvPr/>
            </p:nvSpPr>
            <p:spPr bwMode="auto">
              <a:xfrm>
                <a:off x="5359916" y="5432313"/>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92" name="椭圆 91">
                <a:extLst>
                  <a:ext uri="{FF2B5EF4-FFF2-40B4-BE49-F238E27FC236}">
                    <a16:creationId xmlns:a16="http://schemas.microsoft.com/office/drawing/2014/main" id="{97B7A641-AE9E-4F58-8EEA-0B24F32B99EE}"/>
                  </a:ext>
                </a:extLst>
              </p:cNvPr>
              <p:cNvSpPr/>
              <p:nvPr/>
            </p:nvSpPr>
            <p:spPr bwMode="auto">
              <a:xfrm>
                <a:off x="4920447" y="533624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93" name="椭圆 92">
                <a:extLst>
                  <a:ext uri="{FF2B5EF4-FFF2-40B4-BE49-F238E27FC236}">
                    <a16:creationId xmlns:a16="http://schemas.microsoft.com/office/drawing/2014/main" id="{9A2E29B3-800D-44AA-A17E-84D59F8B7B11}"/>
                  </a:ext>
                </a:extLst>
              </p:cNvPr>
              <p:cNvSpPr/>
              <p:nvPr/>
            </p:nvSpPr>
            <p:spPr bwMode="auto">
              <a:xfrm>
                <a:off x="5625053" y="5037841"/>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pSp>
        <p:grpSp>
          <p:nvGrpSpPr>
            <p:cNvPr id="78854" name="组合 78853">
              <a:extLst>
                <a:ext uri="{FF2B5EF4-FFF2-40B4-BE49-F238E27FC236}">
                  <a16:creationId xmlns:a16="http://schemas.microsoft.com/office/drawing/2014/main" id="{4AFF38A3-E332-429D-B6C3-31A76CF6A566}"/>
                </a:ext>
              </a:extLst>
            </p:cNvPr>
            <p:cNvGrpSpPr/>
            <p:nvPr/>
          </p:nvGrpSpPr>
          <p:grpSpPr>
            <a:xfrm>
              <a:off x="4117909" y="4086851"/>
              <a:ext cx="1962007" cy="1782468"/>
              <a:chOff x="4117909" y="4086851"/>
              <a:chExt cx="1962007" cy="1782468"/>
            </a:xfrm>
            <a:solidFill>
              <a:srgbClr val="15E724"/>
            </a:solidFill>
          </p:grpSpPr>
          <p:sp>
            <p:nvSpPr>
              <p:cNvPr id="95" name="椭圆 94">
                <a:extLst>
                  <a:ext uri="{FF2B5EF4-FFF2-40B4-BE49-F238E27FC236}">
                    <a16:creationId xmlns:a16="http://schemas.microsoft.com/office/drawing/2014/main" id="{8E8A4EFD-044B-405C-9B3F-78D84C123D55}"/>
                  </a:ext>
                </a:extLst>
              </p:cNvPr>
              <p:cNvSpPr/>
              <p:nvPr/>
            </p:nvSpPr>
            <p:spPr bwMode="auto">
              <a:xfrm>
                <a:off x="4866049" y="4086851"/>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96" name="椭圆 95">
                <a:extLst>
                  <a:ext uri="{FF2B5EF4-FFF2-40B4-BE49-F238E27FC236}">
                    <a16:creationId xmlns:a16="http://schemas.microsoft.com/office/drawing/2014/main" id="{06D276D9-BEEA-4078-8F92-AB14EA9A49CC}"/>
                  </a:ext>
                </a:extLst>
              </p:cNvPr>
              <p:cNvSpPr/>
              <p:nvPr/>
            </p:nvSpPr>
            <p:spPr bwMode="auto">
              <a:xfrm>
                <a:off x="5400450" y="4393432"/>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97" name="椭圆 96">
                <a:extLst>
                  <a:ext uri="{FF2B5EF4-FFF2-40B4-BE49-F238E27FC236}">
                    <a16:creationId xmlns:a16="http://schemas.microsoft.com/office/drawing/2014/main" id="{841229FA-833F-444B-A37A-0606D66EF082}"/>
                  </a:ext>
                </a:extLst>
              </p:cNvPr>
              <p:cNvSpPr/>
              <p:nvPr/>
            </p:nvSpPr>
            <p:spPr bwMode="auto">
              <a:xfrm>
                <a:off x="4117909" y="4863939"/>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98" name="椭圆 97">
                <a:extLst>
                  <a:ext uri="{FF2B5EF4-FFF2-40B4-BE49-F238E27FC236}">
                    <a16:creationId xmlns:a16="http://schemas.microsoft.com/office/drawing/2014/main" id="{5A72CF70-98A8-4A47-B2BF-84022A9B41BD}"/>
                  </a:ext>
                </a:extLst>
              </p:cNvPr>
              <p:cNvSpPr/>
              <p:nvPr/>
            </p:nvSpPr>
            <p:spPr bwMode="auto">
              <a:xfrm>
                <a:off x="4674145" y="445742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99" name="椭圆 98">
                <a:extLst>
                  <a:ext uri="{FF2B5EF4-FFF2-40B4-BE49-F238E27FC236}">
                    <a16:creationId xmlns:a16="http://schemas.microsoft.com/office/drawing/2014/main" id="{FFC0EB2B-01FA-433F-8025-BCE86BD89650}"/>
                  </a:ext>
                </a:extLst>
              </p:cNvPr>
              <p:cNvSpPr/>
              <p:nvPr/>
            </p:nvSpPr>
            <p:spPr bwMode="auto">
              <a:xfrm>
                <a:off x="4962511" y="478868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100" name="椭圆 99">
                <a:extLst>
                  <a:ext uri="{FF2B5EF4-FFF2-40B4-BE49-F238E27FC236}">
                    <a16:creationId xmlns:a16="http://schemas.microsoft.com/office/drawing/2014/main" id="{5FAA98A6-2139-4A02-A2DD-BD61F4AE4982}"/>
                  </a:ext>
                </a:extLst>
              </p:cNvPr>
              <p:cNvSpPr/>
              <p:nvPr/>
            </p:nvSpPr>
            <p:spPr bwMode="auto">
              <a:xfrm>
                <a:off x="5719916" y="4619922"/>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101" name="椭圆 100">
                <a:extLst>
                  <a:ext uri="{FF2B5EF4-FFF2-40B4-BE49-F238E27FC236}">
                    <a16:creationId xmlns:a16="http://schemas.microsoft.com/office/drawing/2014/main" id="{B2AF7CD9-A0AB-40A2-A925-5B41611EB92E}"/>
                  </a:ext>
                </a:extLst>
              </p:cNvPr>
              <p:cNvSpPr/>
              <p:nvPr/>
            </p:nvSpPr>
            <p:spPr bwMode="auto">
              <a:xfrm>
                <a:off x="5221705" y="5102198"/>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102" name="椭圆 101">
                <a:extLst>
                  <a:ext uri="{FF2B5EF4-FFF2-40B4-BE49-F238E27FC236}">
                    <a16:creationId xmlns:a16="http://schemas.microsoft.com/office/drawing/2014/main" id="{0AA421EB-860E-4ED9-AF07-CFE93A721471}"/>
                  </a:ext>
                </a:extLst>
              </p:cNvPr>
              <p:cNvSpPr/>
              <p:nvPr/>
            </p:nvSpPr>
            <p:spPr bwMode="auto">
              <a:xfrm>
                <a:off x="4691162" y="5019761"/>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sp>
            <p:nvSpPr>
              <p:cNvPr id="103" name="椭圆 102">
                <a:extLst>
                  <a:ext uri="{FF2B5EF4-FFF2-40B4-BE49-F238E27FC236}">
                    <a16:creationId xmlns:a16="http://schemas.microsoft.com/office/drawing/2014/main" id="{CEC1942B-5311-43DC-9B0B-9100487128A3}"/>
                  </a:ext>
                </a:extLst>
              </p:cNvPr>
              <p:cNvSpPr/>
              <p:nvPr/>
            </p:nvSpPr>
            <p:spPr bwMode="auto">
              <a:xfrm>
                <a:off x="4632792" y="5509319"/>
                <a:ext cx="360000" cy="360000"/>
              </a:xfrm>
              <a:prstGeom prst="ellipse">
                <a:avLst/>
              </a:prstGeom>
              <a:grpFill/>
              <a:ln w="9525" cap="flat" cmpd="sng" algn="ctr">
                <a:noFill/>
                <a:prstDash val="solid"/>
                <a:round/>
                <a:headEnd type="none" w="med" len="med"/>
                <a:tailEnd type="none" w="med" len="med"/>
              </a:ln>
              <a:effectLst/>
              <a:scene3d>
                <a:camera prst="orthographicFront"/>
                <a:lightRig rig="threePt" dir="t"/>
              </a:scene3d>
              <a:sp3d>
                <a:bevelT w="180000" h="180000"/>
                <a:bevelB w="180000" h="1800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pSp>
      </p:grpSp>
      <p:sp>
        <p:nvSpPr>
          <p:cNvPr id="78857" name="矩形 78856">
            <a:extLst>
              <a:ext uri="{FF2B5EF4-FFF2-40B4-BE49-F238E27FC236}">
                <a16:creationId xmlns:a16="http://schemas.microsoft.com/office/drawing/2014/main" id="{2F54D0D1-3F84-455E-ACA9-006F7755A114}"/>
              </a:ext>
            </a:extLst>
          </p:cNvPr>
          <p:cNvSpPr/>
          <p:nvPr/>
        </p:nvSpPr>
        <p:spPr>
          <a:xfrm>
            <a:off x="410524" y="2348880"/>
            <a:ext cx="1460662" cy="523220"/>
          </a:xfrm>
          <a:prstGeom prst="rect">
            <a:avLst/>
          </a:prstGeom>
        </p:spPr>
        <p:txBody>
          <a:bodyPr wrap="square">
            <a:spAutoFit/>
          </a:bodyPr>
          <a:lstStyle/>
          <a:p>
            <a:pPr algn="ctr"/>
            <a:r>
              <a:rPr kumimoji="0" lang="zh-CN" altLang="en-US" sz="2800" b="1" kern="0" dirty="0">
                <a:solidFill>
                  <a:prstClr val="black"/>
                </a:solidFill>
                <a:latin typeface="Times New Roman" panose="02020603050405020304" pitchFamily="18" charset="0"/>
                <a:ea typeface="华文仿宋" pitchFamily="2" charset="-122"/>
                <a:cs typeface="Times New Roman" panose="02020603050405020304" pitchFamily="18" charset="0"/>
              </a:rPr>
              <a:t>固体</a:t>
            </a:r>
            <a:endParaRPr lang="zh-CN" altLang="en-US" dirty="0"/>
          </a:p>
        </p:txBody>
      </p:sp>
      <p:sp>
        <p:nvSpPr>
          <p:cNvPr id="111" name="矩形 110">
            <a:extLst>
              <a:ext uri="{FF2B5EF4-FFF2-40B4-BE49-F238E27FC236}">
                <a16:creationId xmlns:a16="http://schemas.microsoft.com/office/drawing/2014/main" id="{C3A00A0D-B874-4428-A382-C1346E71E01D}"/>
              </a:ext>
            </a:extLst>
          </p:cNvPr>
          <p:cNvSpPr/>
          <p:nvPr/>
        </p:nvSpPr>
        <p:spPr>
          <a:xfrm>
            <a:off x="2759591" y="2564904"/>
            <a:ext cx="1678979" cy="523220"/>
          </a:xfrm>
          <a:prstGeom prst="rect">
            <a:avLst/>
          </a:prstGeom>
        </p:spPr>
        <p:txBody>
          <a:bodyPr wrap="square">
            <a:spAutoFit/>
          </a:bodyPr>
          <a:lstStyle/>
          <a:p>
            <a:pPr algn="ctr"/>
            <a:r>
              <a:rPr kumimoji="0" lang="zh-CN" altLang="en-US" sz="2800" b="1" kern="0" dirty="0">
                <a:solidFill>
                  <a:prstClr val="black"/>
                </a:solidFill>
                <a:latin typeface="Times New Roman" panose="02020603050405020304" pitchFamily="18" charset="0"/>
                <a:ea typeface="华文仿宋" pitchFamily="2" charset="-122"/>
                <a:cs typeface="Times New Roman" panose="02020603050405020304" pitchFamily="18" charset="0"/>
              </a:rPr>
              <a:t>液体</a:t>
            </a:r>
            <a:endParaRPr lang="zh-CN" altLang="en-US" dirty="0"/>
          </a:p>
        </p:txBody>
      </p:sp>
      <p:sp>
        <p:nvSpPr>
          <p:cNvPr id="78858" name="箭头: 下 78857">
            <a:extLst>
              <a:ext uri="{FF2B5EF4-FFF2-40B4-BE49-F238E27FC236}">
                <a16:creationId xmlns:a16="http://schemas.microsoft.com/office/drawing/2014/main" id="{972C2306-10B0-4BB6-AB9C-676E13E0F957}"/>
              </a:ext>
            </a:extLst>
          </p:cNvPr>
          <p:cNvSpPr/>
          <p:nvPr/>
        </p:nvSpPr>
        <p:spPr bwMode="auto">
          <a:xfrm rot="-5400000">
            <a:off x="6356977" y="1530590"/>
            <a:ext cx="231259" cy="776875"/>
          </a:xfrm>
          <a:prstGeom prst="downArrow">
            <a:avLst>
              <a:gd name="adj1" fmla="val 50002"/>
              <a:gd name="adj2" fmla="val 105365"/>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13" name="箭头: 下 112">
            <a:extLst>
              <a:ext uri="{FF2B5EF4-FFF2-40B4-BE49-F238E27FC236}">
                <a16:creationId xmlns:a16="http://schemas.microsoft.com/office/drawing/2014/main" id="{5C61D503-418F-43C4-BEB8-66E829FE762B}"/>
              </a:ext>
            </a:extLst>
          </p:cNvPr>
          <p:cNvSpPr/>
          <p:nvPr/>
        </p:nvSpPr>
        <p:spPr bwMode="auto">
          <a:xfrm rot="-5400000">
            <a:off x="2195725" y="1524493"/>
            <a:ext cx="231259" cy="776875"/>
          </a:xfrm>
          <a:prstGeom prst="downArrow">
            <a:avLst>
              <a:gd name="adj1" fmla="val 50002"/>
              <a:gd name="adj2" fmla="val 105365"/>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14" name="矩形 113">
            <a:extLst>
              <a:ext uri="{FF2B5EF4-FFF2-40B4-BE49-F238E27FC236}">
                <a16:creationId xmlns:a16="http://schemas.microsoft.com/office/drawing/2014/main" id="{FE493C92-6E75-4AC0-80F5-5B0728E74C48}"/>
              </a:ext>
            </a:extLst>
          </p:cNvPr>
          <p:cNvSpPr/>
          <p:nvPr/>
        </p:nvSpPr>
        <p:spPr>
          <a:xfrm>
            <a:off x="4857657" y="2420888"/>
            <a:ext cx="1157568" cy="523220"/>
          </a:xfrm>
          <a:prstGeom prst="rect">
            <a:avLst/>
          </a:prstGeom>
        </p:spPr>
        <p:txBody>
          <a:bodyPr wrap="square">
            <a:spAutoFit/>
          </a:bodyPr>
          <a:lstStyle/>
          <a:p>
            <a:pPr algn="ctr"/>
            <a:r>
              <a:rPr kumimoji="0" lang="zh-CN" altLang="en-US" sz="2800" b="1" kern="0" dirty="0">
                <a:solidFill>
                  <a:prstClr val="black"/>
                </a:solidFill>
                <a:latin typeface="Times New Roman" panose="02020603050405020304" pitchFamily="18" charset="0"/>
                <a:ea typeface="华文仿宋" pitchFamily="2" charset="-122"/>
                <a:cs typeface="Times New Roman" panose="02020603050405020304" pitchFamily="18" charset="0"/>
              </a:rPr>
              <a:t>液体</a:t>
            </a:r>
            <a:endParaRPr lang="zh-CN" altLang="en-US" dirty="0"/>
          </a:p>
        </p:txBody>
      </p:sp>
      <p:sp>
        <p:nvSpPr>
          <p:cNvPr id="115" name="矩形 114">
            <a:extLst>
              <a:ext uri="{FF2B5EF4-FFF2-40B4-BE49-F238E27FC236}">
                <a16:creationId xmlns:a16="http://schemas.microsoft.com/office/drawing/2014/main" id="{1A24C459-02F5-42B3-82B1-BAF781E4B473}"/>
              </a:ext>
            </a:extLst>
          </p:cNvPr>
          <p:cNvSpPr/>
          <p:nvPr/>
        </p:nvSpPr>
        <p:spPr>
          <a:xfrm>
            <a:off x="6916881" y="2420888"/>
            <a:ext cx="1916202" cy="523220"/>
          </a:xfrm>
          <a:prstGeom prst="rect">
            <a:avLst/>
          </a:prstGeom>
        </p:spPr>
        <p:txBody>
          <a:bodyPr wrap="square">
            <a:spAutoFit/>
          </a:bodyPr>
          <a:lstStyle/>
          <a:p>
            <a:pPr algn="ctr"/>
            <a:r>
              <a:rPr kumimoji="0" lang="zh-CN" altLang="en-US" sz="2800" b="1" kern="0" dirty="0">
                <a:solidFill>
                  <a:prstClr val="black"/>
                </a:solidFill>
                <a:latin typeface="Times New Roman" panose="02020603050405020304" pitchFamily="18" charset="0"/>
                <a:ea typeface="华文仿宋" pitchFamily="2" charset="-122"/>
                <a:cs typeface="Times New Roman" panose="02020603050405020304" pitchFamily="18" charset="0"/>
              </a:rPr>
              <a:t>气体</a:t>
            </a:r>
            <a:endParaRPr lang="zh-CN" altLang="en-US" dirty="0"/>
          </a:p>
        </p:txBody>
      </p:sp>
      <p:sp>
        <p:nvSpPr>
          <p:cNvPr id="116" name="箭头: 下 115">
            <a:extLst>
              <a:ext uri="{FF2B5EF4-FFF2-40B4-BE49-F238E27FC236}">
                <a16:creationId xmlns:a16="http://schemas.microsoft.com/office/drawing/2014/main" id="{31A1A4FA-59B1-443A-83C6-CDA819191625}"/>
              </a:ext>
            </a:extLst>
          </p:cNvPr>
          <p:cNvSpPr/>
          <p:nvPr/>
        </p:nvSpPr>
        <p:spPr bwMode="auto">
          <a:xfrm rot="-5400000">
            <a:off x="3695903" y="4615639"/>
            <a:ext cx="231259" cy="776875"/>
          </a:xfrm>
          <a:prstGeom prst="downArrow">
            <a:avLst>
              <a:gd name="adj1" fmla="val 50002"/>
              <a:gd name="adj2" fmla="val 105365"/>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17" name="矩形 116">
            <a:extLst>
              <a:ext uri="{FF2B5EF4-FFF2-40B4-BE49-F238E27FC236}">
                <a16:creationId xmlns:a16="http://schemas.microsoft.com/office/drawing/2014/main" id="{2A9C2F7D-C15D-434A-90FF-22CE4EE27AFD}"/>
              </a:ext>
            </a:extLst>
          </p:cNvPr>
          <p:cNvSpPr/>
          <p:nvPr/>
        </p:nvSpPr>
        <p:spPr>
          <a:xfrm>
            <a:off x="251012" y="5489098"/>
            <a:ext cx="1460662" cy="523220"/>
          </a:xfrm>
          <a:prstGeom prst="rect">
            <a:avLst/>
          </a:prstGeom>
        </p:spPr>
        <p:txBody>
          <a:bodyPr wrap="square">
            <a:spAutoFit/>
          </a:bodyPr>
          <a:lstStyle/>
          <a:p>
            <a:pPr algn="ctr"/>
            <a:r>
              <a:rPr kumimoji="0" lang="zh-CN" altLang="en-US" sz="2800" b="1" kern="0" dirty="0">
                <a:solidFill>
                  <a:prstClr val="black"/>
                </a:solidFill>
                <a:latin typeface="Times New Roman" panose="02020603050405020304" pitchFamily="18" charset="0"/>
                <a:ea typeface="华文仿宋" pitchFamily="2" charset="-122"/>
                <a:cs typeface="Times New Roman" panose="02020603050405020304" pitchFamily="18" charset="0"/>
              </a:rPr>
              <a:t>溶质</a:t>
            </a:r>
            <a:endParaRPr lang="zh-CN" altLang="en-US" dirty="0"/>
          </a:p>
        </p:txBody>
      </p:sp>
      <p:sp>
        <p:nvSpPr>
          <p:cNvPr id="118" name="矩形 117">
            <a:extLst>
              <a:ext uri="{FF2B5EF4-FFF2-40B4-BE49-F238E27FC236}">
                <a16:creationId xmlns:a16="http://schemas.microsoft.com/office/drawing/2014/main" id="{2A934D5C-DBCA-4B8F-B2BD-F8B16725CE07}"/>
              </a:ext>
            </a:extLst>
          </p:cNvPr>
          <p:cNvSpPr/>
          <p:nvPr/>
        </p:nvSpPr>
        <p:spPr>
          <a:xfrm>
            <a:off x="1907704" y="5589240"/>
            <a:ext cx="1460662" cy="523220"/>
          </a:xfrm>
          <a:prstGeom prst="rect">
            <a:avLst/>
          </a:prstGeom>
        </p:spPr>
        <p:txBody>
          <a:bodyPr wrap="square">
            <a:spAutoFit/>
          </a:bodyPr>
          <a:lstStyle/>
          <a:p>
            <a:pPr algn="ctr"/>
            <a:r>
              <a:rPr kumimoji="0" lang="zh-CN" altLang="en-US" sz="2800" b="1" kern="0" dirty="0">
                <a:solidFill>
                  <a:prstClr val="black"/>
                </a:solidFill>
                <a:latin typeface="Times New Roman" panose="02020603050405020304" pitchFamily="18" charset="0"/>
                <a:ea typeface="华文仿宋" pitchFamily="2" charset="-122"/>
                <a:cs typeface="Times New Roman" panose="02020603050405020304" pitchFamily="18" charset="0"/>
              </a:rPr>
              <a:t>溶剂</a:t>
            </a:r>
            <a:endParaRPr lang="zh-CN" altLang="en-US" dirty="0"/>
          </a:p>
        </p:txBody>
      </p:sp>
      <p:sp>
        <p:nvSpPr>
          <p:cNvPr id="119" name="矩形 118">
            <a:extLst>
              <a:ext uri="{FF2B5EF4-FFF2-40B4-BE49-F238E27FC236}">
                <a16:creationId xmlns:a16="http://schemas.microsoft.com/office/drawing/2014/main" id="{2A1454CF-FA1B-4D7C-BAEA-E9FE40787C1A}"/>
              </a:ext>
            </a:extLst>
          </p:cNvPr>
          <p:cNvSpPr/>
          <p:nvPr/>
        </p:nvSpPr>
        <p:spPr>
          <a:xfrm>
            <a:off x="4364064" y="5805264"/>
            <a:ext cx="1962007" cy="523220"/>
          </a:xfrm>
          <a:prstGeom prst="rect">
            <a:avLst/>
          </a:prstGeom>
        </p:spPr>
        <p:txBody>
          <a:bodyPr wrap="square">
            <a:spAutoFit/>
          </a:bodyPr>
          <a:lstStyle/>
          <a:p>
            <a:pPr algn="ctr"/>
            <a:r>
              <a:rPr kumimoji="0" lang="zh-CN" altLang="en-US" sz="2800" b="1" kern="0" dirty="0">
                <a:solidFill>
                  <a:prstClr val="black"/>
                </a:solidFill>
                <a:latin typeface="Times New Roman" panose="02020603050405020304" pitchFamily="18" charset="0"/>
                <a:ea typeface="华文仿宋" pitchFamily="2" charset="-122"/>
                <a:cs typeface="Times New Roman" panose="02020603050405020304" pitchFamily="18" charset="0"/>
              </a:rPr>
              <a:t>溶液</a:t>
            </a:r>
            <a:endParaRPr lang="zh-CN" altLang="en-US" dirty="0"/>
          </a:p>
        </p:txBody>
      </p:sp>
      <p:sp>
        <p:nvSpPr>
          <p:cNvPr id="120" name="矩形 119">
            <a:extLst>
              <a:ext uri="{FF2B5EF4-FFF2-40B4-BE49-F238E27FC236}">
                <a16:creationId xmlns:a16="http://schemas.microsoft.com/office/drawing/2014/main" id="{235512B3-5CA6-4C75-AF4D-B212756D985D}"/>
              </a:ext>
            </a:extLst>
          </p:cNvPr>
          <p:cNvSpPr/>
          <p:nvPr/>
        </p:nvSpPr>
        <p:spPr>
          <a:xfrm>
            <a:off x="410524" y="3140968"/>
            <a:ext cx="3953540" cy="523220"/>
          </a:xfrm>
          <a:prstGeom prst="rect">
            <a:avLst/>
          </a:prstGeom>
        </p:spPr>
        <p:txBody>
          <a:bodyPr wrap="square">
            <a:spAutoFit/>
          </a:bodyPr>
          <a:lstStyle/>
          <a:p>
            <a:pPr algn="ctr"/>
            <a:r>
              <a:rPr kumimoji="0" lang="zh-CN" altLang="en-US" sz="2800" b="1" kern="0" dirty="0">
                <a:latin typeface="Times New Roman" panose="02020603050405020304" pitchFamily="18" charset="0"/>
                <a:ea typeface="华文仿宋" pitchFamily="2" charset="-122"/>
                <a:cs typeface="Times New Roman" panose="02020603050405020304" pitchFamily="18" charset="0"/>
              </a:rPr>
              <a:t>熔化：</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S</a:t>
            </a:r>
            <a:r>
              <a:rPr kumimoji="0" lang="zh-CN" altLang="en-US" sz="2800" b="1" kern="0" baseline="-25000" dirty="0">
                <a:latin typeface="Times New Roman" panose="02020603050405020304" pitchFamily="18" charset="0"/>
                <a:ea typeface="华文仿宋" pitchFamily="2" charset="-122"/>
                <a:cs typeface="Times New Roman" panose="02020603050405020304" pitchFamily="18" charset="0"/>
              </a:rPr>
              <a:t>液体</a:t>
            </a:r>
            <a:r>
              <a:rPr kumimoji="0" lang="zh-CN" altLang="en-US" sz="2800" b="1" kern="0" dirty="0">
                <a:latin typeface="Times New Roman" panose="02020603050405020304" pitchFamily="18" charset="0"/>
                <a:ea typeface="华文仿宋" pitchFamily="2" charset="-122"/>
                <a:cs typeface="Times New Roman" panose="02020603050405020304" pitchFamily="18" charset="0"/>
              </a:rPr>
              <a:t> </a:t>
            </a:r>
            <a:r>
              <a:rPr kumimoji="0" lang="en-US" altLang="zh-CN" sz="2800" b="1" kern="0" dirty="0">
                <a:latin typeface="Times New Roman" panose="02020603050405020304" pitchFamily="18" charset="0"/>
                <a:ea typeface="华文仿宋" pitchFamily="2" charset="-122"/>
                <a:cs typeface="Times New Roman" panose="02020603050405020304" pitchFamily="18" charset="0"/>
              </a:rPr>
              <a:t>&gt; </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S</a:t>
            </a:r>
            <a:r>
              <a:rPr kumimoji="0" lang="zh-CN" altLang="en-US" sz="2800" b="1" kern="0" baseline="-25000" dirty="0">
                <a:latin typeface="Times New Roman" panose="02020603050405020304" pitchFamily="18" charset="0"/>
                <a:ea typeface="华文仿宋" pitchFamily="2" charset="-122"/>
                <a:cs typeface="Times New Roman" panose="02020603050405020304" pitchFamily="18" charset="0"/>
              </a:rPr>
              <a:t>固体</a:t>
            </a:r>
            <a:endParaRPr lang="zh-CN" altLang="en-US" baseline="-25000" dirty="0"/>
          </a:p>
        </p:txBody>
      </p:sp>
      <p:sp>
        <p:nvSpPr>
          <p:cNvPr id="121" name="矩形 120">
            <a:extLst>
              <a:ext uri="{FF2B5EF4-FFF2-40B4-BE49-F238E27FC236}">
                <a16:creationId xmlns:a16="http://schemas.microsoft.com/office/drawing/2014/main" id="{AB6F0885-560E-4A62-A272-4975FFC03699}"/>
              </a:ext>
            </a:extLst>
          </p:cNvPr>
          <p:cNvSpPr/>
          <p:nvPr/>
        </p:nvSpPr>
        <p:spPr>
          <a:xfrm>
            <a:off x="4860033" y="3154113"/>
            <a:ext cx="3973050" cy="523220"/>
          </a:xfrm>
          <a:prstGeom prst="rect">
            <a:avLst/>
          </a:prstGeom>
        </p:spPr>
        <p:txBody>
          <a:bodyPr wrap="square">
            <a:spAutoFit/>
          </a:bodyPr>
          <a:lstStyle/>
          <a:p>
            <a:pPr algn="ctr"/>
            <a:r>
              <a:rPr kumimoji="0" lang="zh-CN" altLang="en-US" sz="2800" b="1" kern="0" dirty="0">
                <a:latin typeface="Times New Roman" panose="02020603050405020304" pitchFamily="18" charset="0"/>
                <a:ea typeface="华文仿宋" pitchFamily="2" charset="-122"/>
                <a:cs typeface="Times New Roman" panose="02020603050405020304" pitchFamily="18" charset="0"/>
              </a:rPr>
              <a:t>蒸发：</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S</a:t>
            </a:r>
            <a:r>
              <a:rPr kumimoji="0" lang="zh-CN" altLang="en-US" sz="2800" b="1" kern="0" baseline="-25000" dirty="0">
                <a:latin typeface="Times New Roman" panose="02020603050405020304" pitchFamily="18" charset="0"/>
                <a:ea typeface="华文仿宋" pitchFamily="2" charset="-122"/>
                <a:cs typeface="Times New Roman" panose="02020603050405020304" pitchFamily="18" charset="0"/>
              </a:rPr>
              <a:t>气体</a:t>
            </a:r>
            <a:r>
              <a:rPr kumimoji="0" lang="zh-CN" altLang="en-US" sz="2800" b="1" kern="0" dirty="0">
                <a:latin typeface="Times New Roman" panose="02020603050405020304" pitchFamily="18" charset="0"/>
                <a:ea typeface="华文仿宋" pitchFamily="2" charset="-122"/>
                <a:cs typeface="Times New Roman" panose="02020603050405020304" pitchFamily="18" charset="0"/>
              </a:rPr>
              <a:t> </a:t>
            </a:r>
            <a:r>
              <a:rPr kumimoji="0" lang="en-US" altLang="zh-CN" sz="2800" b="1" kern="0" dirty="0">
                <a:latin typeface="Times New Roman" panose="02020603050405020304" pitchFamily="18" charset="0"/>
                <a:ea typeface="华文仿宋" pitchFamily="2" charset="-122"/>
                <a:cs typeface="Times New Roman" panose="02020603050405020304" pitchFamily="18" charset="0"/>
              </a:rPr>
              <a:t>&gt; </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S</a:t>
            </a:r>
            <a:r>
              <a:rPr kumimoji="0" lang="zh-CN" altLang="en-US" sz="2800" b="1" kern="0" baseline="-25000" dirty="0">
                <a:latin typeface="Times New Roman" panose="02020603050405020304" pitchFamily="18" charset="0"/>
                <a:ea typeface="华文仿宋" pitchFamily="2" charset="-122"/>
                <a:cs typeface="Times New Roman" panose="02020603050405020304" pitchFamily="18" charset="0"/>
              </a:rPr>
              <a:t>液体</a:t>
            </a:r>
            <a:endParaRPr lang="zh-CN" altLang="en-US" baseline="-25000" dirty="0"/>
          </a:p>
        </p:txBody>
      </p:sp>
      <p:sp>
        <p:nvSpPr>
          <p:cNvPr id="122" name="矩形 121">
            <a:extLst>
              <a:ext uri="{FF2B5EF4-FFF2-40B4-BE49-F238E27FC236}">
                <a16:creationId xmlns:a16="http://schemas.microsoft.com/office/drawing/2014/main" id="{1F325536-0C5A-46FE-B41D-A09A205A6034}"/>
              </a:ext>
            </a:extLst>
          </p:cNvPr>
          <p:cNvSpPr/>
          <p:nvPr/>
        </p:nvSpPr>
        <p:spPr>
          <a:xfrm>
            <a:off x="412442" y="6165304"/>
            <a:ext cx="5776867" cy="523220"/>
          </a:xfrm>
          <a:prstGeom prst="rect">
            <a:avLst/>
          </a:prstGeom>
        </p:spPr>
        <p:txBody>
          <a:bodyPr wrap="square">
            <a:spAutoFit/>
          </a:bodyPr>
          <a:lstStyle/>
          <a:p>
            <a:pPr algn="ctr"/>
            <a:r>
              <a:rPr kumimoji="0" lang="zh-CN" altLang="en-US" sz="2800" b="1" kern="0" dirty="0">
                <a:latin typeface="Times New Roman" panose="02020603050405020304" pitchFamily="18" charset="0"/>
                <a:ea typeface="华文仿宋" pitchFamily="2" charset="-122"/>
                <a:cs typeface="Times New Roman" panose="02020603050405020304" pitchFamily="18" charset="0"/>
              </a:rPr>
              <a:t>溶解：</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S</a:t>
            </a:r>
            <a:r>
              <a:rPr kumimoji="0" lang="zh-CN" altLang="en-US" sz="2800" b="1" kern="0" baseline="-25000" dirty="0">
                <a:latin typeface="Times New Roman" panose="02020603050405020304" pitchFamily="18" charset="0"/>
                <a:ea typeface="华文仿宋" pitchFamily="2" charset="-122"/>
                <a:cs typeface="Times New Roman" panose="02020603050405020304" pitchFamily="18" charset="0"/>
              </a:rPr>
              <a:t>溶液</a:t>
            </a:r>
            <a:r>
              <a:rPr kumimoji="0" lang="zh-CN" altLang="en-US" sz="2800" b="1" kern="0" dirty="0">
                <a:latin typeface="Times New Roman" panose="02020603050405020304" pitchFamily="18" charset="0"/>
                <a:ea typeface="华文仿宋" pitchFamily="2" charset="-122"/>
                <a:cs typeface="Times New Roman" panose="02020603050405020304" pitchFamily="18" charset="0"/>
              </a:rPr>
              <a:t> </a:t>
            </a:r>
            <a:r>
              <a:rPr kumimoji="0" lang="en-US" altLang="zh-CN" sz="2800" b="1" kern="0" dirty="0">
                <a:latin typeface="Times New Roman" panose="02020603050405020304" pitchFamily="18" charset="0"/>
                <a:ea typeface="华文仿宋" pitchFamily="2" charset="-122"/>
                <a:cs typeface="Times New Roman" panose="02020603050405020304" pitchFamily="18" charset="0"/>
              </a:rPr>
              <a:t>&gt;</a:t>
            </a:r>
            <a:r>
              <a:rPr kumimoji="0" lang="zh-CN" altLang="en-US" sz="2800" b="1" kern="0" dirty="0">
                <a:latin typeface="Times New Roman" panose="02020603050405020304" pitchFamily="18" charset="0"/>
                <a:ea typeface="华文仿宋" pitchFamily="2" charset="-122"/>
                <a:cs typeface="Times New Roman" panose="02020603050405020304" pitchFamily="18" charset="0"/>
              </a:rPr>
              <a:t> </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S</a:t>
            </a:r>
            <a:r>
              <a:rPr kumimoji="0" lang="zh-CN" altLang="en-US" sz="2800" b="1" kern="0" baseline="-25000" dirty="0">
                <a:latin typeface="Times New Roman" panose="02020603050405020304" pitchFamily="18" charset="0"/>
                <a:ea typeface="华文仿宋" pitchFamily="2" charset="-122"/>
                <a:cs typeface="Times New Roman" panose="02020603050405020304" pitchFamily="18" charset="0"/>
              </a:rPr>
              <a:t>溶质</a:t>
            </a:r>
            <a:r>
              <a:rPr kumimoji="0" lang="zh-CN" altLang="en-US" sz="2800" b="1" kern="0" dirty="0">
                <a:latin typeface="Times New Roman" panose="02020603050405020304" pitchFamily="18" charset="0"/>
                <a:ea typeface="华文仿宋" pitchFamily="2" charset="-122"/>
                <a:cs typeface="Times New Roman" panose="02020603050405020304" pitchFamily="18" charset="0"/>
              </a:rPr>
              <a:t> </a:t>
            </a:r>
            <a:r>
              <a:rPr kumimoji="0" lang="en-US" altLang="zh-CN" sz="2800" b="1" kern="0" dirty="0">
                <a:latin typeface="Times New Roman" panose="02020603050405020304" pitchFamily="18" charset="0"/>
                <a:ea typeface="华文仿宋" pitchFamily="2" charset="-122"/>
                <a:cs typeface="Times New Roman" panose="02020603050405020304" pitchFamily="18" charset="0"/>
              </a:rPr>
              <a:t>+ </a:t>
            </a:r>
            <a:r>
              <a:rPr kumimoji="0" lang="en-US" altLang="zh-CN" sz="2800" b="1" i="1" kern="0" dirty="0">
                <a:latin typeface="Times New Roman" panose="02020603050405020304" pitchFamily="18" charset="0"/>
                <a:ea typeface="华文仿宋" pitchFamily="2" charset="-122"/>
                <a:cs typeface="Times New Roman" panose="02020603050405020304" pitchFamily="18" charset="0"/>
              </a:rPr>
              <a:t>S</a:t>
            </a:r>
            <a:r>
              <a:rPr kumimoji="0" lang="zh-CN" altLang="en-US" sz="2800" b="1" kern="0" baseline="-25000" dirty="0">
                <a:latin typeface="Times New Roman" panose="02020603050405020304" pitchFamily="18" charset="0"/>
                <a:ea typeface="华文仿宋" pitchFamily="2" charset="-122"/>
                <a:cs typeface="Times New Roman" panose="02020603050405020304" pitchFamily="18" charset="0"/>
              </a:rPr>
              <a:t>溶剂</a:t>
            </a:r>
            <a:endParaRPr lang="zh-CN" altLang="en-US" baseline="-25000" dirty="0"/>
          </a:p>
        </p:txBody>
      </p:sp>
      <p:sp>
        <p:nvSpPr>
          <p:cNvPr id="123" name="矩形 122">
            <a:extLst>
              <a:ext uri="{FF2B5EF4-FFF2-40B4-BE49-F238E27FC236}">
                <a16:creationId xmlns:a16="http://schemas.microsoft.com/office/drawing/2014/main" id="{FF9D6BDF-DEB1-494F-ADAF-1C0FC3DF70DB}"/>
              </a:ext>
            </a:extLst>
          </p:cNvPr>
          <p:cNvSpPr/>
          <p:nvPr/>
        </p:nvSpPr>
        <p:spPr>
          <a:xfrm>
            <a:off x="6430217" y="4725144"/>
            <a:ext cx="2462264" cy="523220"/>
          </a:xfrm>
          <a:prstGeom prst="rect">
            <a:avLst/>
          </a:prstGeom>
        </p:spPr>
        <p:txBody>
          <a:bodyPr wrap="square">
            <a:spAutoFit/>
          </a:bodyPr>
          <a:lstStyle/>
          <a:p>
            <a:pPr algn="ctr"/>
            <a:r>
              <a:rPr kumimoji="0" lang="zh-CN" altLang="en-US" sz="2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三种熵增过程</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8355053D-EC29-4CBC-A81B-D287CEDB6EA9}"/>
              </a:ext>
            </a:extLst>
          </p:cNvPr>
          <p:cNvSpPr/>
          <p:nvPr/>
        </p:nvSpPr>
        <p:spPr>
          <a:xfrm>
            <a:off x="1368413" y="4752154"/>
            <a:ext cx="645545" cy="523220"/>
          </a:xfrm>
          <a:prstGeom prst="rect">
            <a:avLst/>
          </a:prstGeom>
        </p:spPr>
        <p:txBody>
          <a:bodyPr wrap="square">
            <a:spAutoFit/>
          </a:bodyPr>
          <a:lstStyle/>
          <a:p>
            <a:pPr algn="ctr"/>
            <a:r>
              <a:rPr kumimoji="0" lang="en-US" altLang="zh-CN" sz="2800" b="1" kern="0" dirty="0">
                <a:solidFill>
                  <a:prstClr val="black"/>
                </a:solidFill>
                <a:latin typeface="Times New Roman" panose="02020603050405020304" pitchFamily="18" charset="0"/>
                <a:ea typeface="华文仿宋" pitchFamily="2" charset="-122"/>
                <a:cs typeface="Times New Roman" panose="02020603050405020304" pitchFamily="18" charset="0"/>
              </a:rPr>
              <a:t>+</a:t>
            </a:r>
            <a:endParaRPr lang="zh-CN" altLang="en-US" dirty="0"/>
          </a:p>
        </p:txBody>
      </p:sp>
    </p:spTree>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251743" y="376461"/>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3.4.1.2  </a:t>
            </a:r>
            <a:r>
              <a:rPr lang="zh-CN" altLang="en-US" sz="3200" dirty="0"/>
              <a:t>熵的定义</a:t>
            </a:r>
          </a:p>
        </p:txBody>
      </p:sp>
      <p:sp>
        <p:nvSpPr>
          <p:cNvPr id="26629" name="Rectangle 3"/>
          <p:cNvSpPr>
            <a:spLocks noGrp="1" noChangeArrowheads="1"/>
          </p:cNvSpPr>
          <p:nvPr>
            <p:ph type="body" orient="vert" idx="1"/>
          </p:nvPr>
        </p:nvSpPr>
        <p:spPr>
          <a:xfrm>
            <a:off x="251520" y="1052736"/>
            <a:ext cx="8712968" cy="4114800"/>
          </a:xfrm>
        </p:spPr>
        <p:txBody>
          <a:bodyPr vert="horz"/>
          <a:lstStyle/>
          <a:p>
            <a:pPr marL="0" indent="0" algn="just" eaLnBrk="1" hangingPunct="1">
              <a:lnSpc>
                <a:spcPct val="125000"/>
              </a:lnSpc>
              <a:spcBef>
                <a:spcPts val="600"/>
              </a:spcBef>
              <a:buNone/>
              <a:defRPr/>
            </a:pPr>
            <a:r>
              <a:rPr lang="zh-CN" altLang="en-US" sz="3200" dirty="0">
                <a:solidFill>
                  <a:srgbClr val="FF0000"/>
                </a:solidFill>
                <a:effectLst/>
                <a:latin typeface="+mj-ea"/>
                <a:ea typeface="+mj-ea"/>
                <a:cs typeface="Times New Roman" panose="02020603050405020304" pitchFamily="18" charset="0"/>
              </a:rPr>
              <a:t>1 熵的微观意义</a:t>
            </a:r>
          </a:p>
          <a:p>
            <a:pPr algn="just" eaLnBrk="1" hangingPunct="1">
              <a:lnSpc>
                <a:spcPct val="125000"/>
              </a:lnSpc>
              <a:spcBef>
                <a:spcPts val="600"/>
              </a:spcBef>
              <a:buClrTx/>
              <a:defRPr/>
            </a:pPr>
            <a:r>
              <a:rPr lang="zh-CN" altLang="en-US" dirty="0">
                <a:effectLst/>
                <a:latin typeface="Times New Roman" panose="02020603050405020304" pitchFamily="18" charset="0"/>
                <a:cs typeface="Times New Roman" panose="02020603050405020304" pitchFamily="18" charset="0"/>
              </a:rPr>
              <a:t>体系内物质微观粒子的混乱度，是与物质的聚集状态有关的。在绝对零度时，理想晶体内分子的热运动可认为完全停止，物质微观粒子处于完全整齐有序的情况。</a:t>
            </a:r>
          </a:p>
        </p:txBody>
      </p:sp>
      <p:grpSp>
        <p:nvGrpSpPr>
          <p:cNvPr id="2" name="组合 1">
            <a:extLst>
              <a:ext uri="{FF2B5EF4-FFF2-40B4-BE49-F238E27FC236}">
                <a16:creationId xmlns:a16="http://schemas.microsoft.com/office/drawing/2014/main" id="{BD5FFCAA-96B0-43FC-A0B4-E90DE835008D}"/>
              </a:ext>
            </a:extLst>
          </p:cNvPr>
          <p:cNvGrpSpPr/>
          <p:nvPr/>
        </p:nvGrpSpPr>
        <p:grpSpPr>
          <a:xfrm>
            <a:off x="268325" y="3861048"/>
            <a:ext cx="8712968" cy="2504423"/>
            <a:chOff x="268325" y="3861048"/>
            <a:chExt cx="8712968" cy="2504423"/>
          </a:xfrm>
        </p:grpSpPr>
        <p:graphicFrame>
          <p:nvGraphicFramePr>
            <p:cNvPr id="79876" name="Object 4"/>
            <p:cNvGraphicFramePr>
              <a:graphicFrameLocks noChangeAspect="1"/>
            </p:cNvGraphicFramePr>
            <p:nvPr>
              <p:extLst>
                <p:ext uri="{D42A27DB-BD31-4B8C-83A1-F6EECF244321}">
                  <p14:modId xmlns:p14="http://schemas.microsoft.com/office/powerpoint/2010/main" val="290405114"/>
                </p:ext>
              </p:extLst>
            </p:nvPr>
          </p:nvGraphicFramePr>
          <p:xfrm>
            <a:off x="3290888" y="4485233"/>
            <a:ext cx="2527300" cy="815975"/>
          </p:xfrm>
          <a:graphic>
            <a:graphicData uri="http://schemas.openxmlformats.org/presentationml/2006/ole">
              <mc:AlternateContent xmlns:mc="http://schemas.openxmlformats.org/markup-compatibility/2006">
                <mc:Choice xmlns:v="urn:schemas-microsoft-com:vml" Requires="v">
                  <p:oleObj spid="_x0000_s80269" name="Equation" r:id="rId4" imgW="711000" imgH="228600" progId="Equation.DSMT4">
                    <p:embed/>
                  </p:oleObj>
                </mc:Choice>
                <mc:Fallback>
                  <p:oleObj name="Equation" r:id="rId4" imgW="711000" imgH="228600" progId="Equation.DSMT4">
                    <p:embed/>
                    <p:pic>
                      <p:nvPicPr>
                        <p:cNvPr id="0" name="Object 4"/>
                        <p:cNvPicPr>
                          <a:picLocks noChangeAspect="1" noChangeArrowheads="1"/>
                        </p:cNvPicPr>
                        <p:nvPr/>
                      </p:nvPicPr>
                      <p:blipFill>
                        <a:blip r:embed="rId5"/>
                        <a:srcRect/>
                        <a:stretch>
                          <a:fillRect/>
                        </a:stretch>
                      </p:blipFill>
                      <p:spPr bwMode="auto">
                        <a:xfrm>
                          <a:off x="3290888" y="4485233"/>
                          <a:ext cx="2527300"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77" name="Text Box 5"/>
            <p:cNvSpPr txBox="1">
              <a:spLocks noChangeArrowheads="1"/>
            </p:cNvSpPr>
            <p:nvPr/>
          </p:nvSpPr>
          <p:spPr bwMode="auto">
            <a:xfrm>
              <a:off x="683568" y="5157192"/>
              <a:ext cx="7776864" cy="1208279"/>
            </a:xfrm>
            <a:prstGeom prst="rect">
              <a:avLst/>
            </a:prstGeom>
            <a:noFill/>
            <a:ln w="9525">
              <a:noFill/>
              <a:miter lim="800000"/>
              <a:headEnd/>
              <a:tailEnd/>
            </a:ln>
          </p:spPr>
          <p:txBody>
            <a:bodyPr wrap="square">
              <a:spAutoFit/>
            </a:bodyPr>
            <a:lstStyle/>
            <a:p>
              <a:pPr algn="ctr">
                <a:lnSpc>
                  <a:spcPct val="125000"/>
                </a:lnSpc>
                <a:spcBef>
                  <a:spcPts val="600"/>
                </a:spcBef>
                <a:buClr>
                  <a:schemeClr val="hlink"/>
                </a:buClr>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代表系统宏观状态中所包含的微观状态总数</a:t>
              </a:r>
              <a:endPar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endParaRPr>
            </a:p>
            <a:p>
              <a:pPr algn="ctr">
                <a:lnSpc>
                  <a:spcPct val="125000"/>
                </a:lnSpc>
                <a:spcBef>
                  <a:spcPts val="600"/>
                </a:spcBef>
                <a:buClr>
                  <a:schemeClr val="hlink"/>
                </a:buClr>
              </a:pP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k</a:t>
              </a:r>
              <a:r>
                <a:rPr lang="en-US" altLang="zh-CN" sz="2800" b="1" baseline="-25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B</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表示玻尔兹曼常数，为</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1.380649×10</a:t>
              </a:r>
              <a:r>
                <a:rPr lang="en-US" altLang="zh-CN" sz="2800" b="1" baseline="30000"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-23</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 J/K</a:t>
              </a:r>
              <a:endPar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6" name="Rectangle 3">
              <a:extLst>
                <a:ext uri="{FF2B5EF4-FFF2-40B4-BE49-F238E27FC236}">
                  <a16:creationId xmlns:a16="http://schemas.microsoft.com/office/drawing/2014/main" id="{7959B356-DD97-446D-93EF-90CA3986C6D5}"/>
                </a:ext>
              </a:extLst>
            </p:cNvPr>
            <p:cNvSpPr txBox="1">
              <a:spLocks noChangeArrowheads="1"/>
            </p:cNvSpPr>
            <p:nvPr/>
          </p:nvSpPr>
          <p:spPr bwMode="auto">
            <a:xfrm>
              <a:off x="268325" y="3861048"/>
              <a:ext cx="8712968" cy="7200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itchFamily="2" charset="2"/>
                <a:buChar char="l"/>
                <a:defRPr sz="2800" b="1">
                  <a:solidFill>
                    <a:schemeClr val="tx1"/>
                  </a:solidFill>
                  <a:effectLst>
                    <a:outerShdw blurRad="38100" dist="38100" dir="2700000" algn="tl">
                      <a:srgbClr val="000000">
                        <a:alpha val="43137"/>
                      </a:srgbClr>
                    </a:outerShdw>
                  </a:effectLst>
                  <a:latin typeface="华文仿宋" pitchFamily="2" charset="-122"/>
                  <a:ea typeface="华文仿宋" pitchFamily="2" charset="-122"/>
                  <a:cs typeface="+mn-cs"/>
                </a:defRPr>
              </a:lvl1pPr>
              <a:lvl2pPr marL="742950" indent="-285750" algn="l" rtl="0" eaLnBrk="0" fontAlgn="base" hangingPunct="0">
                <a:spcBef>
                  <a:spcPct val="20000"/>
                </a:spcBef>
                <a:spcAft>
                  <a:spcPct val="0"/>
                </a:spcAft>
                <a:buClr>
                  <a:schemeClr val="accent1"/>
                </a:buClr>
                <a:buSzPct val="80000"/>
                <a:buFont typeface="Arial" pitchFamily="34" charset="0"/>
                <a:buChar char="•"/>
                <a:defRPr sz="2400" b="1">
                  <a:solidFill>
                    <a:schemeClr val="tx1"/>
                  </a:solidFill>
                  <a:effectLst>
                    <a:outerShdw blurRad="38100" dist="38100" dir="2700000" algn="tl">
                      <a:srgbClr val="000000">
                        <a:alpha val="43137"/>
                      </a:srgbClr>
                    </a:outerShdw>
                  </a:effectLst>
                  <a:latin typeface="华文仿宋" pitchFamily="2" charset="-122"/>
                  <a:ea typeface="华文仿宋" pitchFamily="2" charset="-122"/>
                </a:defRPr>
              </a:lvl2pPr>
              <a:lvl3pPr marL="1143000" indent="-228600" algn="l" rtl="0" eaLnBrk="0" fontAlgn="base" hangingPunct="0">
                <a:spcBef>
                  <a:spcPct val="20000"/>
                </a:spcBef>
                <a:spcAft>
                  <a:spcPct val="0"/>
                </a:spcAft>
                <a:buClr>
                  <a:schemeClr val="accent2"/>
                </a:buClr>
                <a:buSzPct val="70000"/>
                <a:buFont typeface="Wingdings" pitchFamily="2" charset="2"/>
                <a:buChar char="l"/>
                <a:defRPr sz="2400">
                  <a:solidFill>
                    <a:schemeClr val="tx1"/>
                  </a:solidFill>
                  <a:latin typeface="+mn-lt"/>
                  <a:ea typeface="华文仿宋" pitchFamily="2" charset="-122"/>
                </a:defRPr>
              </a:lvl3pPr>
              <a:lvl4pPr marL="1600200" indent="-228600" algn="l" rtl="0" eaLnBrk="0" fontAlgn="base" hangingPunct="0">
                <a:spcBef>
                  <a:spcPct val="20000"/>
                </a:spcBef>
                <a:spcAft>
                  <a:spcPct val="0"/>
                </a:spcAft>
                <a:buClr>
                  <a:schemeClr val="accent1"/>
                </a:buClr>
                <a:buSzPct val="60000"/>
                <a:buFont typeface="Wingdings" pitchFamily="2" charset="2"/>
                <a:buChar char="¢"/>
                <a:defRPr sz="2000" b="1">
                  <a:solidFill>
                    <a:schemeClr val="tx1"/>
                  </a:solidFill>
                  <a:effectLst>
                    <a:outerShdw blurRad="38100" dist="38100" dir="2700000" algn="tl">
                      <a:srgbClr val="000000">
                        <a:alpha val="43137"/>
                      </a:srgbClr>
                    </a:outerShdw>
                  </a:effectLst>
                  <a:latin typeface="+mn-lt"/>
                  <a:ea typeface="华文仿宋" pitchFamily="2" charset="-122"/>
                </a:defRPr>
              </a:lvl4pPr>
              <a:lvl5pPr marL="2057400" indent="-228600" algn="l" rtl="0" eaLnBrk="0" fontAlgn="base" hangingPunct="0">
                <a:spcBef>
                  <a:spcPct val="20000"/>
                </a:spcBef>
                <a:spcAft>
                  <a:spcPct val="0"/>
                </a:spcAft>
                <a:buClr>
                  <a:schemeClr val="accent2"/>
                </a:buClr>
                <a:buSzPct val="60000"/>
                <a:buFont typeface="Wingdings" pitchFamily="2" charset="2"/>
                <a:buChar char="l"/>
                <a:defRPr sz="2000" b="1">
                  <a:solidFill>
                    <a:schemeClr val="tx1"/>
                  </a:solidFill>
                  <a:effectLst>
                    <a:outerShdw blurRad="38100" dist="38100" dir="2700000" algn="tl">
                      <a:srgbClr val="000000">
                        <a:alpha val="43137"/>
                      </a:srgbClr>
                    </a:outerShdw>
                  </a:effectLst>
                  <a:latin typeface="+mn-lt"/>
                  <a:ea typeface="华文仿宋" pitchFamily="2" charset="-122"/>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pPr algn="just" eaLnBrk="1" hangingPunct="1">
                <a:lnSpc>
                  <a:spcPct val="125000"/>
                </a:lnSpc>
                <a:spcBef>
                  <a:spcPts val="600"/>
                </a:spcBef>
                <a:buClrTx/>
                <a:defRPr/>
              </a:pPr>
              <a:r>
                <a:rPr kumimoji="0" lang="zh-CN" altLang="en-US" kern="0" dirty="0">
                  <a:solidFill>
                    <a:srgbClr val="FF0000"/>
                  </a:solidFill>
                  <a:effectLst/>
                  <a:latin typeface="Times New Roman" panose="02020603050405020304" pitchFamily="18" charset="0"/>
                  <a:cs typeface="Times New Roman" panose="02020603050405020304" pitchFamily="18" charset="0"/>
                </a:rPr>
                <a:t>联系宏观与微观的热力学函数</a:t>
              </a:r>
              <a:r>
                <a:rPr kumimoji="0" lang="en-US" altLang="zh-CN" kern="0" dirty="0">
                  <a:solidFill>
                    <a:srgbClr val="FF0000"/>
                  </a:solidFill>
                  <a:effectLst/>
                  <a:latin typeface="Times New Roman" panose="02020603050405020304" pitchFamily="18" charset="0"/>
                  <a:cs typeface="Times New Roman" panose="02020603050405020304" pitchFamily="18" charset="0"/>
                </a:rPr>
                <a:t>(</a:t>
              </a:r>
              <a:r>
                <a:rPr kumimoji="0" lang="zh-CN" altLang="en-US" kern="0" dirty="0">
                  <a:solidFill>
                    <a:srgbClr val="FF0000"/>
                  </a:solidFill>
                  <a:effectLst/>
                  <a:latin typeface="Times New Roman" panose="02020603050405020304" pitchFamily="18" charset="0"/>
                  <a:cs typeface="Times New Roman" panose="02020603050405020304" pitchFamily="18" charset="0"/>
                </a:rPr>
                <a:t>玻尔兹曼熵公式</a:t>
              </a:r>
              <a:r>
                <a:rPr kumimoji="0" lang="en-US" altLang="zh-CN" kern="0" dirty="0">
                  <a:solidFill>
                    <a:srgbClr val="FF0000"/>
                  </a:solidFill>
                  <a:effectLst/>
                  <a:latin typeface="Times New Roman" panose="02020603050405020304" pitchFamily="18" charset="0"/>
                  <a:cs typeface="Times New Roman" panose="02020603050405020304" pitchFamily="18" charset="0"/>
                </a:rPr>
                <a:t>)</a:t>
              </a:r>
              <a:r>
                <a:rPr kumimoji="0" lang="zh-CN" altLang="en-US" kern="0" dirty="0">
                  <a:solidFill>
                    <a:srgbClr val="FF0000"/>
                  </a:solidFill>
                  <a:effectLst/>
                  <a:latin typeface="Times New Roman" panose="02020603050405020304" pitchFamily="18" charset="0"/>
                  <a:cs typeface="Times New Roman" panose="02020603050405020304" pitchFamily="18" charset="0"/>
                </a:rPr>
                <a:t>：</a:t>
              </a:r>
              <a:endParaRPr kumimoji="0" lang="zh-CN" altLang="en-US" kern="0" dirty="0">
                <a:solidFill>
                  <a:srgbClr val="003399"/>
                </a:solidFill>
                <a:effectLst/>
                <a:latin typeface="Times New Roman" panose="02020603050405020304" pitchFamily="18" charset="0"/>
                <a:cs typeface="Times New Roman" panose="02020603050405020304" pitchFamily="18"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3.4.1.3  </a:t>
            </a:r>
            <a:r>
              <a:rPr lang="zh-CN" altLang="en-US" sz="3200" dirty="0">
                <a:latin typeface="黑体" pitchFamily="2" charset="-122"/>
              </a:rPr>
              <a:t>热力学第二定律</a:t>
            </a:r>
            <a:r>
              <a:rPr lang="zh-CN" altLang="en-US" sz="2800" i="1" dirty="0">
                <a:latin typeface="黑体" pitchFamily="2" charset="-122"/>
              </a:rPr>
              <a:t>	</a:t>
            </a:r>
          </a:p>
        </p:txBody>
      </p:sp>
      <p:sp>
        <p:nvSpPr>
          <p:cNvPr id="110596" name="Rectangle 3"/>
          <p:cNvSpPr>
            <a:spLocks noGrp="1" noChangeArrowheads="1"/>
          </p:cNvSpPr>
          <p:nvPr>
            <p:ph idx="1"/>
          </p:nvPr>
        </p:nvSpPr>
        <p:spPr>
          <a:xfrm>
            <a:off x="250825" y="1009650"/>
            <a:ext cx="8642350" cy="4795614"/>
          </a:xfrm>
        </p:spPr>
        <p:txBody>
          <a:bodyPr/>
          <a:lstStyle/>
          <a:p>
            <a:pPr marL="0" indent="0" algn="just" eaLnBrk="1" hangingPunct="1">
              <a:lnSpc>
                <a:spcPct val="125000"/>
              </a:lnSpc>
              <a:spcBef>
                <a:spcPts val="600"/>
              </a:spcBef>
              <a:buFont typeface="Wingdings" pitchFamily="2" charset="2"/>
              <a:buNone/>
              <a:defRPr/>
            </a:pPr>
            <a:r>
              <a:rPr lang="en-US" altLang="zh-CN" sz="3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3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文字表述方法</a:t>
            </a:r>
            <a:endParaRPr lang="en-US" altLang="zh-CN" sz="30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63525" indent="-263525" algn="just" eaLnBrk="1" hangingPunct="1">
              <a:lnSpc>
                <a:spcPct val="125000"/>
              </a:lnSpc>
              <a:spcBef>
                <a:spcPts val="600"/>
              </a:spcBef>
              <a:buClrTx/>
              <a:defRPr/>
            </a:pPr>
            <a:r>
              <a:rPr lang="zh-CN" altLang="en-US" b="0" dirty="0">
                <a:solidFill>
                  <a:srgbClr val="FF0000"/>
                </a:solidFill>
                <a:effectLst/>
                <a:latin typeface="Times New Roman" panose="02020603050405020304" pitchFamily="18" charset="0"/>
                <a:cs typeface="Times New Roman" panose="02020603050405020304" pitchFamily="18" charset="0"/>
              </a:rPr>
              <a:t>克劳修斯</a:t>
            </a:r>
            <a:r>
              <a:rPr lang="en-US" altLang="zh-CN" b="0" dirty="0">
                <a:solidFill>
                  <a:srgbClr val="FF0000"/>
                </a:solidFill>
                <a:effectLst/>
                <a:latin typeface="Times New Roman" panose="02020603050405020304" pitchFamily="18" charset="0"/>
                <a:cs typeface="Times New Roman" panose="02020603050405020304" pitchFamily="18" charset="0"/>
              </a:rPr>
              <a:t>(Clausius)</a:t>
            </a:r>
            <a:r>
              <a:rPr lang="zh-CN" altLang="en-US" b="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热不可能由低温物体传导到高温物体而不发生其它变化。说明热传导的不可逆性。</a:t>
            </a:r>
            <a:endParaRPr lang="en-US" altLang="zh-CN" dirty="0">
              <a:effectLst/>
              <a:latin typeface="Times New Roman" panose="02020603050405020304" pitchFamily="18" charset="0"/>
              <a:cs typeface="Times New Roman" panose="02020603050405020304" pitchFamily="18" charset="0"/>
            </a:endParaRPr>
          </a:p>
          <a:p>
            <a:pPr marL="263525" indent="-263525" algn="just" eaLnBrk="1" hangingPunct="1">
              <a:lnSpc>
                <a:spcPct val="125000"/>
              </a:lnSpc>
              <a:spcBef>
                <a:spcPts val="600"/>
              </a:spcBef>
              <a:buClrTx/>
              <a:defRPr/>
            </a:pPr>
            <a:r>
              <a:rPr lang="zh-CN" altLang="en-US" b="0" dirty="0">
                <a:solidFill>
                  <a:srgbClr val="FF0000"/>
                </a:solidFill>
                <a:effectLst/>
                <a:latin typeface="Times New Roman" panose="02020603050405020304" pitchFamily="18" charset="0"/>
                <a:cs typeface="Times New Roman" panose="02020603050405020304" pitchFamily="18" charset="0"/>
              </a:rPr>
              <a:t>开尔文</a:t>
            </a:r>
            <a:r>
              <a:rPr lang="en-US" altLang="zh-CN" b="0" dirty="0">
                <a:solidFill>
                  <a:srgbClr val="FF0000"/>
                </a:solidFill>
                <a:effectLst/>
                <a:latin typeface="Times New Roman" panose="02020603050405020304" pitchFamily="18" charset="0"/>
                <a:cs typeface="Times New Roman" panose="02020603050405020304" pitchFamily="18" charset="0"/>
              </a:rPr>
              <a:t>(Kelvin)</a:t>
            </a:r>
            <a:r>
              <a:rPr lang="zh-CN" altLang="en-US" b="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不可能从单一热源吸取热使之完全转换为功，而不留下其他变化，说明功转换为热的不可逆性。</a:t>
            </a:r>
            <a:endParaRPr lang="en-US" altLang="zh-CN" dirty="0">
              <a:effectLst/>
              <a:latin typeface="Times New Roman" panose="02020603050405020304" pitchFamily="18" charset="0"/>
              <a:cs typeface="Times New Roman" panose="02020603050405020304" pitchFamily="18" charset="0"/>
            </a:endParaRPr>
          </a:p>
          <a:p>
            <a:pPr marL="263525" indent="-263525" algn="just" eaLnBrk="1" hangingPunct="1">
              <a:lnSpc>
                <a:spcPct val="125000"/>
              </a:lnSpc>
              <a:spcBef>
                <a:spcPts val="600"/>
              </a:spcBef>
              <a:buClrTx/>
              <a:defRPr/>
            </a:pPr>
            <a:r>
              <a:rPr lang="zh-CN" altLang="en-US" b="0" dirty="0">
                <a:solidFill>
                  <a:srgbClr val="FF0000"/>
                </a:solidFill>
                <a:effectLst/>
                <a:latin typeface="Times New Roman" panose="02020603050405020304" pitchFamily="18" charset="0"/>
                <a:cs typeface="Times New Roman" panose="02020603050405020304" pitchFamily="18" charset="0"/>
              </a:rPr>
              <a:t>奥斯特瓦德</a:t>
            </a:r>
            <a:r>
              <a:rPr lang="en-US" altLang="zh-CN" b="0" dirty="0">
                <a:solidFill>
                  <a:srgbClr val="FF0000"/>
                </a:solidFill>
                <a:effectLst/>
                <a:latin typeface="Times New Roman" panose="02020603050405020304" pitchFamily="18" charset="0"/>
                <a:cs typeface="Times New Roman" panose="02020603050405020304" pitchFamily="18" charset="0"/>
              </a:rPr>
              <a:t>(</a:t>
            </a:r>
            <a:r>
              <a:rPr lang="en-US" altLang="zh-CN" b="0" dirty="0" err="1">
                <a:solidFill>
                  <a:srgbClr val="FF0000"/>
                </a:solidFill>
                <a:effectLst/>
                <a:latin typeface="Times New Roman" panose="02020603050405020304" pitchFamily="18" charset="0"/>
                <a:cs typeface="Times New Roman" panose="02020603050405020304" pitchFamily="18" charset="0"/>
              </a:rPr>
              <a:t>Ostward</a:t>
            </a:r>
            <a:r>
              <a:rPr lang="en-US" altLang="zh-CN" b="0" dirty="0">
                <a:solidFill>
                  <a:srgbClr val="FF0000"/>
                </a:solidFill>
                <a:effectLst/>
                <a:latin typeface="Times New Roman" panose="02020603050405020304" pitchFamily="18" charset="0"/>
                <a:cs typeface="Times New Roman" panose="02020603050405020304" pitchFamily="18" charset="0"/>
              </a:rPr>
              <a:t>)</a:t>
            </a:r>
            <a:r>
              <a:rPr lang="zh-CN" altLang="en-US" b="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第二类永动机是不可能造成的。</a:t>
            </a:r>
          </a:p>
          <a:p>
            <a:pPr algn="just" eaLnBrk="1" hangingPunct="1">
              <a:lnSpc>
                <a:spcPct val="125000"/>
              </a:lnSpc>
              <a:spcBef>
                <a:spcPts val="600"/>
              </a:spcBef>
              <a:defRPr/>
            </a:pPr>
            <a:endParaRPr lang="zh-CN" altLang="en-US" dirty="0">
              <a:effectLst/>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DEA27006-C577-4984-8D0B-036DE8FC9257}"/>
              </a:ext>
            </a:extLst>
          </p:cNvPr>
          <p:cNvGrpSpPr/>
          <p:nvPr/>
        </p:nvGrpSpPr>
        <p:grpSpPr>
          <a:xfrm>
            <a:off x="6156176" y="5013176"/>
            <a:ext cx="1480145" cy="1480145"/>
            <a:chOff x="7337217" y="974399"/>
            <a:chExt cx="1480145" cy="1480145"/>
          </a:xfrm>
        </p:grpSpPr>
        <p:sp>
          <p:nvSpPr>
            <p:cNvPr id="6" name="爆炸形: 8 pt  5">
              <a:extLst>
                <a:ext uri="{FF2B5EF4-FFF2-40B4-BE49-F238E27FC236}">
                  <a16:creationId xmlns:a16="http://schemas.microsoft.com/office/drawing/2014/main" id="{3611E745-94B4-4201-BB59-1ACF6EDB0693}"/>
                </a:ext>
              </a:extLst>
            </p:cNvPr>
            <p:cNvSpPr/>
            <p:nvPr/>
          </p:nvSpPr>
          <p:spPr bwMode="auto">
            <a:xfrm>
              <a:off x="7337217" y="974399"/>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7" name="矩形 6">
              <a:extLst>
                <a:ext uri="{FF2B5EF4-FFF2-40B4-BE49-F238E27FC236}">
                  <a16:creationId xmlns:a16="http://schemas.microsoft.com/office/drawing/2014/main" id="{8375300A-3339-4E07-A103-408E67A500A2}"/>
                </a:ext>
              </a:extLst>
            </p:cNvPr>
            <p:cNvSpPr/>
            <p:nvPr/>
          </p:nvSpPr>
          <p:spPr>
            <a:xfrm>
              <a:off x="7586534" y="1406868"/>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4"/>
          <p:cNvSpPr>
            <a:spLocks noGrp="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3.4.1.3  </a:t>
            </a:r>
            <a:r>
              <a:rPr lang="zh-CN" altLang="en-US" dirty="0">
                <a:latin typeface="黑体" pitchFamily="2" charset="-122"/>
              </a:rPr>
              <a:t>热力学第二定律</a:t>
            </a:r>
            <a:endParaRPr lang="zh-CN" altLang="en-US" dirty="0"/>
          </a:p>
        </p:txBody>
      </p:sp>
      <p:sp>
        <p:nvSpPr>
          <p:cNvPr id="328707" name="Rectangle 3"/>
          <p:cNvSpPr>
            <a:spLocks noGrp="1" noChangeArrowheads="1"/>
          </p:cNvSpPr>
          <p:nvPr>
            <p:ph type="body" idx="4294967295"/>
          </p:nvPr>
        </p:nvSpPr>
        <p:spPr>
          <a:xfrm>
            <a:off x="251520" y="980728"/>
            <a:ext cx="8640960" cy="2303462"/>
          </a:xfrm>
        </p:spPr>
        <p:txBody>
          <a:bodyPr/>
          <a:lstStyle/>
          <a:p>
            <a:pPr marL="0" indent="0" algn="just" eaLnBrk="1" hangingPunct="1">
              <a:lnSpc>
                <a:spcPct val="125000"/>
              </a:lnSpc>
              <a:spcBef>
                <a:spcPts val="600"/>
              </a:spcBef>
              <a:buFont typeface="Wingdings" pitchFamily="2" charset="2"/>
              <a:buNone/>
              <a:defRPr/>
            </a:pPr>
            <a:r>
              <a:rPr lang="zh-CN" altLang="en-US" dirty="0">
                <a:solidFill>
                  <a:srgbClr val="FF0000"/>
                </a:solidFill>
                <a:effectLst/>
              </a:rPr>
              <a:t>第二类永动机：</a:t>
            </a:r>
            <a:r>
              <a:rPr lang="zh-CN" altLang="en-US" dirty="0">
                <a:effectLst/>
              </a:rPr>
              <a:t>从单一热源吸热使之完全变为功，而不留下任何影响。</a:t>
            </a:r>
          </a:p>
          <a:p>
            <a:pPr marL="0" indent="0" algn="just" eaLnBrk="1" hangingPunct="1">
              <a:lnSpc>
                <a:spcPct val="125000"/>
              </a:lnSpc>
              <a:spcBef>
                <a:spcPts val="600"/>
              </a:spcBef>
              <a:buFont typeface="Wingdings" pitchFamily="2" charset="2"/>
              <a:buNone/>
              <a:defRPr/>
            </a:pPr>
            <a:r>
              <a:rPr lang="zh-CN" altLang="en-US" dirty="0">
                <a:solidFill>
                  <a:srgbClr val="FF0000"/>
                </a:solidFill>
                <a:effectLst/>
              </a:rPr>
              <a:t>热力学第二定律的实质是：</a:t>
            </a:r>
            <a:r>
              <a:rPr lang="zh-CN" altLang="en-US" dirty="0">
                <a:effectLst/>
              </a:rPr>
              <a:t>断定自然界中一切实际进行的过程都是热力学不可逆过程。</a:t>
            </a:r>
          </a:p>
        </p:txBody>
      </p:sp>
      <p:sp>
        <p:nvSpPr>
          <p:cNvPr id="81924" name="矩形 3"/>
          <p:cNvSpPr>
            <a:spLocks noChangeArrowheads="1"/>
          </p:cNvSpPr>
          <p:nvPr/>
        </p:nvSpPr>
        <p:spPr bwMode="auto">
          <a:xfrm>
            <a:off x="251520" y="3604410"/>
            <a:ext cx="8640959" cy="2560894"/>
          </a:xfrm>
          <a:prstGeom prst="rect">
            <a:avLst/>
          </a:prstGeom>
          <a:noFill/>
          <a:ln w="9525">
            <a:noFill/>
            <a:miter lim="800000"/>
            <a:headEnd/>
            <a:tailEnd/>
          </a:ln>
        </p:spPr>
        <p:txBody>
          <a:bodyPr wrap="square">
            <a:spAutoFit/>
          </a:bodyPr>
          <a:lstStyle/>
          <a:p>
            <a:pPr algn="just">
              <a:lnSpc>
                <a:spcPct val="125000"/>
              </a:lnSpc>
              <a:spcBef>
                <a:spcPts val="600"/>
              </a:spcBef>
            </a:pPr>
            <a:r>
              <a:rPr lang="zh-CN" altLang="en-US" sz="2600" b="1" dirty="0">
                <a:solidFill>
                  <a:schemeClr val="tx1"/>
                </a:solidFill>
                <a:latin typeface="华文仿宋" panose="02010600040101010101" pitchFamily="2" charset="-122"/>
                <a:ea typeface="华文仿宋" panose="02010600040101010101" pitchFamily="2" charset="-122"/>
              </a:rPr>
              <a:t>历史上首个成型的第二类永动机装置是</a:t>
            </a: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1881</a:t>
            </a:r>
            <a:r>
              <a:rPr lang="zh-CN" altLang="en-US" sz="2600" b="1" dirty="0">
                <a:solidFill>
                  <a:schemeClr val="tx1"/>
                </a:solidFill>
                <a:latin typeface="华文仿宋" panose="02010600040101010101" pitchFamily="2" charset="-122"/>
                <a:ea typeface="华文仿宋" panose="02010600040101010101" pitchFamily="2" charset="-122"/>
              </a:rPr>
              <a:t>年美国人约翰</a:t>
            </a:r>
            <a:r>
              <a:rPr lang="en-US" altLang="zh-CN" sz="26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600" b="1" dirty="0">
                <a:solidFill>
                  <a:schemeClr val="tx1"/>
                </a:solidFill>
                <a:latin typeface="华文仿宋" panose="02010600040101010101" pitchFamily="2" charset="-122"/>
                <a:ea typeface="华文仿宋" panose="02010600040101010101" pitchFamily="2" charset="-122"/>
              </a:rPr>
              <a:t>嘎姆吉为美国海军设计的零发动机，这一装置利用海水的热量将液氨汽化，推动机械运转。但是这一装置无法持续运转，因为汽化后的液氨在没有低温热源存在的条件下无法重新液化，因而不能完成循环。</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7"/>
          <p:cNvSpPr>
            <a:spLocks noGrp="1" noChangeArrowheads="1"/>
          </p:cNvSpPr>
          <p:nvPr>
            <p:ph type="title" idx="4294967295"/>
          </p:nvPr>
        </p:nvSpPr>
        <p:spPr>
          <a:xfrm>
            <a:off x="251520" y="457200"/>
            <a:ext cx="5290443" cy="609600"/>
          </a:xfrm>
        </p:spPr>
        <p:txBody>
          <a:bodyPr/>
          <a:lstStyle/>
          <a:p>
            <a:pPr eaLnBrk="1" hangingPunct="1">
              <a:defRPr/>
            </a:pPr>
            <a:r>
              <a:rPr lang="en-US" altLang="zh-CN" sz="3200" dirty="0">
                <a:latin typeface="Arial" panose="020B0604020202020204" pitchFamily="34" charset="0"/>
                <a:cs typeface="Arial" panose="020B0604020202020204" pitchFamily="34" charset="0"/>
              </a:rPr>
              <a:t>3.4.1.3  </a:t>
            </a:r>
            <a:r>
              <a:rPr lang="zh-CN" altLang="en-US" sz="3200" dirty="0">
                <a:latin typeface="+mj-ea"/>
              </a:rPr>
              <a:t>热力学第二定律</a:t>
            </a:r>
            <a:endParaRPr lang="zh-CN" altLang="en-US" sz="3200" dirty="0">
              <a:solidFill>
                <a:schemeClr val="accent2"/>
              </a:solidFill>
              <a:latin typeface="+mj-ea"/>
            </a:endParaRPr>
          </a:p>
        </p:txBody>
      </p:sp>
      <p:sp>
        <p:nvSpPr>
          <p:cNvPr id="27655" name="Rectangle 2"/>
          <p:cNvSpPr>
            <a:spLocks noGrp="1" noChangeArrowheads="1"/>
          </p:cNvSpPr>
          <p:nvPr>
            <p:ph type="body" sz="half" idx="1"/>
          </p:nvPr>
        </p:nvSpPr>
        <p:spPr>
          <a:xfrm>
            <a:off x="251520" y="2759696"/>
            <a:ext cx="8730555" cy="1480146"/>
          </a:xfrm>
        </p:spPr>
        <p:txBody>
          <a:bodyPr/>
          <a:lstStyle/>
          <a:p>
            <a:pPr marL="0" indent="0" eaLnBrk="1" hangingPunct="1">
              <a:lnSpc>
                <a:spcPct val="150000"/>
              </a:lnSpc>
              <a:spcBef>
                <a:spcPts val="600"/>
              </a:spcBef>
              <a:buFontTx/>
              <a:buNone/>
              <a:defRPr/>
            </a:pPr>
            <a:r>
              <a:rPr lang="zh-CN" altLang="en-US" dirty="0">
                <a:effectLst/>
                <a:latin typeface="Times New Roman" panose="02020603050405020304" pitchFamily="18" charset="0"/>
                <a:ea typeface="仿宋_GB2312" pitchFamily="49" charset="-122"/>
                <a:cs typeface="Times New Roman" panose="02020603050405020304" pitchFamily="18" charset="0"/>
              </a:rPr>
              <a:t>即在</a:t>
            </a:r>
            <a:r>
              <a:rPr lang="zh-CN" altLang="en-US" dirty="0">
                <a:solidFill>
                  <a:srgbClr val="FF0000"/>
                </a:solidFill>
                <a:effectLst/>
                <a:latin typeface="Times New Roman" panose="02020603050405020304" pitchFamily="18" charset="0"/>
                <a:ea typeface="仿宋_GB2312" pitchFamily="49" charset="-122"/>
                <a:cs typeface="Times New Roman" panose="02020603050405020304" pitchFamily="18" charset="0"/>
              </a:rPr>
              <a:t>孤立体系</a:t>
            </a:r>
            <a:r>
              <a:rPr lang="zh-CN" altLang="en-US" dirty="0">
                <a:effectLst/>
                <a:latin typeface="Times New Roman" panose="02020603050405020304" pitchFamily="18" charset="0"/>
                <a:ea typeface="仿宋_GB2312" pitchFamily="49" charset="-122"/>
                <a:cs typeface="Times New Roman" panose="02020603050405020304" pitchFamily="18" charset="0"/>
              </a:rPr>
              <a:t>中自发进行的反应必然伴随着熵的增加，达到平衡后</a:t>
            </a:r>
            <a:r>
              <a:rPr lang="en-US" altLang="zh-CN" dirty="0">
                <a:effectLst/>
                <a:latin typeface="+mj-ea"/>
                <a:ea typeface="+mj-ea"/>
                <a:cs typeface="Times New Roman" panose="02020603050405020304" pitchFamily="18" charset="0"/>
              </a:rPr>
              <a:t>(</a:t>
            </a:r>
            <a:r>
              <a:rPr lang="zh-CN" altLang="en-US" dirty="0">
                <a:effectLst/>
                <a:latin typeface="+mj-ea"/>
                <a:ea typeface="+mj-ea"/>
                <a:cs typeface="Times New Roman" panose="02020603050405020304" pitchFamily="18" charset="0"/>
              </a:rPr>
              <a:t>即可逆过程</a:t>
            </a:r>
            <a:r>
              <a:rPr lang="en-US" altLang="zh-CN" dirty="0">
                <a:effectLst/>
                <a:latin typeface="+mj-ea"/>
                <a:ea typeface="+mj-ea"/>
                <a:cs typeface="Times New Roman" panose="02020603050405020304" pitchFamily="18" charset="0"/>
              </a:rPr>
              <a:t>)</a:t>
            </a:r>
            <a:r>
              <a:rPr lang="zh-CN" altLang="en-US" dirty="0">
                <a:effectLst/>
                <a:latin typeface="Times New Roman" panose="02020603050405020304" pitchFamily="18" charset="0"/>
                <a:ea typeface="仿宋_GB2312" pitchFamily="49" charset="-122"/>
                <a:cs typeface="Times New Roman" panose="02020603050405020304" pitchFamily="18" charset="0"/>
              </a:rPr>
              <a:t>，熵值则保持不变。</a:t>
            </a:r>
          </a:p>
        </p:txBody>
      </p:sp>
      <p:graphicFrame>
        <p:nvGraphicFramePr>
          <p:cNvPr id="82948" name="Object 8"/>
          <p:cNvGraphicFramePr>
            <a:graphicFrameLocks noGrp="1" noChangeAspect="1"/>
          </p:cNvGraphicFramePr>
          <p:nvPr>
            <p:ph sz="half" idx="2"/>
            <p:extLst>
              <p:ext uri="{D42A27DB-BD31-4B8C-83A1-F6EECF244321}">
                <p14:modId xmlns:p14="http://schemas.microsoft.com/office/powerpoint/2010/main" val="1153735897"/>
              </p:ext>
            </p:extLst>
          </p:nvPr>
        </p:nvGraphicFramePr>
        <p:xfrm>
          <a:off x="1346200" y="4448051"/>
          <a:ext cx="1739900" cy="549275"/>
        </p:xfrm>
        <a:graphic>
          <a:graphicData uri="http://schemas.openxmlformats.org/presentationml/2006/ole">
            <mc:AlternateContent xmlns:mc="http://schemas.openxmlformats.org/markup-compatibility/2006">
              <mc:Choice xmlns:v="urn:schemas-microsoft-com:vml" Requires="v">
                <p:oleObj spid="_x0000_s178329" name="Equation" r:id="rId4" imgW="723600" imgH="228600" progId="Equation.DSMT4">
                  <p:embed/>
                </p:oleObj>
              </mc:Choice>
              <mc:Fallback>
                <p:oleObj name="Equation" r:id="rId4" imgW="723600" imgH="228600" progId="Equation.DSMT4">
                  <p:embed/>
                  <p:pic>
                    <p:nvPicPr>
                      <p:cNvPr id="0" name="Object 8"/>
                      <p:cNvPicPr>
                        <a:picLocks noChangeAspect="1" noChangeArrowheads="1"/>
                      </p:cNvPicPr>
                      <p:nvPr/>
                    </p:nvPicPr>
                    <p:blipFill>
                      <a:blip r:embed="rId5"/>
                      <a:srcRect/>
                      <a:stretch>
                        <a:fillRect/>
                      </a:stretch>
                    </p:blipFill>
                    <p:spPr bwMode="auto">
                      <a:xfrm>
                        <a:off x="1346200" y="4448051"/>
                        <a:ext cx="17399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2949" name="Object 3"/>
          <p:cNvGraphicFramePr>
            <a:graphicFrameLocks noChangeAspect="1"/>
          </p:cNvGraphicFramePr>
          <p:nvPr>
            <p:extLst>
              <p:ext uri="{D42A27DB-BD31-4B8C-83A1-F6EECF244321}">
                <p14:modId xmlns:p14="http://schemas.microsoft.com/office/powerpoint/2010/main" val="562279734"/>
              </p:ext>
            </p:extLst>
          </p:nvPr>
        </p:nvGraphicFramePr>
        <p:xfrm>
          <a:off x="3149600" y="1989138"/>
          <a:ext cx="2809875" cy="679450"/>
        </p:xfrm>
        <a:graphic>
          <a:graphicData uri="http://schemas.openxmlformats.org/presentationml/2006/ole">
            <mc:AlternateContent xmlns:mc="http://schemas.openxmlformats.org/markup-compatibility/2006">
              <mc:Choice xmlns:v="urn:schemas-microsoft-com:vml" Requires="v">
                <p:oleObj spid="_x0000_s178330" name="Equation" r:id="rId6" imgW="952200" imgH="228600" progId="Equation.DSMT4">
                  <p:embed/>
                </p:oleObj>
              </mc:Choice>
              <mc:Fallback>
                <p:oleObj name="Equation" r:id="rId6" imgW="952200" imgH="228600" progId="Equation.DSMT4">
                  <p:embed/>
                  <p:pic>
                    <p:nvPicPr>
                      <p:cNvPr id="0" name="Object 3"/>
                      <p:cNvPicPr>
                        <a:picLocks noChangeAspect="1" noChangeArrowheads="1"/>
                      </p:cNvPicPr>
                      <p:nvPr/>
                    </p:nvPicPr>
                    <p:blipFill>
                      <a:blip r:embed="rId7"/>
                      <a:srcRect/>
                      <a:stretch>
                        <a:fillRect/>
                      </a:stretch>
                    </p:blipFill>
                    <p:spPr bwMode="auto">
                      <a:xfrm>
                        <a:off x="3149600" y="1989138"/>
                        <a:ext cx="2809875"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0" name="Object 5"/>
          <p:cNvGraphicFramePr>
            <a:graphicFrameLocks noChangeAspect="1"/>
          </p:cNvGraphicFramePr>
          <p:nvPr>
            <p:extLst>
              <p:ext uri="{D42A27DB-BD31-4B8C-83A1-F6EECF244321}">
                <p14:modId xmlns:p14="http://schemas.microsoft.com/office/powerpoint/2010/main" val="415771986"/>
              </p:ext>
            </p:extLst>
          </p:nvPr>
        </p:nvGraphicFramePr>
        <p:xfrm>
          <a:off x="3549650" y="4395788"/>
          <a:ext cx="3705225" cy="566737"/>
        </p:xfrm>
        <a:graphic>
          <a:graphicData uri="http://schemas.openxmlformats.org/presentationml/2006/ole">
            <mc:AlternateContent xmlns:mc="http://schemas.openxmlformats.org/markup-compatibility/2006">
              <mc:Choice xmlns:v="urn:schemas-microsoft-com:vml" Requires="v">
                <p:oleObj spid="_x0000_s178331" name="Equation" r:id="rId8" imgW="1536480" imgH="228600" progId="Equation.DSMT4">
                  <p:embed/>
                </p:oleObj>
              </mc:Choice>
              <mc:Fallback>
                <p:oleObj name="Equation" r:id="rId8" imgW="1536480" imgH="228600" progId="Equation.DSMT4">
                  <p:embed/>
                  <p:pic>
                    <p:nvPicPr>
                      <p:cNvPr id="0" name="Object 5"/>
                      <p:cNvPicPr>
                        <a:picLocks noChangeAspect="1" noChangeArrowheads="1"/>
                      </p:cNvPicPr>
                      <p:nvPr/>
                    </p:nvPicPr>
                    <p:blipFill>
                      <a:blip r:embed="rId9"/>
                      <a:srcRect/>
                      <a:stretch>
                        <a:fillRect/>
                      </a:stretch>
                    </p:blipFill>
                    <p:spPr bwMode="auto">
                      <a:xfrm>
                        <a:off x="3549650" y="4395788"/>
                        <a:ext cx="3705225"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51" name="Rectangle 6"/>
          <p:cNvSpPr>
            <a:spLocks noChangeArrowheads="1"/>
          </p:cNvSpPr>
          <p:nvPr/>
        </p:nvSpPr>
        <p:spPr bwMode="auto">
          <a:xfrm>
            <a:off x="3099297" y="4365104"/>
            <a:ext cx="377825" cy="584200"/>
          </a:xfrm>
          <a:prstGeom prst="rect">
            <a:avLst/>
          </a:prstGeom>
          <a:noFill/>
          <a:ln w="9525">
            <a:noFill/>
            <a:miter lim="800000"/>
            <a:headEnd/>
            <a:tailEnd/>
          </a:ln>
        </p:spPr>
        <p:txBody>
          <a:bodyPr>
            <a:spAutoFit/>
          </a:bodyPr>
          <a:lstStyle/>
          <a:p>
            <a:r>
              <a:rPr lang="zh-CN" altLang="en-US" sz="3200" dirty="0">
                <a:solidFill>
                  <a:schemeClr val="tx1"/>
                </a:solidFill>
                <a:latin typeface="Times New Roman" panose="02020603050405020304" pitchFamily="18" charset="0"/>
                <a:cs typeface="Times New Roman" panose="02020603050405020304" pitchFamily="18" charset="0"/>
              </a:rPr>
              <a:t>=</a:t>
            </a:r>
          </a:p>
        </p:txBody>
      </p:sp>
      <p:sp>
        <p:nvSpPr>
          <p:cNvPr id="29704" name="TextBox 8"/>
          <p:cNvSpPr txBox="1">
            <a:spLocks noChangeArrowheads="1"/>
          </p:cNvSpPr>
          <p:nvPr/>
        </p:nvSpPr>
        <p:spPr bwMode="auto">
          <a:xfrm>
            <a:off x="251521" y="1115020"/>
            <a:ext cx="3312367" cy="553998"/>
          </a:xfrm>
          <a:prstGeom prst="rect">
            <a:avLst/>
          </a:prstGeom>
          <a:noFill/>
          <a:ln w="9525">
            <a:noFill/>
            <a:miter lim="800000"/>
            <a:headEnd/>
            <a:tailEnd/>
          </a:ln>
        </p:spPr>
        <p:txBody>
          <a:bodyPr wrap="square">
            <a:spAutoFit/>
          </a:bodyPr>
          <a:lstStyle/>
          <a:p>
            <a:pPr>
              <a:spcBef>
                <a:spcPct val="20000"/>
              </a:spcBef>
              <a:buClr>
                <a:schemeClr val="hlink"/>
              </a:buClr>
              <a:defRPr/>
            </a:pPr>
            <a:r>
              <a:rPr lang="en-US" altLang="zh-CN" sz="3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3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数学表述方法</a:t>
            </a:r>
          </a:p>
        </p:txBody>
      </p:sp>
      <p:grpSp>
        <p:nvGrpSpPr>
          <p:cNvPr id="3" name="组合 2">
            <a:extLst>
              <a:ext uri="{FF2B5EF4-FFF2-40B4-BE49-F238E27FC236}">
                <a16:creationId xmlns:a16="http://schemas.microsoft.com/office/drawing/2014/main" id="{0C5A0E3B-F8D1-4ECF-AD16-62053EEA99CD}"/>
              </a:ext>
            </a:extLst>
          </p:cNvPr>
          <p:cNvGrpSpPr/>
          <p:nvPr/>
        </p:nvGrpSpPr>
        <p:grpSpPr>
          <a:xfrm>
            <a:off x="7308304" y="4649356"/>
            <a:ext cx="1480145" cy="1480145"/>
            <a:chOff x="7337217" y="974399"/>
            <a:chExt cx="1480145" cy="1480145"/>
          </a:xfrm>
        </p:grpSpPr>
        <p:sp>
          <p:nvSpPr>
            <p:cNvPr id="10" name="爆炸形: 8 pt  9">
              <a:extLst>
                <a:ext uri="{FF2B5EF4-FFF2-40B4-BE49-F238E27FC236}">
                  <a16:creationId xmlns:a16="http://schemas.microsoft.com/office/drawing/2014/main" id="{5F6B8CB5-A93C-446B-B83B-F6AE5D3C3473}"/>
                </a:ext>
              </a:extLst>
            </p:cNvPr>
            <p:cNvSpPr/>
            <p:nvPr/>
          </p:nvSpPr>
          <p:spPr bwMode="auto">
            <a:xfrm>
              <a:off x="7337217" y="974399"/>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1" name="矩形 10">
              <a:extLst>
                <a:ext uri="{FF2B5EF4-FFF2-40B4-BE49-F238E27FC236}">
                  <a16:creationId xmlns:a16="http://schemas.microsoft.com/office/drawing/2014/main" id="{E5919AB2-C3A2-45C7-B608-7DDAC1400FAB}"/>
                </a:ext>
              </a:extLst>
            </p:cNvPr>
            <p:cNvSpPr/>
            <p:nvPr/>
          </p:nvSpPr>
          <p:spPr>
            <a:xfrm>
              <a:off x="7586534" y="1406868"/>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251172" y="304800"/>
            <a:ext cx="6553076" cy="747713"/>
          </a:xfrm>
        </p:spPr>
        <p:txBody>
          <a:bodyPr/>
          <a:lstStyle/>
          <a:p>
            <a:pPr eaLnBrk="1" hangingPunct="1"/>
            <a:r>
              <a:rPr lang="en-US" altLang="zh-CN" dirty="0">
                <a:latin typeface="Arial" panose="020B0604020202020204" pitchFamily="34" charset="0"/>
                <a:cs typeface="Arial" panose="020B0604020202020204" pitchFamily="34" charset="0"/>
              </a:rPr>
              <a:t>3.4.1.4  </a:t>
            </a:r>
            <a:r>
              <a:rPr lang="zh-CN" altLang="en-US" dirty="0">
                <a:latin typeface="黑体" pitchFamily="2" charset="-122"/>
              </a:rPr>
              <a:t>熵增加原理</a:t>
            </a:r>
          </a:p>
        </p:txBody>
      </p:sp>
      <p:sp>
        <p:nvSpPr>
          <p:cNvPr id="30725" name="Text Box 3"/>
          <p:cNvSpPr txBox="1">
            <a:spLocks noChangeArrowheads="1"/>
          </p:cNvSpPr>
          <p:nvPr/>
        </p:nvSpPr>
        <p:spPr bwMode="auto">
          <a:xfrm>
            <a:off x="251172" y="1052736"/>
            <a:ext cx="8641308" cy="483722"/>
          </a:xfrm>
          <a:prstGeom prst="rect">
            <a:avLst/>
          </a:prstGeom>
          <a:noFill/>
          <a:ln w="12700" cap="sq">
            <a:noFill/>
            <a:miter lim="800000"/>
            <a:headEnd/>
            <a:tailEnd/>
          </a:ln>
        </p:spPr>
        <p:txBody>
          <a:bodyPr wrap="square" tIns="0" bIns="0">
            <a:spAutoFit/>
          </a:bodyPr>
          <a:lstStyle/>
          <a:p>
            <a:pPr>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根据热力学的推导，对于绝热体系           ，有：</a:t>
            </a:r>
          </a:p>
        </p:txBody>
      </p:sp>
      <p:graphicFrame>
        <p:nvGraphicFramePr>
          <p:cNvPr id="83972" name="Object 4"/>
          <p:cNvGraphicFramePr>
            <a:graphicFrameLocks noChangeAspect="1"/>
          </p:cNvGraphicFramePr>
          <p:nvPr>
            <p:extLst>
              <p:ext uri="{D42A27DB-BD31-4B8C-83A1-F6EECF244321}">
                <p14:modId xmlns:p14="http://schemas.microsoft.com/office/powerpoint/2010/main" val="3561779221"/>
              </p:ext>
            </p:extLst>
          </p:nvPr>
        </p:nvGraphicFramePr>
        <p:xfrm>
          <a:off x="5724128" y="1124744"/>
          <a:ext cx="938783" cy="438442"/>
        </p:xfrm>
        <a:graphic>
          <a:graphicData uri="http://schemas.openxmlformats.org/presentationml/2006/ole">
            <mc:AlternateContent xmlns:mc="http://schemas.openxmlformats.org/markup-compatibility/2006">
              <mc:Choice xmlns:v="urn:schemas-microsoft-com:vml" Requires="v">
                <p:oleObj spid="_x0000_s84744" name="Equation" r:id="rId3" imgW="431613" imgH="203112" progId="Equation.DSMT4">
                  <p:embed/>
                </p:oleObj>
              </mc:Choice>
              <mc:Fallback>
                <p:oleObj name="Equation" r:id="rId3" imgW="431613" imgH="203112"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1124744"/>
                        <a:ext cx="938783" cy="438442"/>
                      </a:xfrm>
                      <a:prstGeom prst="rect">
                        <a:avLst/>
                      </a:prstGeom>
                      <a:noFill/>
                      <a:ln>
                        <a:noFill/>
                      </a:ln>
                      <a:effectLst/>
                    </p:spPr>
                  </p:pic>
                </p:oleObj>
              </mc:Fallback>
            </mc:AlternateContent>
          </a:graphicData>
        </a:graphic>
      </p:graphicFrame>
      <p:graphicFrame>
        <p:nvGraphicFramePr>
          <p:cNvPr id="483333" name="Object 5"/>
          <p:cNvGraphicFramePr>
            <a:graphicFrameLocks noChangeAspect="1"/>
          </p:cNvGraphicFramePr>
          <p:nvPr>
            <p:extLst>
              <p:ext uri="{D42A27DB-BD31-4B8C-83A1-F6EECF244321}">
                <p14:modId xmlns:p14="http://schemas.microsoft.com/office/powerpoint/2010/main" val="1696993424"/>
              </p:ext>
            </p:extLst>
          </p:nvPr>
        </p:nvGraphicFramePr>
        <p:xfrm>
          <a:off x="4000500" y="1816821"/>
          <a:ext cx="1143000" cy="442913"/>
        </p:xfrm>
        <a:graphic>
          <a:graphicData uri="http://schemas.openxmlformats.org/presentationml/2006/ole">
            <mc:AlternateContent xmlns:mc="http://schemas.openxmlformats.org/markup-compatibility/2006">
              <mc:Choice xmlns:v="urn:schemas-microsoft-com:vml" Requires="v">
                <p:oleObj spid="_x0000_s84745" name="Equation" r:id="rId5" imgW="457200" imgH="177480" progId="Equation.DSMT4">
                  <p:embed/>
                </p:oleObj>
              </mc:Choice>
              <mc:Fallback>
                <p:oleObj name="Equation" r:id="rId5" imgW="457200" imgH="177480" progId="Equation.DSMT4">
                  <p:embed/>
                  <p:pic>
                    <p:nvPicPr>
                      <p:cNvPr id="0" name="Object 5"/>
                      <p:cNvPicPr>
                        <a:picLocks noChangeAspect="1" noChangeArrowheads="1"/>
                      </p:cNvPicPr>
                      <p:nvPr/>
                    </p:nvPicPr>
                    <p:blipFill>
                      <a:blip r:embed="rId6"/>
                      <a:srcRect/>
                      <a:stretch>
                        <a:fillRect/>
                      </a:stretch>
                    </p:blipFill>
                    <p:spPr bwMode="auto">
                      <a:xfrm>
                        <a:off x="4000500" y="1816821"/>
                        <a:ext cx="114300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3334" name="Text Box 6"/>
          <p:cNvSpPr txBox="1">
            <a:spLocks noChangeArrowheads="1"/>
          </p:cNvSpPr>
          <p:nvPr/>
        </p:nvSpPr>
        <p:spPr bwMode="auto">
          <a:xfrm>
            <a:off x="251172" y="2366392"/>
            <a:ext cx="8641308" cy="2099549"/>
          </a:xfrm>
          <a:prstGeom prst="rect">
            <a:avLst/>
          </a:prstGeom>
          <a:noFill/>
          <a:ln w="12700" cap="sq">
            <a:noFill/>
            <a:miter lim="800000"/>
            <a:headEnd/>
            <a:tailEnd/>
          </a:ln>
        </p:spPr>
        <p:txBody>
          <a:bodyPr wrap="square" tIns="0" bIns="0">
            <a:spAutoFit/>
          </a:bodyPr>
          <a:lstStyle/>
          <a:p>
            <a:pPr algn="just">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等号表示绝热可逆过程，不等号表示绝热不可逆过程。熵增加原理可表述为：</a:t>
            </a:r>
            <a:r>
              <a:rPr lang="zh-CN" altLang="en-US" sz="2800" b="1" dirty="0">
                <a:solidFill>
                  <a:srgbClr val="FF0000"/>
                </a:solidFill>
                <a:latin typeface="+mj-ea"/>
                <a:ea typeface="+mj-ea"/>
                <a:cs typeface="Times New Roman" panose="02020603050405020304" pitchFamily="18" charset="0"/>
              </a:rPr>
              <a:t>在绝热条件下，趋向于平衡的过程使体系的熵增加。</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或者说在绝热条件下，不可能发生熵减少的过程。</a:t>
            </a:r>
          </a:p>
        </p:txBody>
      </p:sp>
      <p:sp>
        <p:nvSpPr>
          <p:cNvPr id="483335" name="Text Box 7"/>
          <p:cNvSpPr txBox="1">
            <a:spLocks noChangeArrowheads="1"/>
          </p:cNvSpPr>
          <p:nvPr/>
        </p:nvSpPr>
        <p:spPr bwMode="auto">
          <a:xfrm>
            <a:off x="251520" y="4604364"/>
            <a:ext cx="8640960" cy="1720536"/>
          </a:xfrm>
          <a:prstGeom prst="rect">
            <a:avLst/>
          </a:prstGeom>
          <a:noFill/>
          <a:ln w="12700" cap="sq">
            <a:noFill/>
            <a:miter lim="800000"/>
            <a:headEnd/>
            <a:tailEnd/>
          </a:ln>
        </p:spPr>
        <p:txBody>
          <a:bodyPr wrap="square" tIns="0" bIns="0">
            <a:spAutoFit/>
          </a:bodyPr>
          <a:lstStyle/>
          <a:p>
            <a:pPr algn="just">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如果是一个孤立体系，环境与体系间既无热的交换，又无功的交换，则</a:t>
            </a:r>
            <a:r>
              <a:rPr lang="zh-CN" altLang="en-US" sz="3600" b="1" u="sng" dirty="0">
                <a:solidFill>
                  <a:srgbClr val="FF0000"/>
                </a:solidFill>
                <a:latin typeface="+mn-ea"/>
                <a:ea typeface="+mn-ea"/>
                <a:cs typeface="Times New Roman" panose="02020603050405020304" pitchFamily="18" charset="0"/>
              </a:rPr>
              <a:t>熵增加原理</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可表述为：</a:t>
            </a:r>
            <a:r>
              <a:rPr lang="zh-CN" altLang="en-US" sz="2800" b="1" dirty="0">
                <a:solidFill>
                  <a:srgbClr val="FF0000"/>
                </a:solidFill>
                <a:latin typeface="+mj-ea"/>
                <a:ea typeface="+mj-ea"/>
                <a:cs typeface="Times New Roman" panose="02020603050405020304" pitchFamily="18" charset="0"/>
              </a:rPr>
              <a:t>一个孤立体系的熵永不减少。</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83335"/>
                                        </p:tgtEl>
                                        <p:attrNameLst>
                                          <p:attrName>style.visibility</p:attrName>
                                        </p:attrNameLst>
                                      </p:cBhvr>
                                      <p:to>
                                        <p:strVal val="visible"/>
                                      </p:to>
                                    </p:set>
                                    <p:animEffect transition="in" filter="barn(inVertical)">
                                      <p:cBhvr>
                                        <p:cTn id="7" dur="500"/>
                                        <p:tgtEl>
                                          <p:spTgt spid="483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CA338A17-80D5-43F4-9F5F-2214165B6212}"/>
              </a:ext>
            </a:extLst>
          </p:cNvPr>
          <p:cNvSpPr>
            <a:spLocks noGrp="1" noChangeArrowheads="1"/>
          </p:cNvSpPr>
          <p:nvPr>
            <p:ph type="title"/>
          </p:nvPr>
        </p:nvSpPr>
        <p:spPr>
          <a:xfrm>
            <a:off x="251172" y="304800"/>
            <a:ext cx="6553076" cy="747713"/>
          </a:xfrm>
        </p:spPr>
        <p:txBody>
          <a:bodyPr/>
          <a:lstStyle/>
          <a:p>
            <a:pPr eaLnBrk="1" hangingPunct="1"/>
            <a:r>
              <a:rPr lang="en-US" altLang="zh-CN" dirty="0">
                <a:latin typeface="Arial" panose="020B0604020202020204" pitchFamily="34" charset="0"/>
                <a:cs typeface="Arial" panose="020B0604020202020204" pitchFamily="34" charset="0"/>
              </a:rPr>
              <a:t>3.4.1.4  </a:t>
            </a:r>
            <a:r>
              <a:rPr lang="zh-CN" altLang="en-US" dirty="0">
                <a:latin typeface="黑体" pitchFamily="2" charset="-122"/>
              </a:rPr>
              <a:t>熵增加原理</a:t>
            </a:r>
          </a:p>
        </p:txBody>
      </p:sp>
      <p:pic>
        <p:nvPicPr>
          <p:cNvPr id="11" name="图片 10">
            <a:extLst>
              <a:ext uri="{FF2B5EF4-FFF2-40B4-BE49-F238E27FC236}">
                <a16:creationId xmlns:a16="http://schemas.microsoft.com/office/drawing/2014/main" id="{979AA310-540A-4AA1-80C6-8B11A564CDE4}"/>
              </a:ext>
            </a:extLst>
          </p:cNvPr>
          <p:cNvPicPr>
            <a:picLocks noChangeAspect="1"/>
          </p:cNvPicPr>
          <p:nvPr/>
        </p:nvPicPr>
        <p:blipFill rotWithShape="1">
          <a:blip r:embed="rId3">
            <a:extLst>
              <a:ext uri="{28A0092B-C50C-407E-A947-70E740481C1C}">
                <a14:useLocalDpi xmlns:a14="http://schemas.microsoft.com/office/drawing/2010/main" val="0"/>
              </a:ext>
            </a:extLst>
          </a:blip>
          <a:srcRect t="34613"/>
          <a:stretch/>
        </p:blipFill>
        <p:spPr>
          <a:xfrm>
            <a:off x="429552" y="1121955"/>
            <a:ext cx="8280000" cy="3047906"/>
          </a:xfrm>
          <a:prstGeom prst="rect">
            <a:avLst/>
          </a:prstGeom>
        </p:spPr>
      </p:pic>
      <p:grpSp>
        <p:nvGrpSpPr>
          <p:cNvPr id="28" name="组合 27">
            <a:extLst>
              <a:ext uri="{FF2B5EF4-FFF2-40B4-BE49-F238E27FC236}">
                <a16:creationId xmlns:a16="http://schemas.microsoft.com/office/drawing/2014/main" id="{B1BAC136-C757-486B-B386-5FF08DFB9C59}"/>
              </a:ext>
            </a:extLst>
          </p:cNvPr>
          <p:cNvGrpSpPr/>
          <p:nvPr/>
        </p:nvGrpSpPr>
        <p:grpSpPr>
          <a:xfrm>
            <a:off x="433528" y="2661010"/>
            <a:ext cx="8280920" cy="3141232"/>
            <a:chOff x="433528" y="2661010"/>
            <a:chExt cx="8280920" cy="3141232"/>
          </a:xfrm>
        </p:grpSpPr>
        <p:pic>
          <p:nvPicPr>
            <p:cNvPr id="6" name="图片 5">
              <a:extLst>
                <a:ext uri="{FF2B5EF4-FFF2-40B4-BE49-F238E27FC236}">
                  <a16:creationId xmlns:a16="http://schemas.microsoft.com/office/drawing/2014/main" id="{D0CF7D18-2643-442D-B095-3CBAB7E96BA9}"/>
                </a:ext>
              </a:extLst>
            </p:cNvPr>
            <p:cNvPicPr>
              <a:picLocks noChangeAspect="1"/>
            </p:cNvPicPr>
            <p:nvPr/>
          </p:nvPicPr>
          <p:blipFill rotWithShape="1">
            <a:blip r:embed="rId4">
              <a:extLst>
                <a:ext uri="{28A0092B-C50C-407E-A947-70E740481C1C}">
                  <a14:useLocalDpi xmlns:a14="http://schemas.microsoft.com/office/drawing/2010/main" val="0"/>
                </a:ext>
              </a:extLst>
            </a:blip>
            <a:srcRect t="32618"/>
            <a:stretch/>
          </p:blipFill>
          <p:spPr>
            <a:xfrm>
              <a:off x="433528" y="2661010"/>
              <a:ext cx="8280920" cy="3141232"/>
            </a:xfrm>
            <a:prstGeom prst="rect">
              <a:avLst/>
            </a:prstGeom>
          </p:spPr>
        </p:pic>
        <p:sp>
          <p:nvSpPr>
            <p:cNvPr id="13" name="文本框 12">
              <a:extLst>
                <a:ext uri="{FF2B5EF4-FFF2-40B4-BE49-F238E27FC236}">
                  <a16:creationId xmlns:a16="http://schemas.microsoft.com/office/drawing/2014/main" id="{A7C87705-0ACF-4286-BAF7-55E43A89A8F7}"/>
                </a:ext>
              </a:extLst>
            </p:cNvPr>
            <p:cNvSpPr txBox="1"/>
            <p:nvPr/>
          </p:nvSpPr>
          <p:spPr bwMode="auto">
            <a:xfrm>
              <a:off x="1692947" y="3223181"/>
              <a:ext cx="6984776" cy="492443"/>
            </a:xfrm>
            <a:prstGeom prst="rect">
              <a:avLst/>
            </a:prstGeom>
            <a:solidFill>
              <a:srgbClr val="191418"/>
            </a:solidFill>
            <a:ln w="9525">
              <a:noFill/>
              <a:miter lim="800000"/>
              <a:headEnd/>
              <a:tailEnd/>
            </a:ln>
          </p:spPr>
          <p:txBody>
            <a:bodyPr wrap="square">
              <a:spAutoFit/>
            </a:bodyPr>
            <a:lstStyle/>
            <a:p>
              <a:r>
                <a:rPr lang="zh-CN" altLang="en-US" sz="2600" b="1" dirty="0">
                  <a:solidFill>
                    <a:schemeClr val="bg1"/>
                  </a:solidFill>
                  <a:latin typeface="华光中圆_CNKI" panose="02000500000000000000" pitchFamily="2" charset="-122"/>
                  <a:ea typeface="华光中圆_CNKI" panose="02000500000000000000" pitchFamily="2" charset="-122"/>
                </a:rPr>
                <a:t>人活着就是在对抗熵增定律，生命以负熵为生</a:t>
              </a:r>
              <a:endParaRPr lang="zh-CN" altLang="en-US" sz="2600" dirty="0">
                <a:solidFill>
                  <a:schemeClr val="bg1"/>
                </a:solidFill>
                <a:latin typeface="华光中圆_CNKI" panose="02000500000000000000" pitchFamily="2" charset="-122"/>
                <a:ea typeface="华光中圆_CNKI" panose="02000500000000000000" pitchFamily="2" charset="-122"/>
              </a:endParaRPr>
            </a:p>
          </p:txBody>
        </p:sp>
        <p:sp>
          <p:nvSpPr>
            <p:cNvPr id="15" name="文本框 14">
              <a:extLst>
                <a:ext uri="{FF2B5EF4-FFF2-40B4-BE49-F238E27FC236}">
                  <a16:creationId xmlns:a16="http://schemas.microsoft.com/office/drawing/2014/main" id="{A91D910B-CEBF-4D95-B2FC-444685545377}"/>
                </a:ext>
              </a:extLst>
            </p:cNvPr>
            <p:cNvSpPr txBox="1"/>
            <p:nvPr/>
          </p:nvSpPr>
          <p:spPr bwMode="auto">
            <a:xfrm>
              <a:off x="1619673" y="3278239"/>
              <a:ext cx="144016" cy="492443"/>
            </a:xfrm>
            <a:prstGeom prst="rect">
              <a:avLst/>
            </a:prstGeom>
            <a:solidFill>
              <a:srgbClr val="191418"/>
            </a:solidFill>
            <a:ln w="9525">
              <a:noFill/>
              <a:miter lim="800000"/>
              <a:headEnd/>
              <a:tailEnd/>
            </a:ln>
          </p:spPr>
          <p:txBody>
            <a:bodyPr wrap="square">
              <a:spAutoFit/>
            </a:bodyPr>
            <a:lstStyle/>
            <a:p>
              <a:endParaRPr lang="zh-CN" altLang="en-US" sz="2600" dirty="0">
                <a:solidFill>
                  <a:schemeClr val="bg1"/>
                </a:solidFill>
                <a:latin typeface="华光中圆_CNKI" panose="02000500000000000000" pitchFamily="2" charset="-122"/>
                <a:ea typeface="华光中圆_CNKI" panose="02000500000000000000" pitchFamily="2" charset="-122"/>
              </a:endParaRPr>
            </a:p>
          </p:txBody>
        </p:sp>
        <p:sp>
          <p:nvSpPr>
            <p:cNvPr id="17" name="文本框 16">
              <a:extLst>
                <a:ext uri="{FF2B5EF4-FFF2-40B4-BE49-F238E27FC236}">
                  <a16:creationId xmlns:a16="http://schemas.microsoft.com/office/drawing/2014/main" id="{EB4598F9-924D-4D45-B158-39396D6346D0}"/>
                </a:ext>
              </a:extLst>
            </p:cNvPr>
            <p:cNvSpPr txBox="1"/>
            <p:nvPr/>
          </p:nvSpPr>
          <p:spPr bwMode="auto">
            <a:xfrm>
              <a:off x="1526719" y="3419739"/>
              <a:ext cx="144016" cy="492443"/>
            </a:xfrm>
            <a:prstGeom prst="rect">
              <a:avLst/>
            </a:prstGeom>
            <a:solidFill>
              <a:srgbClr val="191418"/>
            </a:solidFill>
            <a:ln w="9525">
              <a:noFill/>
              <a:miter lim="800000"/>
              <a:headEnd/>
              <a:tailEnd/>
            </a:ln>
          </p:spPr>
          <p:txBody>
            <a:bodyPr wrap="square">
              <a:spAutoFit/>
            </a:bodyPr>
            <a:lstStyle/>
            <a:p>
              <a:endParaRPr lang="zh-CN" altLang="en-US" sz="2600" dirty="0">
                <a:solidFill>
                  <a:schemeClr val="bg1"/>
                </a:solidFill>
                <a:latin typeface="华光中圆_CNKI" panose="02000500000000000000" pitchFamily="2" charset="-122"/>
                <a:ea typeface="华光中圆_CNKI" panose="02000500000000000000" pitchFamily="2" charset="-122"/>
              </a:endParaRPr>
            </a:p>
          </p:txBody>
        </p:sp>
        <p:sp>
          <p:nvSpPr>
            <p:cNvPr id="19" name="文本框 18">
              <a:extLst>
                <a:ext uri="{FF2B5EF4-FFF2-40B4-BE49-F238E27FC236}">
                  <a16:creationId xmlns:a16="http://schemas.microsoft.com/office/drawing/2014/main" id="{4C82F433-B58E-4646-ADF1-5F3B3BD29DD9}"/>
                </a:ext>
              </a:extLst>
            </p:cNvPr>
            <p:cNvSpPr txBox="1"/>
            <p:nvPr/>
          </p:nvSpPr>
          <p:spPr bwMode="auto">
            <a:xfrm>
              <a:off x="1551687" y="3385769"/>
              <a:ext cx="144016" cy="492443"/>
            </a:xfrm>
            <a:prstGeom prst="rect">
              <a:avLst/>
            </a:prstGeom>
            <a:solidFill>
              <a:srgbClr val="191418"/>
            </a:solidFill>
            <a:ln w="9525">
              <a:noFill/>
              <a:miter lim="800000"/>
              <a:headEnd/>
              <a:tailEnd/>
            </a:ln>
          </p:spPr>
          <p:txBody>
            <a:bodyPr wrap="square">
              <a:spAutoFit/>
            </a:bodyPr>
            <a:lstStyle/>
            <a:p>
              <a:endParaRPr lang="zh-CN" altLang="en-US" sz="2600" dirty="0">
                <a:solidFill>
                  <a:schemeClr val="bg1"/>
                </a:solidFill>
                <a:latin typeface="华光中圆_CNKI" panose="02000500000000000000" pitchFamily="2" charset="-122"/>
                <a:ea typeface="华光中圆_CNKI" panose="02000500000000000000" pitchFamily="2" charset="-122"/>
              </a:endParaRPr>
            </a:p>
          </p:txBody>
        </p:sp>
        <p:sp>
          <p:nvSpPr>
            <p:cNvPr id="21" name="文本框 20">
              <a:extLst>
                <a:ext uri="{FF2B5EF4-FFF2-40B4-BE49-F238E27FC236}">
                  <a16:creationId xmlns:a16="http://schemas.microsoft.com/office/drawing/2014/main" id="{EB5A3F53-079F-4E76-A535-AD151E9E4698}"/>
                </a:ext>
              </a:extLst>
            </p:cNvPr>
            <p:cNvSpPr txBox="1"/>
            <p:nvPr/>
          </p:nvSpPr>
          <p:spPr bwMode="auto">
            <a:xfrm>
              <a:off x="1572035" y="3360328"/>
              <a:ext cx="144016" cy="492443"/>
            </a:xfrm>
            <a:prstGeom prst="rect">
              <a:avLst/>
            </a:prstGeom>
            <a:solidFill>
              <a:srgbClr val="191418"/>
            </a:solidFill>
            <a:ln w="9525">
              <a:noFill/>
              <a:miter lim="800000"/>
              <a:headEnd/>
              <a:tailEnd/>
            </a:ln>
          </p:spPr>
          <p:txBody>
            <a:bodyPr wrap="square">
              <a:spAutoFit/>
            </a:bodyPr>
            <a:lstStyle/>
            <a:p>
              <a:endParaRPr lang="zh-CN" altLang="en-US" sz="2600" dirty="0">
                <a:solidFill>
                  <a:schemeClr val="bg1"/>
                </a:solidFill>
                <a:latin typeface="华光中圆_CNKI" panose="02000500000000000000" pitchFamily="2" charset="-122"/>
                <a:ea typeface="华光中圆_CNKI" panose="02000500000000000000" pitchFamily="2" charset="-122"/>
              </a:endParaRPr>
            </a:p>
          </p:txBody>
        </p:sp>
        <p:sp>
          <p:nvSpPr>
            <p:cNvPr id="23" name="文本框 22">
              <a:extLst>
                <a:ext uri="{FF2B5EF4-FFF2-40B4-BE49-F238E27FC236}">
                  <a16:creationId xmlns:a16="http://schemas.microsoft.com/office/drawing/2014/main" id="{6DDEC3C6-0C33-4A3A-B162-054FB9DD5034}"/>
                </a:ext>
              </a:extLst>
            </p:cNvPr>
            <p:cNvSpPr txBox="1"/>
            <p:nvPr/>
          </p:nvSpPr>
          <p:spPr bwMode="auto">
            <a:xfrm>
              <a:off x="1582948" y="3326358"/>
              <a:ext cx="144016" cy="492443"/>
            </a:xfrm>
            <a:prstGeom prst="rect">
              <a:avLst/>
            </a:prstGeom>
            <a:solidFill>
              <a:srgbClr val="191418"/>
            </a:solidFill>
            <a:ln w="9525">
              <a:noFill/>
              <a:miter lim="800000"/>
              <a:headEnd/>
              <a:tailEnd/>
            </a:ln>
          </p:spPr>
          <p:txBody>
            <a:bodyPr wrap="square">
              <a:spAutoFit/>
            </a:bodyPr>
            <a:lstStyle/>
            <a:p>
              <a:endParaRPr lang="zh-CN" altLang="en-US" sz="2600" dirty="0">
                <a:solidFill>
                  <a:schemeClr val="bg1"/>
                </a:solidFill>
                <a:latin typeface="华光中圆_CNKI" panose="02000500000000000000" pitchFamily="2" charset="-122"/>
                <a:ea typeface="华光中圆_CNKI" panose="02000500000000000000" pitchFamily="2" charset="-122"/>
              </a:endParaRPr>
            </a:p>
          </p:txBody>
        </p:sp>
        <p:sp>
          <p:nvSpPr>
            <p:cNvPr id="25" name="文本框 24">
              <a:extLst>
                <a:ext uri="{FF2B5EF4-FFF2-40B4-BE49-F238E27FC236}">
                  <a16:creationId xmlns:a16="http://schemas.microsoft.com/office/drawing/2014/main" id="{AE05F473-65A9-42C7-B931-74B129DC0F84}"/>
                </a:ext>
              </a:extLst>
            </p:cNvPr>
            <p:cNvSpPr txBox="1"/>
            <p:nvPr/>
          </p:nvSpPr>
          <p:spPr bwMode="auto">
            <a:xfrm>
              <a:off x="1589445" y="3294567"/>
              <a:ext cx="144016" cy="492443"/>
            </a:xfrm>
            <a:prstGeom prst="rect">
              <a:avLst/>
            </a:prstGeom>
            <a:solidFill>
              <a:srgbClr val="191418"/>
            </a:solidFill>
            <a:ln w="9525">
              <a:noFill/>
              <a:miter lim="800000"/>
              <a:headEnd/>
              <a:tailEnd/>
            </a:ln>
          </p:spPr>
          <p:txBody>
            <a:bodyPr wrap="square">
              <a:spAutoFit/>
            </a:bodyPr>
            <a:lstStyle/>
            <a:p>
              <a:endParaRPr lang="zh-CN" altLang="en-US" sz="2600" dirty="0">
                <a:solidFill>
                  <a:schemeClr val="bg1"/>
                </a:solidFill>
                <a:latin typeface="华光中圆_CNKI" panose="02000500000000000000" pitchFamily="2" charset="-122"/>
                <a:ea typeface="华光中圆_CNKI" panose="02000500000000000000" pitchFamily="2" charset="-122"/>
              </a:endParaRPr>
            </a:p>
          </p:txBody>
        </p:sp>
        <p:sp>
          <p:nvSpPr>
            <p:cNvPr id="27" name="文本框 26">
              <a:extLst>
                <a:ext uri="{FF2B5EF4-FFF2-40B4-BE49-F238E27FC236}">
                  <a16:creationId xmlns:a16="http://schemas.microsoft.com/office/drawing/2014/main" id="{DB5E5E30-9145-4E43-8600-AF0B8FD30820}"/>
                </a:ext>
              </a:extLst>
            </p:cNvPr>
            <p:cNvSpPr txBox="1"/>
            <p:nvPr/>
          </p:nvSpPr>
          <p:spPr bwMode="auto">
            <a:xfrm>
              <a:off x="1600057" y="3270944"/>
              <a:ext cx="144016" cy="492443"/>
            </a:xfrm>
            <a:prstGeom prst="rect">
              <a:avLst/>
            </a:prstGeom>
            <a:solidFill>
              <a:srgbClr val="191418"/>
            </a:solidFill>
            <a:ln w="9525">
              <a:noFill/>
              <a:miter lim="800000"/>
              <a:headEnd/>
              <a:tailEnd/>
            </a:ln>
          </p:spPr>
          <p:txBody>
            <a:bodyPr wrap="square">
              <a:spAutoFit/>
            </a:bodyPr>
            <a:lstStyle/>
            <a:p>
              <a:endParaRPr lang="zh-CN" altLang="en-US" sz="2600" dirty="0">
                <a:solidFill>
                  <a:schemeClr val="bg1"/>
                </a:solidFill>
                <a:latin typeface="华光中圆_CNKI" panose="02000500000000000000" pitchFamily="2" charset="-122"/>
                <a:ea typeface="华光中圆_CNKI" panose="02000500000000000000" pitchFamily="2" charset="-122"/>
              </a:endParaRPr>
            </a:p>
          </p:txBody>
        </p:sp>
      </p:grpSp>
      <p:pic>
        <p:nvPicPr>
          <p:cNvPr id="8" name="图片 7">
            <a:extLst>
              <a:ext uri="{FF2B5EF4-FFF2-40B4-BE49-F238E27FC236}">
                <a16:creationId xmlns:a16="http://schemas.microsoft.com/office/drawing/2014/main" id="{F4EA9AE6-AC9C-455B-8F17-3657BFD24A8B}"/>
              </a:ext>
            </a:extLst>
          </p:cNvPr>
          <p:cNvPicPr>
            <a:picLocks noChangeAspect="1"/>
          </p:cNvPicPr>
          <p:nvPr/>
        </p:nvPicPr>
        <p:blipFill rotWithShape="1">
          <a:blip r:embed="rId5">
            <a:extLst>
              <a:ext uri="{28A0092B-C50C-407E-A947-70E740481C1C}">
                <a14:useLocalDpi xmlns:a14="http://schemas.microsoft.com/office/drawing/2010/main" val="0"/>
              </a:ext>
            </a:extLst>
          </a:blip>
          <a:srcRect t="34331" b="13527"/>
          <a:stretch/>
        </p:blipFill>
        <p:spPr>
          <a:xfrm>
            <a:off x="432920" y="4427539"/>
            <a:ext cx="8280000" cy="2430461"/>
          </a:xfrm>
          <a:prstGeom prst="rect">
            <a:avLst/>
          </a:prstGeom>
        </p:spPr>
      </p:pic>
    </p:spTree>
    <p:extLst>
      <p:ext uri="{BB962C8B-B14F-4D97-AF65-F5344CB8AC3E}">
        <p14:creationId xmlns:p14="http://schemas.microsoft.com/office/powerpoint/2010/main" val="416183701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1.1 </a:t>
            </a:r>
            <a:r>
              <a:rPr lang="zh-CN" altLang="en-US" dirty="0">
                <a:latin typeface="Arial" panose="020B0604020202020204" pitchFamily="34" charset="0"/>
                <a:cs typeface="Arial" panose="020B0604020202020204" pitchFamily="34" charset="0"/>
              </a:rPr>
              <a:t> </a:t>
            </a:r>
            <a:r>
              <a:rPr lang="zh-CN" altLang="en-US" dirty="0"/>
              <a:t>体系与环境</a:t>
            </a:r>
          </a:p>
        </p:txBody>
      </p:sp>
      <p:sp>
        <p:nvSpPr>
          <p:cNvPr id="357381" name="Text Box 1029"/>
          <p:cNvSpPr txBox="1">
            <a:spLocks noChangeArrowheads="1"/>
          </p:cNvSpPr>
          <p:nvPr/>
        </p:nvSpPr>
        <p:spPr bwMode="auto">
          <a:xfrm>
            <a:off x="251520" y="980728"/>
            <a:ext cx="8640960" cy="1115947"/>
          </a:xfrm>
          <a:prstGeom prst="rect">
            <a:avLst/>
          </a:prstGeom>
          <a:noFill/>
          <a:ln w="12700" cap="sq">
            <a:noFill/>
            <a:miter lim="800000"/>
            <a:headEnd/>
            <a:tailEnd/>
          </a:ln>
        </p:spPr>
        <p:txBody>
          <a:bodyPr wrap="square" tIns="0" bIns="0">
            <a:spAutoFit/>
          </a:bodyPr>
          <a:lstStyle/>
          <a:p>
            <a:pPr algn="just" eaLnBrk="0" hangingPunct="0">
              <a:lnSpc>
                <a:spcPct val="125000"/>
              </a:lnSpc>
              <a:spcBef>
                <a:spcPts val="600"/>
              </a:spcBef>
              <a:defRPr/>
            </a:pP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（2）封闭体系（</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closed system</a:t>
            </a:r>
            <a:r>
              <a:rPr lang="en-US" altLang="zh-CN" sz="2800" b="1" dirty="0">
                <a:solidFill>
                  <a:srgbClr val="FF3300"/>
                </a:solidFill>
                <a:latin typeface="Times New Roman" panose="02020603050405020304" pitchFamily="18" charset="0"/>
                <a:ea typeface="华文仿宋" pitchFamily="2" charset="-122"/>
                <a:cs typeface="Times New Roman" panose="02020603050405020304" pitchFamily="18" charset="0"/>
              </a:rPr>
              <a:t>）</a:t>
            </a:r>
            <a:endPar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endParaRPr>
          </a:p>
          <a:p>
            <a:pPr algn="just" eaLnBrk="0" hangingPunct="0">
              <a:lnSpc>
                <a:spcPct val="125000"/>
              </a:lnSpc>
              <a:spcBef>
                <a:spcPts val="600"/>
              </a:spcBef>
              <a:defRPr/>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  体系与环境之间</a:t>
            </a:r>
            <a:r>
              <a:rPr lang="zh-CN" altLang="en-US" sz="2800" b="1" dirty="0">
                <a:latin typeface="Times New Roman" panose="02020603050405020304" pitchFamily="18" charset="0"/>
                <a:ea typeface="华文仿宋" pitchFamily="2" charset="-122"/>
                <a:cs typeface="Times New Roman" panose="02020603050405020304" pitchFamily="18" charset="0"/>
              </a:rPr>
              <a:t>无物质交换</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，但</a:t>
            </a:r>
            <a:r>
              <a:rPr lang="zh-CN" altLang="en-US" sz="2800" b="1" dirty="0">
                <a:latin typeface="Times New Roman" panose="02020603050405020304" pitchFamily="18" charset="0"/>
                <a:ea typeface="华文仿宋" pitchFamily="2" charset="-122"/>
                <a:cs typeface="Times New Roman" panose="02020603050405020304" pitchFamily="18" charset="0"/>
              </a:rPr>
              <a:t>有能量交换</a:t>
            </a:r>
            <a:r>
              <a:rPr lang="zh-CN" altLang="en-US" sz="2800" dirty="0">
                <a:solidFill>
                  <a:schemeClr val="tx1"/>
                </a:solidFill>
                <a:latin typeface="Times New Roman" panose="02020603050405020304" pitchFamily="18" charset="0"/>
                <a:ea typeface="华文仿宋" pitchFamily="2" charset="-122"/>
                <a:cs typeface="Times New Roman" panose="02020603050405020304" pitchFamily="18" charset="0"/>
              </a:rPr>
              <a:t>。</a:t>
            </a:r>
          </a:p>
        </p:txBody>
      </p:sp>
      <p:pic>
        <p:nvPicPr>
          <p:cNvPr id="357385" name="Picture 1033" descr="1_14_2"/>
          <p:cNvPicPr>
            <a:picLocks noChangeAspect="1" noChangeArrowheads="1"/>
          </p:cNvPicPr>
          <p:nvPr/>
        </p:nvPicPr>
        <p:blipFill rotWithShape="1">
          <a:blip r:embed="rId2"/>
          <a:srcRect b="6084"/>
          <a:stretch/>
        </p:blipFill>
        <p:spPr bwMode="auto">
          <a:xfrm>
            <a:off x="2483768" y="2420888"/>
            <a:ext cx="4114800" cy="3384376"/>
          </a:xfrm>
          <a:prstGeom prst="rect">
            <a:avLst/>
          </a:prstGeom>
          <a:noFill/>
          <a:ln w="9525">
            <a:noFill/>
            <a:miter lim="800000"/>
            <a:headEnd/>
            <a:tailEnd/>
          </a:ln>
        </p:spPr>
      </p:pic>
    </p:spTree>
  </p:cSld>
  <p:clrMapOvr>
    <a:masterClrMapping/>
  </p:clrMapOvr>
  <p:transition advClick="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
          <p:cNvSpPr>
            <a:spLocks noGrp="1" noChangeArrowheads="1"/>
          </p:cNvSpPr>
          <p:nvPr>
            <p:ph type="title"/>
          </p:nvPr>
        </p:nvSpPr>
        <p:spPr>
          <a:xfrm>
            <a:off x="251520" y="333375"/>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3.4.1.4  </a:t>
            </a:r>
            <a:r>
              <a:rPr lang="zh-CN" altLang="en-US" sz="3200" dirty="0">
                <a:latin typeface="+mj-ea"/>
              </a:rPr>
              <a:t>热力学第三定律</a:t>
            </a:r>
          </a:p>
        </p:txBody>
      </p:sp>
      <p:sp>
        <p:nvSpPr>
          <p:cNvPr id="28676" name="Rectangle 2"/>
          <p:cNvSpPr>
            <a:spLocks noGrp="1" noChangeArrowheads="1"/>
          </p:cNvSpPr>
          <p:nvPr>
            <p:ph idx="1"/>
          </p:nvPr>
        </p:nvSpPr>
        <p:spPr>
          <a:xfrm>
            <a:off x="251521" y="980728"/>
            <a:ext cx="8640960" cy="4752975"/>
          </a:xfrm>
        </p:spPr>
        <p:txBody>
          <a:bodyPr/>
          <a:lstStyle/>
          <a:p>
            <a:pPr marL="0" indent="0" algn="just" eaLnBrk="1" hangingPunct="1">
              <a:lnSpc>
                <a:spcPct val="125000"/>
              </a:lnSpc>
              <a:spcBef>
                <a:spcPts val="600"/>
              </a:spcBef>
              <a:buFontTx/>
              <a:buNone/>
              <a:defRPr/>
            </a:pPr>
            <a:r>
              <a:rPr lang="zh-CN" altLang="en-US" dirty="0">
                <a:solidFill>
                  <a:srgbClr val="FF0000"/>
                </a:solidFill>
                <a:effectLst/>
                <a:latin typeface="Times New Roman" panose="02020603050405020304" pitchFamily="18" charset="0"/>
                <a:ea typeface="+mj-ea"/>
                <a:cs typeface="Times New Roman" panose="02020603050405020304" pitchFamily="18" charset="0"/>
              </a:rPr>
              <a:t>热力学第三定律表述形式</a:t>
            </a:r>
            <a:endParaRPr lang="en-US" altLang="zh-CN" dirty="0">
              <a:solidFill>
                <a:srgbClr val="FF0000"/>
              </a:solidFill>
              <a:effectLst/>
              <a:latin typeface="Times New Roman" panose="02020603050405020304" pitchFamily="18" charset="0"/>
              <a:ea typeface="+mj-ea"/>
              <a:cs typeface="Times New Roman" panose="02020603050405020304" pitchFamily="18" charset="0"/>
            </a:endParaRPr>
          </a:p>
          <a:p>
            <a:pPr marL="893763" indent="-893763" algn="just" eaLnBrk="1" hangingPunct="1">
              <a:lnSpc>
                <a:spcPct val="125000"/>
              </a:lnSpc>
              <a:spcBef>
                <a:spcPts val="600"/>
              </a:spcBef>
              <a:buFontTx/>
              <a:buNone/>
              <a:defRPr/>
            </a:pP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1</a:t>
            </a:r>
            <a:r>
              <a:rPr lang="zh-CN" altLang="en-US" dirty="0">
                <a:effectLst/>
                <a:latin typeface="Times New Roman" panose="02020603050405020304" pitchFamily="18" charset="0"/>
                <a:cs typeface="Times New Roman" panose="02020603050405020304" pitchFamily="18" charset="0"/>
              </a:rPr>
              <a:t>）</a:t>
            </a:r>
            <a:r>
              <a:rPr lang="zh-CN" altLang="en-US" dirty="0">
                <a:solidFill>
                  <a:srgbClr val="0000FF"/>
                </a:solidFill>
                <a:effectLst/>
                <a:latin typeface="Arial" panose="020B0604020202020204" pitchFamily="34" charset="0"/>
                <a:ea typeface="+mj-ea"/>
                <a:cs typeface="Arial" panose="020B0604020202020204" pitchFamily="34" charset="0"/>
              </a:rPr>
              <a:t>在绝对零度时，任何纯净的完整晶态物质的熵等于0，</a:t>
            </a:r>
            <a:r>
              <a:rPr lang="zh-CN" altLang="en-US" dirty="0">
                <a:effectLst/>
                <a:latin typeface="Arial" panose="020B0604020202020204" pitchFamily="34" charset="0"/>
                <a:ea typeface="+mj-ea"/>
                <a:cs typeface="Arial" panose="020B0604020202020204" pitchFamily="34" charset="0"/>
              </a:rPr>
              <a:t>即</a:t>
            </a:r>
            <a:r>
              <a:rPr lang="en-US" altLang="zh-CN" i="1" dirty="0">
                <a:effectLst/>
                <a:latin typeface="Arial" panose="020B0604020202020204" pitchFamily="34" charset="0"/>
                <a:ea typeface="+mj-ea"/>
                <a:cs typeface="Arial" panose="020B0604020202020204" pitchFamily="34" charset="0"/>
              </a:rPr>
              <a:t>S</a:t>
            </a:r>
            <a:r>
              <a:rPr lang="en-US" altLang="zh-CN" dirty="0">
                <a:effectLst/>
                <a:latin typeface="Arial" panose="020B0604020202020204" pitchFamily="34" charset="0"/>
                <a:ea typeface="+mj-ea"/>
                <a:cs typeface="Arial" panose="020B0604020202020204" pitchFamily="34" charset="0"/>
              </a:rPr>
              <a:t> (0 K) ＝ 0</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以此为标准来确定其他温度下的熵值。此熵值称</a:t>
            </a:r>
            <a:r>
              <a:rPr lang="zh-CN" altLang="en-US" dirty="0">
                <a:solidFill>
                  <a:srgbClr val="0000FF"/>
                </a:solidFill>
                <a:effectLst/>
                <a:latin typeface="Times New Roman" panose="02020603050405020304" pitchFamily="18" charset="0"/>
                <a:cs typeface="Times New Roman" panose="02020603050405020304" pitchFamily="18" charset="0"/>
              </a:rPr>
              <a:t>规定熵</a:t>
            </a:r>
            <a:r>
              <a:rPr lang="zh-CN" altLang="en-US" dirty="0">
                <a:effectLst/>
                <a:latin typeface="Times New Roman" panose="02020603050405020304" pitchFamily="18" charset="0"/>
                <a:cs typeface="Times New Roman" panose="02020603050405020304" pitchFamily="18" charset="0"/>
              </a:rPr>
              <a:t>，也称</a:t>
            </a:r>
            <a:r>
              <a:rPr lang="zh-CN" altLang="en-US" dirty="0">
                <a:solidFill>
                  <a:srgbClr val="0000FF"/>
                </a:solidFill>
                <a:effectLst/>
                <a:latin typeface="Times New Roman" panose="02020603050405020304" pitchFamily="18" charset="0"/>
                <a:cs typeface="Times New Roman" panose="02020603050405020304" pitchFamily="18" charset="0"/>
              </a:rPr>
              <a:t>绝对熵</a:t>
            </a:r>
            <a:r>
              <a:rPr lang="zh-CN" altLang="en-US" dirty="0">
                <a:effectLst/>
                <a:latin typeface="Times New Roman" panose="02020603050405020304" pitchFamily="18" charset="0"/>
                <a:cs typeface="Times New Roman" panose="02020603050405020304" pitchFamily="18" charset="0"/>
              </a:rPr>
              <a:t>。</a:t>
            </a:r>
            <a:endParaRPr lang="en-US" altLang="zh-CN" dirty="0">
              <a:effectLst/>
              <a:latin typeface="Times New Roman" panose="02020603050405020304" pitchFamily="18" charset="0"/>
              <a:cs typeface="Times New Roman" panose="02020603050405020304" pitchFamily="18" charset="0"/>
            </a:endParaRPr>
          </a:p>
          <a:p>
            <a:pPr marL="893763" indent="-893763" algn="just" eaLnBrk="1" hangingPunct="1">
              <a:lnSpc>
                <a:spcPct val="125000"/>
              </a:lnSpc>
              <a:spcBef>
                <a:spcPts val="600"/>
              </a:spcBef>
              <a:buClrTx/>
              <a:buSzTx/>
              <a:buFontTx/>
              <a:buNone/>
              <a:defRPr/>
            </a:pPr>
            <a:r>
              <a:rPr lang="zh-CN" altLang="en-US" dirty="0">
                <a:effectLst/>
                <a:latin typeface="Times New Roman" panose="02020603050405020304" pitchFamily="18" charset="0"/>
                <a:ea typeface="仿宋" pitchFamily="49" charset="-122"/>
                <a:cs typeface="Times New Roman" panose="02020603050405020304" pitchFamily="18" charset="0"/>
              </a:rPr>
              <a:t>（</a:t>
            </a:r>
            <a:r>
              <a:rPr lang="en-US" altLang="zh-CN" dirty="0">
                <a:effectLst/>
                <a:latin typeface="Times New Roman" panose="02020603050405020304" pitchFamily="18" charset="0"/>
                <a:ea typeface="仿宋" pitchFamily="49" charset="-122"/>
                <a:cs typeface="Times New Roman" panose="02020603050405020304" pitchFamily="18" charset="0"/>
              </a:rPr>
              <a:t>2</a:t>
            </a:r>
            <a:r>
              <a:rPr lang="zh-CN" altLang="en-US" dirty="0">
                <a:effectLst/>
                <a:latin typeface="Times New Roman" panose="02020603050405020304" pitchFamily="18" charset="0"/>
                <a:ea typeface="仿宋" pitchFamily="49" charset="-122"/>
                <a:cs typeface="Times New Roman" panose="02020603050405020304" pitchFamily="18" charset="0"/>
              </a:rPr>
              <a:t>）</a:t>
            </a:r>
            <a:r>
              <a:rPr lang="zh-CN" altLang="en-US" dirty="0">
                <a:solidFill>
                  <a:srgbClr val="0000FF"/>
                </a:solidFill>
                <a:effectLst/>
                <a:latin typeface="Times New Roman" panose="02020603050405020304" pitchFamily="18" charset="0"/>
                <a:cs typeface="Times New Roman" panose="02020603050405020304" pitchFamily="18" charset="0"/>
              </a:rPr>
              <a:t>不能用有限的手段把一个物体的温度降低到</a:t>
            </a:r>
            <a:r>
              <a:rPr lang="en-US" altLang="zh-CN" dirty="0">
                <a:solidFill>
                  <a:srgbClr val="0000FF"/>
                </a:solidFill>
                <a:effectLst/>
                <a:latin typeface="Times New Roman" panose="02020603050405020304" pitchFamily="18" charset="0"/>
                <a:cs typeface="Times New Roman" panose="02020603050405020304" pitchFamily="18" charset="0"/>
              </a:rPr>
              <a:t>0 K</a:t>
            </a:r>
            <a:r>
              <a:rPr lang="zh-CN" altLang="en-US" dirty="0">
                <a:solidFill>
                  <a:srgbClr val="0000FF"/>
                </a:solidFill>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即只能无限接近于</a:t>
            </a:r>
            <a:r>
              <a:rPr lang="en-US" altLang="zh-CN" dirty="0">
                <a:effectLst/>
                <a:latin typeface="Times New Roman" panose="02020603050405020304" pitchFamily="18" charset="0"/>
                <a:ea typeface="仿宋" pitchFamily="49" charset="-122"/>
                <a:cs typeface="Times New Roman" panose="02020603050405020304" pitchFamily="18" charset="0"/>
              </a:rPr>
              <a:t>0 K</a:t>
            </a:r>
            <a:r>
              <a:rPr lang="zh-CN" altLang="en-US" dirty="0">
                <a:effectLst/>
                <a:latin typeface="Times New Roman" panose="02020603050405020304" pitchFamily="18" charset="0"/>
                <a:ea typeface="仿宋" pitchFamily="49" charset="-122"/>
                <a:cs typeface="Times New Roman" panose="02020603050405020304" pitchFamily="18" charset="0"/>
              </a:rPr>
              <a:t>这极限温度。</a:t>
            </a:r>
          </a:p>
          <a:p>
            <a:pPr marL="893763" indent="-893763" algn="just" eaLnBrk="1" hangingPunct="1">
              <a:lnSpc>
                <a:spcPct val="125000"/>
              </a:lnSpc>
              <a:spcBef>
                <a:spcPts val="600"/>
              </a:spcBef>
              <a:buClrTx/>
              <a:buSzTx/>
              <a:buFontTx/>
              <a:buNone/>
              <a:defRPr/>
            </a:pPr>
            <a:r>
              <a:rPr lang="zh-CN" altLang="en-US" dirty="0">
                <a:effectLst/>
                <a:latin typeface="Times New Roman" panose="02020603050405020304" pitchFamily="18" charset="0"/>
                <a:ea typeface="仿宋" pitchFamily="49" charset="-122"/>
                <a:cs typeface="Times New Roman" panose="02020603050405020304" pitchFamily="18" charset="0"/>
              </a:rPr>
              <a:t>（</a:t>
            </a:r>
            <a:r>
              <a:rPr lang="en-US" altLang="zh-CN" dirty="0">
                <a:effectLst/>
                <a:latin typeface="Times New Roman" panose="02020603050405020304" pitchFamily="18" charset="0"/>
                <a:ea typeface="仿宋" pitchFamily="49" charset="-122"/>
                <a:cs typeface="Times New Roman" panose="02020603050405020304" pitchFamily="18" charset="0"/>
              </a:rPr>
              <a:t>3</a:t>
            </a:r>
            <a:r>
              <a:rPr lang="zh-CN" altLang="en-US" dirty="0">
                <a:effectLst/>
                <a:latin typeface="Times New Roman" panose="02020603050405020304" pitchFamily="18" charset="0"/>
                <a:ea typeface="仿宋" pitchFamily="49" charset="-122"/>
                <a:cs typeface="Times New Roman" panose="02020603050405020304" pitchFamily="18" charset="0"/>
              </a:rPr>
              <a:t>）</a:t>
            </a:r>
            <a:r>
              <a:rPr lang="zh-CN" altLang="en-US" dirty="0">
                <a:solidFill>
                  <a:srgbClr val="0000FF"/>
                </a:solidFill>
                <a:effectLst/>
                <a:latin typeface="Times New Roman" panose="02020603050405020304" pitchFamily="18" charset="0"/>
                <a:cs typeface="Times New Roman" panose="02020603050405020304" pitchFamily="18" charset="0"/>
              </a:rPr>
              <a:t>在温度趋近于热力学温度</a:t>
            </a:r>
            <a:r>
              <a:rPr lang="en-US" altLang="zh-CN" dirty="0">
                <a:solidFill>
                  <a:srgbClr val="0000FF"/>
                </a:solidFill>
                <a:effectLst/>
                <a:latin typeface="Times New Roman" panose="02020603050405020304" pitchFamily="18" charset="0"/>
                <a:cs typeface="Times New Roman" panose="02020603050405020304" pitchFamily="18" charset="0"/>
              </a:rPr>
              <a:t>0 K</a:t>
            </a:r>
            <a:r>
              <a:rPr lang="zh-CN" altLang="en-US" dirty="0">
                <a:solidFill>
                  <a:srgbClr val="0000FF"/>
                </a:solidFill>
                <a:effectLst/>
                <a:latin typeface="Times New Roman" panose="02020603050405020304" pitchFamily="18" charset="0"/>
                <a:cs typeface="Times New Roman" panose="02020603050405020304" pitchFamily="18" charset="0"/>
              </a:rPr>
              <a:t>时的等温过程中，体系的熵值不变，</a:t>
            </a:r>
            <a:r>
              <a:rPr lang="zh-CN" altLang="en-US" dirty="0">
                <a:effectLst/>
                <a:latin typeface="Times New Roman" panose="02020603050405020304" pitchFamily="18" charset="0"/>
                <a:ea typeface="仿宋" pitchFamily="49" charset="-122"/>
                <a:cs typeface="Times New Roman" panose="02020603050405020304" pitchFamily="18" charset="0"/>
              </a:rPr>
              <a:t>这称为能斯特</a:t>
            </a:r>
            <a:r>
              <a:rPr lang="en-US" altLang="zh-CN" dirty="0">
                <a:effectLst/>
                <a:latin typeface="Times New Roman" panose="02020603050405020304" pitchFamily="18" charset="0"/>
                <a:ea typeface="仿宋" pitchFamily="49" charset="-122"/>
                <a:cs typeface="Times New Roman" panose="02020603050405020304" pitchFamily="18" charset="0"/>
              </a:rPr>
              <a:t>(Nernst)</a:t>
            </a:r>
            <a:r>
              <a:rPr lang="zh-CN" altLang="en-US" dirty="0">
                <a:effectLst/>
                <a:latin typeface="Times New Roman" panose="02020603050405020304" pitchFamily="18" charset="0"/>
                <a:ea typeface="仿宋" pitchFamily="49" charset="-122"/>
                <a:cs typeface="Times New Roman" panose="02020603050405020304" pitchFamily="18" charset="0"/>
              </a:rPr>
              <a:t>热定理。</a:t>
            </a:r>
          </a:p>
          <a:p>
            <a:pPr algn="just" eaLnBrk="1" hangingPunct="1">
              <a:spcBef>
                <a:spcPts val="600"/>
              </a:spcBef>
              <a:buFontTx/>
              <a:buNone/>
              <a:defRPr/>
            </a:pPr>
            <a:endParaRPr lang="zh-CN" altLang="en-US" dirty="0">
              <a:effectLst/>
              <a:latin typeface="Times New Roman" panose="02020603050405020304" pitchFamily="18" charset="0"/>
              <a:cs typeface="Times New Roman" panose="02020603050405020304" pitchFamily="18" charset="0"/>
            </a:endParaRPr>
          </a:p>
          <a:p>
            <a:pPr algn="just" eaLnBrk="1" hangingPunct="1">
              <a:spcBef>
                <a:spcPts val="600"/>
              </a:spcBef>
              <a:buFontTx/>
              <a:buNone/>
              <a:defRPr/>
            </a:pPr>
            <a:r>
              <a:rPr lang="zh-CN" altLang="en-US" dirty="0">
                <a:effectLst/>
                <a:latin typeface="Times New Roman" panose="02020603050405020304" pitchFamily="18" charset="0"/>
                <a:cs typeface="Times New Roman" panose="02020603050405020304" pitchFamily="18" charset="0"/>
              </a:rPr>
              <a:t> </a:t>
            </a:r>
          </a:p>
          <a:p>
            <a:pPr algn="just" eaLnBrk="1" hangingPunct="1">
              <a:spcBef>
                <a:spcPts val="600"/>
              </a:spcBef>
              <a:buFontTx/>
              <a:buNone/>
              <a:defRPr/>
            </a:pPr>
            <a:r>
              <a:rPr lang="zh-CN" altLang="en-US" dirty="0">
                <a:effectLst/>
                <a:latin typeface="Times New Roman" panose="02020603050405020304" pitchFamily="18" charset="0"/>
                <a:cs typeface="Times New Roman" panose="02020603050405020304" pitchFamily="18" charset="0"/>
              </a:rPr>
              <a:t> </a:t>
            </a:r>
          </a:p>
          <a:p>
            <a:pPr algn="just" eaLnBrk="1" hangingPunct="1">
              <a:spcBef>
                <a:spcPts val="600"/>
              </a:spcBef>
              <a:defRPr/>
            </a:pPr>
            <a:endParaRPr lang="zh-CN" altLang="en-US" dirty="0">
              <a:solidFill>
                <a:srgbClr val="003399"/>
              </a:solidFill>
              <a:effectLst/>
              <a:latin typeface="Times New Roman" panose="02020603050405020304" pitchFamily="18" charset="0"/>
              <a:cs typeface="Times New Roman" panose="02020603050405020304" pitchFamily="18" charset="0"/>
            </a:endParaRPr>
          </a:p>
        </p:txBody>
      </p:sp>
      <p:graphicFrame>
        <p:nvGraphicFramePr>
          <p:cNvPr id="7" name="Object 3">
            <a:extLst>
              <a:ext uri="{FF2B5EF4-FFF2-40B4-BE49-F238E27FC236}">
                <a16:creationId xmlns:a16="http://schemas.microsoft.com/office/drawing/2014/main" id="{7B72F3F2-7D96-4987-9FC5-A8C2A1DD375A}"/>
              </a:ext>
            </a:extLst>
          </p:cNvPr>
          <p:cNvGraphicFramePr>
            <a:graphicFrameLocks noChangeAspect="1"/>
          </p:cNvGraphicFramePr>
          <p:nvPr>
            <p:extLst>
              <p:ext uri="{D42A27DB-BD31-4B8C-83A1-F6EECF244321}">
                <p14:modId xmlns:p14="http://schemas.microsoft.com/office/powerpoint/2010/main" val="3565312149"/>
              </p:ext>
            </p:extLst>
          </p:nvPr>
        </p:nvGraphicFramePr>
        <p:xfrm>
          <a:off x="3594149" y="5589240"/>
          <a:ext cx="1985963" cy="528637"/>
        </p:xfrm>
        <a:graphic>
          <a:graphicData uri="http://schemas.openxmlformats.org/presentationml/2006/ole">
            <mc:AlternateContent xmlns:mc="http://schemas.openxmlformats.org/markup-compatibility/2006">
              <mc:Choice xmlns:v="urn:schemas-microsoft-com:vml" Requires="v">
                <p:oleObj spid="_x0000_s158906" name="Equation" r:id="rId4" imgW="672840" imgH="177480" progId="Equation.DSMT4">
                  <p:embed/>
                </p:oleObj>
              </mc:Choice>
              <mc:Fallback>
                <p:oleObj name="Equation" r:id="rId4" imgW="672840" imgH="177480" progId="Equation.DSMT4">
                  <p:embed/>
                  <p:pic>
                    <p:nvPicPr>
                      <p:cNvPr id="82949" name="Object 3"/>
                      <p:cNvPicPr>
                        <a:picLocks noChangeAspect="1" noChangeArrowheads="1"/>
                      </p:cNvPicPr>
                      <p:nvPr/>
                    </p:nvPicPr>
                    <p:blipFill>
                      <a:blip r:embed="rId5"/>
                      <a:srcRect/>
                      <a:stretch>
                        <a:fillRect/>
                      </a:stretch>
                    </p:blipFill>
                    <p:spPr bwMode="auto">
                      <a:xfrm>
                        <a:off x="3594149" y="5589240"/>
                        <a:ext cx="1985963"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a:extLst>
              <a:ext uri="{FF2B5EF4-FFF2-40B4-BE49-F238E27FC236}">
                <a16:creationId xmlns:a16="http://schemas.microsoft.com/office/drawing/2014/main" id="{CB14947E-429F-446C-9B48-435953AF0A08}"/>
              </a:ext>
            </a:extLst>
          </p:cNvPr>
          <p:cNvSpPr/>
          <p:nvPr/>
        </p:nvSpPr>
        <p:spPr>
          <a:xfrm>
            <a:off x="3546250" y="5949280"/>
            <a:ext cx="790601" cy="400110"/>
          </a:xfrm>
          <a:prstGeom prst="rect">
            <a:avLst/>
          </a:prstGeom>
        </p:spPr>
        <p:txBody>
          <a:bodyPr wrap="none">
            <a:spAutoFit/>
          </a:bodyPr>
          <a:lstStyle/>
          <a:p>
            <a:r>
              <a:rPr lang="en-US" altLang="zh-CN" dirty="0">
                <a:solidFill>
                  <a:schemeClr val="tx1"/>
                </a:solidFill>
                <a:latin typeface="Times New Roman" panose="02020603050405020304" pitchFamily="18" charset="0"/>
                <a:cs typeface="Times New Roman" panose="02020603050405020304" pitchFamily="18" charset="0"/>
              </a:rPr>
              <a:t>T</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 0</a:t>
            </a:r>
            <a:endParaRPr lang="zh-CN" altLang="en-US" dirty="0">
              <a:solidFill>
                <a:schemeClr val="tx1"/>
              </a:solidFill>
            </a:endParaRPr>
          </a:p>
        </p:txBody>
      </p:sp>
      <p:sp>
        <p:nvSpPr>
          <p:cNvPr id="5" name="矩形 4">
            <a:extLst>
              <a:ext uri="{FF2B5EF4-FFF2-40B4-BE49-F238E27FC236}">
                <a16:creationId xmlns:a16="http://schemas.microsoft.com/office/drawing/2014/main" id="{7BD53F33-35A2-496F-8A79-A8EF7132E815}"/>
              </a:ext>
            </a:extLst>
          </p:cNvPr>
          <p:cNvSpPr/>
          <p:nvPr/>
        </p:nvSpPr>
        <p:spPr>
          <a:xfrm>
            <a:off x="251520" y="6341258"/>
            <a:ext cx="7416824" cy="461665"/>
          </a:xfrm>
          <a:prstGeom prst="rect">
            <a:avLst/>
          </a:prstGeom>
        </p:spPr>
        <p:txBody>
          <a:bodyPr wrap="square">
            <a:spAutoFit/>
          </a:bodyPr>
          <a:lstStyle/>
          <a:p>
            <a:r>
              <a:rPr lang="zh-CN" altLang="en-US" sz="2400" dirty="0">
                <a:solidFill>
                  <a:schemeClr val="tx1"/>
                </a:solidFill>
                <a:latin typeface="Times New Roman" panose="02020603050405020304" pitchFamily="18" charset="0"/>
                <a:ea typeface="仿宋" pitchFamily="49" charset="-122"/>
                <a:cs typeface="Times New Roman" panose="02020603050405020304" pitchFamily="18" charset="0"/>
              </a:rPr>
              <a:t>能斯特，德国化学家，</a:t>
            </a:r>
            <a:r>
              <a:rPr lang="en-US" altLang="zh-CN" sz="2400" dirty="0">
                <a:solidFill>
                  <a:schemeClr val="tx1"/>
                </a:solidFill>
                <a:latin typeface="arial" panose="020B0604020202020204" pitchFamily="34" charset="0"/>
              </a:rPr>
              <a:t>1920</a:t>
            </a:r>
            <a:r>
              <a:rPr lang="zh-CN" altLang="en-US" sz="2400" dirty="0">
                <a:solidFill>
                  <a:schemeClr val="tx1"/>
                </a:solidFill>
                <a:latin typeface="arial" panose="020B0604020202020204" pitchFamily="34" charset="0"/>
              </a:rPr>
              <a:t>年</a:t>
            </a:r>
            <a:r>
              <a:rPr lang="zh-CN" altLang="en-US" sz="2400" dirty="0">
                <a:solidFill>
                  <a:schemeClr val="tx1"/>
                </a:solidFill>
                <a:latin typeface="Times New Roman" panose="02020603050405020304" pitchFamily="18" charset="0"/>
                <a:ea typeface="仿宋" pitchFamily="49" charset="-122"/>
                <a:cs typeface="Times New Roman" panose="02020603050405020304" pitchFamily="18" charset="0"/>
              </a:rPr>
              <a:t>获得诺贝尔化学奖。</a:t>
            </a:r>
          </a:p>
        </p:txBody>
      </p:sp>
    </p:spTree>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a:xfrm>
            <a:off x="251520" y="333375"/>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3.4.1.5  </a:t>
            </a:r>
            <a:r>
              <a:rPr lang="zh-CN" altLang="en-US" sz="3200" dirty="0">
                <a:latin typeface="+mj-ea"/>
              </a:rPr>
              <a:t>标准摩尔熵</a:t>
            </a:r>
            <a:endParaRPr lang="en-US" altLang="zh-CN" sz="3200" dirty="0">
              <a:latin typeface="+mj-ea"/>
            </a:endParaRPr>
          </a:p>
        </p:txBody>
      </p:sp>
      <p:sp>
        <p:nvSpPr>
          <p:cNvPr id="366595" name="Rectangle 3"/>
          <p:cNvSpPr>
            <a:spLocks noGrp="1" noChangeArrowheads="1"/>
          </p:cNvSpPr>
          <p:nvPr>
            <p:ph type="body" idx="1"/>
          </p:nvPr>
        </p:nvSpPr>
        <p:spPr>
          <a:xfrm>
            <a:off x="251520" y="980728"/>
            <a:ext cx="8641655" cy="5303838"/>
          </a:xfrm>
        </p:spPr>
        <p:txBody>
          <a:bodyPr/>
          <a:lstStyle/>
          <a:p>
            <a:pPr marL="1073150" indent="-1073150" algn="just" eaLnBrk="1" hangingPunct="1">
              <a:lnSpc>
                <a:spcPct val="125000"/>
              </a:lnSpc>
              <a:spcBef>
                <a:spcPts val="600"/>
              </a:spcBef>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定义：单位物质的量的纯物质在标准状态下的规定熵，其单位为：</a:t>
            </a:r>
            <a:r>
              <a:rPr lang="en-US" altLang="zh-CN" dirty="0">
                <a:effectLst/>
                <a:latin typeface="Times New Roman" panose="02020603050405020304" pitchFamily="18" charset="0"/>
                <a:cs typeface="Times New Roman" panose="02020603050405020304" pitchFamily="18" charset="0"/>
              </a:rPr>
              <a:t>J·mol</a:t>
            </a:r>
            <a:r>
              <a:rPr lang="en-US" altLang="zh-CN" baseline="30000" dirty="0">
                <a:effectLst/>
                <a:latin typeface="Times New Roman" panose="02020603050405020304" pitchFamily="18" charset="0"/>
                <a:cs typeface="Times New Roman" panose="02020603050405020304" pitchFamily="18" charset="0"/>
              </a:rPr>
              <a:t>-1</a:t>
            </a:r>
            <a:r>
              <a:rPr lang="en-US" altLang="zh-CN" dirty="0">
                <a:effectLst/>
                <a:latin typeface="Times New Roman" panose="02020603050405020304" pitchFamily="18" charset="0"/>
                <a:cs typeface="Times New Roman" panose="02020603050405020304" pitchFamily="18" charset="0"/>
              </a:rPr>
              <a:t>·K</a:t>
            </a:r>
            <a:r>
              <a:rPr lang="en-US" altLang="zh-CN" baseline="30000" dirty="0">
                <a:effectLst/>
                <a:latin typeface="Times New Roman" panose="02020603050405020304" pitchFamily="18" charset="0"/>
                <a:cs typeface="Times New Roman" panose="02020603050405020304" pitchFamily="18" charset="0"/>
              </a:rPr>
              <a:t>-1</a:t>
            </a:r>
            <a:endParaRPr lang="en-US" altLang="zh-CN" b="0" dirty="0">
              <a:solidFill>
                <a:srgbClr val="FF0000"/>
              </a:solidFill>
              <a:effectLst/>
              <a:latin typeface="Times New Roman" panose="02020603050405020304" pitchFamily="18" charset="0"/>
              <a:ea typeface="+mj-ea"/>
              <a:cs typeface="Times New Roman" panose="02020603050405020304" pitchFamily="18" charset="0"/>
            </a:endParaRPr>
          </a:p>
          <a:p>
            <a:pPr algn="just" eaLnBrk="1" hangingPunct="1">
              <a:lnSpc>
                <a:spcPct val="125000"/>
              </a:lnSpc>
              <a:spcBef>
                <a:spcPts val="600"/>
              </a:spcBef>
              <a:buFont typeface="Wingdings" pitchFamily="2" charset="2"/>
              <a:buNone/>
              <a:defRPr/>
            </a:pPr>
            <a:r>
              <a:rPr lang="zh-CN" altLang="en-US" dirty="0">
                <a:solidFill>
                  <a:srgbClr val="FF0000"/>
                </a:solidFill>
                <a:effectLst/>
                <a:latin typeface="Times New Roman" panose="02020603050405020304" pitchFamily="18" charset="0"/>
                <a:ea typeface="+mj-ea"/>
                <a:cs typeface="Times New Roman" panose="02020603050405020304" pitchFamily="18" charset="0"/>
              </a:rPr>
              <a:t>注意在定义上与标准生成焓的区别</a:t>
            </a:r>
            <a:endParaRPr lang="en-US" altLang="zh-CN" dirty="0">
              <a:solidFill>
                <a:srgbClr val="FF0000"/>
              </a:solidFill>
              <a:effectLst/>
              <a:latin typeface="Times New Roman" panose="02020603050405020304" pitchFamily="18" charset="0"/>
              <a:ea typeface="+mj-ea"/>
              <a:cs typeface="Times New Roman" panose="02020603050405020304" pitchFamily="18" charset="0"/>
            </a:endParaRPr>
          </a:p>
          <a:p>
            <a:pPr marL="531813" indent="-531813" algn="just" eaLnBrk="1" hangingPunct="1">
              <a:lnSpc>
                <a:spcPct val="125000"/>
              </a:lnSpc>
              <a:spcBef>
                <a:spcPts val="600"/>
              </a:spcBef>
              <a:buNone/>
              <a:defRPr/>
            </a:pPr>
            <a:r>
              <a:rPr lang="en-US" altLang="zh-CN" dirty="0">
                <a:effectLst/>
                <a:latin typeface="Times New Roman" panose="02020603050405020304" pitchFamily="18" charset="0"/>
                <a:cs typeface="Times New Roman" panose="02020603050405020304" pitchFamily="18" charset="0"/>
              </a:rPr>
              <a:t>1</a:t>
            </a:r>
            <a:r>
              <a:rPr lang="zh-CN" altLang="en-US" dirty="0">
                <a:effectLst/>
                <a:latin typeface="Times New Roman" panose="02020603050405020304" pitchFamily="18" charset="0"/>
                <a:cs typeface="Times New Roman" panose="02020603050405020304" pitchFamily="18" charset="0"/>
              </a:rPr>
              <a:t>）</a:t>
            </a:r>
            <a:r>
              <a:rPr lang="zh-CN" altLang="en-US" dirty="0">
                <a:solidFill>
                  <a:srgbClr val="FF0000"/>
                </a:solidFill>
                <a:effectLst/>
                <a:latin typeface="+mj-ea"/>
                <a:ea typeface="+mj-ea"/>
                <a:cs typeface="Times New Roman" panose="02020603050405020304" pitchFamily="18" charset="0"/>
              </a:rPr>
              <a:t>单质的标准摩尔熵在标准态下不为</a:t>
            </a:r>
            <a:r>
              <a:rPr lang="en-US" altLang="zh-CN" dirty="0">
                <a:solidFill>
                  <a:srgbClr val="FF0000"/>
                </a:solidFill>
                <a:effectLst/>
                <a:latin typeface="+mj-ea"/>
                <a:ea typeface="+mj-ea"/>
                <a:cs typeface="Times New Roman" panose="02020603050405020304" pitchFamily="18" charset="0"/>
              </a:rPr>
              <a:t>0</a:t>
            </a:r>
            <a:r>
              <a:rPr lang="zh-CN" altLang="en-US" dirty="0">
                <a:effectLst/>
                <a:latin typeface="Times New Roman" panose="02020603050405020304" pitchFamily="18" charset="0"/>
                <a:cs typeface="Times New Roman" panose="02020603050405020304" pitchFamily="18" charset="0"/>
              </a:rPr>
              <a:t>。而单质的标准生成焓则规定为</a:t>
            </a:r>
            <a:r>
              <a:rPr lang="en-US" altLang="zh-CN" dirty="0">
                <a:effectLst/>
                <a:latin typeface="Times New Roman" panose="02020603050405020304" pitchFamily="18" charset="0"/>
                <a:cs typeface="Times New Roman" panose="02020603050405020304" pitchFamily="18" charset="0"/>
              </a:rPr>
              <a:t>0</a:t>
            </a:r>
            <a:r>
              <a:rPr lang="zh-CN" altLang="en-US" dirty="0">
                <a:effectLst/>
                <a:latin typeface="Times New Roman" panose="02020603050405020304" pitchFamily="18" charset="0"/>
                <a:cs typeface="Times New Roman" panose="02020603050405020304" pitchFamily="18" charset="0"/>
              </a:rPr>
              <a:t>。 </a:t>
            </a:r>
            <a:endParaRPr lang="en-US" altLang="zh-CN" dirty="0">
              <a:effectLst/>
              <a:latin typeface="Times New Roman" panose="02020603050405020304" pitchFamily="18" charset="0"/>
              <a:cs typeface="Times New Roman" panose="02020603050405020304" pitchFamily="18" charset="0"/>
            </a:endParaRPr>
          </a:p>
          <a:p>
            <a:pPr marL="531813" indent="-531813" algn="just" eaLnBrk="1" hangingPunct="1">
              <a:lnSpc>
                <a:spcPct val="125000"/>
              </a:lnSpc>
              <a:spcBef>
                <a:spcPts val="600"/>
              </a:spcBef>
              <a:buFont typeface="Wingdings" pitchFamily="2" charset="2"/>
              <a:buNone/>
              <a:defRPr/>
            </a:pPr>
            <a:r>
              <a:rPr lang="en-US" altLang="zh-CN" dirty="0">
                <a:effectLst/>
                <a:latin typeface="Times New Roman" panose="02020603050405020304" pitchFamily="18" charset="0"/>
                <a:cs typeface="Times New Roman" panose="02020603050405020304" pitchFamily="18" charset="0"/>
              </a:rPr>
              <a:t>2</a:t>
            </a:r>
            <a:r>
              <a:rPr lang="zh-CN" altLang="en-US" dirty="0">
                <a:effectLst/>
                <a:latin typeface="Times New Roman" panose="02020603050405020304" pitchFamily="18" charset="0"/>
                <a:cs typeface="Times New Roman" panose="02020603050405020304" pitchFamily="18" charset="0"/>
              </a:rPr>
              <a:t>）规定标准状态下水合</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离子</a:t>
            </a:r>
            <a:r>
              <a:rPr lang="en-US" altLang="zh-CN" dirty="0">
                <a:solidFill>
                  <a:srgbClr val="0000FF"/>
                </a:solidFill>
                <a:effectLst/>
                <a:latin typeface="Times New Roman" panose="02020603050405020304" pitchFamily="18" charset="0"/>
                <a:cs typeface="Times New Roman" panose="02020603050405020304" pitchFamily="18" charset="0"/>
              </a:rPr>
              <a:t>(H</a:t>
            </a:r>
            <a:r>
              <a:rPr lang="en-US" altLang="zh-CN" baseline="-25000" dirty="0">
                <a:solidFill>
                  <a:srgbClr val="0000FF"/>
                </a:solidFill>
                <a:effectLst/>
                <a:latin typeface="Times New Roman" panose="02020603050405020304" pitchFamily="18" charset="0"/>
                <a:cs typeface="Times New Roman" panose="02020603050405020304" pitchFamily="18" charset="0"/>
              </a:rPr>
              <a:t>3</a:t>
            </a:r>
            <a:r>
              <a:rPr lang="en-US" altLang="zh-CN" dirty="0">
                <a:solidFill>
                  <a:srgbClr val="0000FF"/>
                </a:solidFill>
                <a:effectLst/>
                <a:latin typeface="Times New Roman" panose="02020603050405020304" pitchFamily="18" charset="0"/>
                <a:cs typeface="Times New Roman" panose="02020603050405020304" pitchFamily="18" charset="0"/>
              </a:rPr>
              <a:t>O</a:t>
            </a:r>
            <a:r>
              <a:rPr lang="en-US" altLang="zh-CN" baseline="30000" dirty="0">
                <a:solidFill>
                  <a:srgbClr val="0000FF"/>
                </a:solidFill>
                <a:effectLst/>
                <a:latin typeface="Times New Roman" panose="02020603050405020304" pitchFamily="18" charset="0"/>
                <a:cs typeface="Times New Roman" panose="02020603050405020304" pitchFamily="18" charset="0"/>
              </a:rPr>
              <a:t>+</a:t>
            </a:r>
            <a:r>
              <a:rPr lang="en-US" altLang="zh-CN" dirty="0">
                <a:solidFill>
                  <a:srgbClr val="0000FF"/>
                </a:solidFill>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的标准摩尔熵为</a:t>
            </a:r>
            <a:r>
              <a:rPr lang="en-US" altLang="zh-CN" dirty="0">
                <a:effectLst/>
                <a:latin typeface="Times New Roman" panose="02020603050405020304" pitchFamily="18" charset="0"/>
                <a:cs typeface="Times New Roman" panose="02020603050405020304" pitchFamily="18" charset="0"/>
              </a:rPr>
              <a:t>0</a:t>
            </a:r>
            <a:r>
              <a:rPr lang="zh-CN" altLang="en-US" dirty="0">
                <a:effectLst/>
                <a:latin typeface="Times New Roman" panose="02020603050405020304" pitchFamily="18" charset="0"/>
                <a:cs typeface="Times New Roman" panose="02020603050405020304" pitchFamily="18" charset="0"/>
              </a:rPr>
              <a:t>。</a:t>
            </a:r>
            <a:endParaRPr lang="en-US" altLang="zh-CN" dirty="0">
              <a:effectLst/>
              <a:latin typeface="Times New Roman" panose="02020603050405020304" pitchFamily="18" charset="0"/>
              <a:cs typeface="Times New Roman" panose="02020603050405020304" pitchFamily="18" charset="0"/>
            </a:endParaRPr>
          </a:p>
          <a:p>
            <a:pPr marL="531813" indent="-531813" algn="just" eaLnBrk="1" hangingPunct="1">
              <a:lnSpc>
                <a:spcPct val="125000"/>
              </a:lnSpc>
              <a:spcBef>
                <a:spcPts val="600"/>
              </a:spcBef>
              <a:buFont typeface="Wingdings" pitchFamily="2" charset="2"/>
              <a:buNone/>
              <a:defRPr/>
            </a:pPr>
            <a:r>
              <a:rPr lang="en-US" altLang="zh-CN" dirty="0">
                <a:effectLst/>
                <a:latin typeface="Times New Roman" panose="02020603050405020304" pitchFamily="18" charset="0"/>
                <a:cs typeface="Times New Roman" panose="02020603050405020304" pitchFamily="18" charset="0"/>
              </a:rPr>
              <a:t>3</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298.15 K</a:t>
            </a:r>
            <a:r>
              <a:rPr lang="zh-CN" altLang="en-US" dirty="0">
                <a:effectLst/>
                <a:latin typeface="Times New Roman" panose="02020603050405020304" pitchFamily="18" charset="0"/>
                <a:cs typeface="Times New Roman" panose="02020603050405020304" pitchFamily="18" charset="0"/>
              </a:rPr>
              <a:t>时，各单质和化合物的标准熵值皆大于零。</a:t>
            </a:r>
            <a:r>
              <a:rPr lang="zh-CN" altLang="en-US" dirty="0">
                <a:solidFill>
                  <a:srgbClr val="0000FF"/>
                </a:solidFill>
                <a:effectLst/>
                <a:latin typeface="Times New Roman" panose="02020603050405020304" pitchFamily="18" charset="0"/>
                <a:cs typeface="Times New Roman" panose="02020603050405020304" pitchFamily="18" charset="0"/>
              </a:rPr>
              <a:t>而部分水合离子的标准熵值为负值。见附录</a:t>
            </a:r>
            <a:r>
              <a:rPr lang="en-US" altLang="zh-CN" dirty="0">
                <a:solidFill>
                  <a:srgbClr val="0000FF"/>
                </a:solidFill>
                <a:effectLst/>
                <a:latin typeface="Times New Roman" panose="02020603050405020304" pitchFamily="18" charset="0"/>
                <a:cs typeface="Times New Roman" panose="02020603050405020304" pitchFamily="18" charset="0"/>
              </a:rPr>
              <a:t>10</a:t>
            </a:r>
            <a:endParaRPr lang="en-US" altLang="zh-CN" dirty="0">
              <a:solidFill>
                <a:srgbClr val="0000FF"/>
              </a:solidFill>
              <a:effectLst/>
              <a:latin typeface="Times New Roman" panose="02020603050405020304" pitchFamily="18" charset="0"/>
              <a:ea typeface="楷体_GB2312" pitchFamily="49" charset="-122"/>
              <a:cs typeface="Times New Roman" panose="02020603050405020304" pitchFamily="18" charset="0"/>
            </a:endParaRPr>
          </a:p>
        </p:txBody>
      </p:sp>
      <p:graphicFrame>
        <p:nvGraphicFramePr>
          <p:cNvPr id="86020" name="Object 2"/>
          <p:cNvGraphicFramePr>
            <a:graphicFrameLocks noChangeAspect="1"/>
          </p:cNvGraphicFramePr>
          <p:nvPr>
            <p:extLst>
              <p:ext uri="{D42A27DB-BD31-4B8C-83A1-F6EECF244321}">
                <p14:modId xmlns:p14="http://schemas.microsoft.com/office/powerpoint/2010/main" val="579728587"/>
              </p:ext>
            </p:extLst>
          </p:nvPr>
        </p:nvGraphicFramePr>
        <p:xfrm>
          <a:off x="1331640" y="4484688"/>
          <a:ext cx="3578225" cy="539750"/>
        </p:xfrm>
        <a:graphic>
          <a:graphicData uri="http://schemas.openxmlformats.org/presentationml/2006/ole">
            <mc:AlternateContent xmlns:mc="http://schemas.openxmlformats.org/markup-compatibility/2006">
              <mc:Choice xmlns:v="urn:schemas-microsoft-com:vml" Requires="v">
                <p:oleObj spid="_x0000_s86408" name="Equation" r:id="rId4" imgW="1536480" imgH="241200" progId="Equation.DSMT4">
                  <p:embed/>
                </p:oleObj>
              </mc:Choice>
              <mc:Fallback>
                <p:oleObj name="Equation" r:id="rId4" imgW="1536480" imgH="241200" progId="Equation.DSMT4">
                  <p:embed/>
                  <p:pic>
                    <p:nvPicPr>
                      <p:cNvPr id="0" name="Object 2"/>
                      <p:cNvPicPr>
                        <a:picLocks noChangeAspect="1" noChangeArrowheads="1"/>
                      </p:cNvPicPr>
                      <p:nvPr/>
                    </p:nvPicPr>
                    <p:blipFill>
                      <a:blip r:embed="rId5"/>
                      <a:srcRect/>
                      <a:stretch>
                        <a:fillRect/>
                      </a:stretch>
                    </p:blipFill>
                    <p:spPr bwMode="auto">
                      <a:xfrm>
                        <a:off x="1331640" y="4484688"/>
                        <a:ext cx="35782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爆炸形: 8 pt  5">
            <a:extLst>
              <a:ext uri="{FF2B5EF4-FFF2-40B4-BE49-F238E27FC236}">
                <a16:creationId xmlns:a16="http://schemas.microsoft.com/office/drawing/2014/main" id="{44009B34-3BF0-47B2-A7B9-E36072821D24}"/>
              </a:ext>
            </a:extLst>
          </p:cNvPr>
          <p:cNvSpPr/>
          <p:nvPr/>
        </p:nvSpPr>
        <p:spPr bwMode="auto">
          <a:xfrm>
            <a:off x="7380312" y="1412776"/>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7" name="矩形 6">
            <a:extLst>
              <a:ext uri="{FF2B5EF4-FFF2-40B4-BE49-F238E27FC236}">
                <a16:creationId xmlns:a16="http://schemas.microsoft.com/office/drawing/2014/main" id="{84A1D979-5A88-4AD0-9408-AFEA8EBFBA51}"/>
              </a:ext>
            </a:extLst>
          </p:cNvPr>
          <p:cNvSpPr/>
          <p:nvPr/>
        </p:nvSpPr>
        <p:spPr>
          <a:xfrm>
            <a:off x="7629629" y="1845245"/>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3.4.1.6  </a:t>
            </a:r>
            <a:r>
              <a:rPr lang="zh-CN" altLang="en-US" sz="3200" dirty="0">
                <a:latin typeface="黑体" pitchFamily="2" charset="-122"/>
              </a:rPr>
              <a:t>有关熵的一般规律</a:t>
            </a:r>
          </a:p>
        </p:txBody>
      </p:sp>
      <p:sp>
        <p:nvSpPr>
          <p:cNvPr id="111620" name="Rectangle 3"/>
          <p:cNvSpPr>
            <a:spLocks noGrp="1" noChangeArrowheads="1"/>
          </p:cNvSpPr>
          <p:nvPr>
            <p:ph idx="1"/>
          </p:nvPr>
        </p:nvSpPr>
        <p:spPr>
          <a:xfrm>
            <a:off x="251520" y="980728"/>
            <a:ext cx="8640960" cy="4268688"/>
          </a:xfrm>
        </p:spPr>
        <p:txBody>
          <a:bodyPr/>
          <a:lstStyle/>
          <a:p>
            <a:pPr algn="just" eaLnBrk="1" hangingPunct="1">
              <a:lnSpc>
                <a:spcPct val="150000"/>
              </a:lnSpc>
              <a:spcBef>
                <a:spcPts val="600"/>
              </a:spcBef>
              <a:buClrTx/>
              <a:defRPr/>
            </a:pPr>
            <a:r>
              <a:rPr lang="zh-CN" altLang="en-US" dirty="0">
                <a:effectLst/>
              </a:rPr>
              <a:t>同种物质气态熵值高于液态，液态熵值高于固态。</a:t>
            </a:r>
            <a:endParaRPr lang="en-US" altLang="zh-CN" dirty="0">
              <a:effectLst/>
            </a:endParaRPr>
          </a:p>
          <a:p>
            <a:pPr algn="just" eaLnBrk="1" hangingPunct="1">
              <a:lnSpc>
                <a:spcPct val="150000"/>
              </a:lnSpc>
              <a:spcBef>
                <a:spcPts val="600"/>
              </a:spcBef>
              <a:buClrTx/>
              <a:defRPr/>
            </a:pPr>
            <a:r>
              <a:rPr lang="zh-CN" altLang="en-US" dirty="0">
                <a:effectLst/>
              </a:rPr>
              <a:t>混合物或溶液的熵值大于纯物质的熵值。</a:t>
            </a:r>
          </a:p>
          <a:p>
            <a:pPr algn="just" eaLnBrk="1" hangingPunct="1">
              <a:lnSpc>
                <a:spcPct val="150000"/>
              </a:lnSpc>
              <a:spcBef>
                <a:spcPts val="600"/>
              </a:spcBef>
              <a:buClrTx/>
              <a:defRPr/>
            </a:pPr>
            <a:r>
              <a:rPr lang="zh-CN" altLang="en-US" dirty="0">
                <a:solidFill>
                  <a:srgbClr val="0000FF"/>
                </a:solidFill>
                <a:effectLst/>
              </a:rPr>
              <a:t>简单分子的熵值小于复杂分子</a:t>
            </a:r>
            <a:r>
              <a:rPr lang="en-US" altLang="zh-CN" dirty="0">
                <a:solidFill>
                  <a:srgbClr val="0000FF"/>
                </a:solidFill>
                <a:effectLst/>
              </a:rPr>
              <a:t>(</a:t>
            </a:r>
            <a:r>
              <a:rPr lang="zh-CN" altLang="en-US" dirty="0">
                <a:solidFill>
                  <a:srgbClr val="0000FF"/>
                </a:solidFill>
                <a:effectLst/>
              </a:rPr>
              <a:t>比如高分子</a:t>
            </a:r>
            <a:r>
              <a:rPr lang="en-US" altLang="zh-CN" dirty="0">
                <a:solidFill>
                  <a:srgbClr val="0000FF"/>
                </a:solidFill>
                <a:effectLst/>
              </a:rPr>
              <a:t>)</a:t>
            </a:r>
            <a:r>
              <a:rPr lang="zh-CN" altLang="en-US" dirty="0">
                <a:solidFill>
                  <a:srgbClr val="0000FF"/>
                </a:solidFill>
                <a:effectLst/>
              </a:rPr>
              <a:t>的熵值。</a:t>
            </a:r>
            <a:endParaRPr lang="en-US" altLang="zh-CN" dirty="0">
              <a:solidFill>
                <a:srgbClr val="0000FF"/>
              </a:solidFill>
              <a:effectLst/>
            </a:endParaRPr>
          </a:p>
          <a:p>
            <a:pPr algn="just" eaLnBrk="1" hangingPunct="1">
              <a:lnSpc>
                <a:spcPct val="150000"/>
              </a:lnSpc>
              <a:spcBef>
                <a:spcPts val="600"/>
              </a:spcBef>
              <a:buClrTx/>
              <a:defRPr/>
            </a:pPr>
            <a:r>
              <a:rPr lang="zh-CN" altLang="en-US" dirty="0">
                <a:solidFill>
                  <a:srgbClr val="0000FF"/>
                </a:solidFill>
                <a:effectLst/>
              </a:rPr>
              <a:t>物质在高温时的熵值大于低温时的熵值。</a:t>
            </a:r>
          </a:p>
          <a:p>
            <a:pPr algn="just" eaLnBrk="1" hangingPunct="1">
              <a:lnSpc>
                <a:spcPct val="150000"/>
              </a:lnSpc>
              <a:spcBef>
                <a:spcPts val="600"/>
              </a:spcBef>
              <a:buClrTx/>
              <a:defRPr/>
            </a:pPr>
            <a:r>
              <a:rPr lang="zh-CN" altLang="en-US" dirty="0">
                <a:effectLst/>
              </a:rPr>
              <a:t>物质在高压时的熵小于低压时的熵值（换言之，对固、液体影响较小，对气体影响较大）。</a:t>
            </a:r>
          </a:p>
        </p:txBody>
      </p:sp>
    </p:spTree>
  </p:cSld>
  <p:clrMapOvr>
    <a:masterClrMapping/>
  </p:clrMapOvr>
  <p:transition advClick="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51520" y="290513"/>
            <a:ext cx="6481068" cy="762000"/>
          </a:xfrm>
        </p:spPr>
        <p:txBody>
          <a:bodyPr/>
          <a:lstStyle/>
          <a:p>
            <a:pPr eaLnBrk="1" hangingPunct="1"/>
            <a:r>
              <a:rPr lang="en-US" altLang="zh-CN" sz="3200" dirty="0">
                <a:latin typeface="Arial" panose="020B0604020202020204" pitchFamily="34" charset="0"/>
                <a:cs typeface="Arial" panose="020B0604020202020204" pitchFamily="34" charset="0"/>
              </a:rPr>
              <a:t>3.4.1.7  </a:t>
            </a:r>
            <a:r>
              <a:rPr lang="zh-CN" altLang="en-US" sz="3200" dirty="0">
                <a:latin typeface="黑体" pitchFamily="2" charset="-122"/>
              </a:rPr>
              <a:t>熵变的计算</a:t>
            </a:r>
          </a:p>
        </p:txBody>
      </p:sp>
      <p:sp>
        <p:nvSpPr>
          <p:cNvPr id="32773" name="Rectangle 3"/>
          <p:cNvSpPr>
            <a:spLocks noGrp="1" noChangeArrowheads="1"/>
          </p:cNvSpPr>
          <p:nvPr>
            <p:ph type="body" sz="half" idx="2"/>
          </p:nvPr>
        </p:nvSpPr>
        <p:spPr>
          <a:xfrm>
            <a:off x="251520" y="980728"/>
            <a:ext cx="8640960" cy="4038600"/>
          </a:xfrm>
        </p:spPr>
        <p:txBody>
          <a:bodyPr/>
          <a:lstStyle/>
          <a:p>
            <a:pPr marL="0" indent="0" algn="just" eaLnBrk="1" hangingPunct="1">
              <a:lnSpc>
                <a:spcPct val="125000"/>
              </a:lnSpc>
              <a:spcBef>
                <a:spcPts val="600"/>
              </a:spcBef>
              <a:buClrTx/>
              <a:buFontTx/>
              <a:buNone/>
              <a:defRPr/>
            </a:pPr>
            <a:r>
              <a:rPr lang="zh-CN" altLang="en-US" dirty="0">
                <a:effectLst/>
                <a:latin typeface="Times New Roman" panose="02020603050405020304" pitchFamily="18" charset="0"/>
                <a:cs typeface="Times New Roman" panose="02020603050405020304" pitchFamily="18" charset="0"/>
              </a:rPr>
              <a:t>熵是状态函数，具有容度性质，整个体系的熵是各个部分的熵的总和，反应或过程的熵变△</a:t>
            </a:r>
            <a:r>
              <a:rPr lang="en-US" altLang="zh-CN" i="1" dirty="0">
                <a:effectLst/>
                <a:latin typeface="Times New Roman" panose="02020603050405020304" pitchFamily="18" charset="0"/>
                <a:cs typeface="Times New Roman" panose="02020603050405020304" pitchFamily="18" charset="0"/>
              </a:rPr>
              <a:t>S</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只跟始与终态有关，故△</a:t>
            </a:r>
            <a:r>
              <a:rPr lang="en-US" altLang="zh-CN" i="1" dirty="0">
                <a:effectLst/>
                <a:latin typeface="Times New Roman" panose="02020603050405020304" pitchFamily="18" charset="0"/>
                <a:cs typeface="Times New Roman" panose="02020603050405020304" pitchFamily="18" charset="0"/>
              </a:rPr>
              <a:t>S</a:t>
            </a:r>
            <a:r>
              <a:rPr lang="en-US" altLang="zh-CN" dirty="0">
                <a:effectLst/>
                <a:latin typeface="Times New Roman" panose="02020603050405020304" pitchFamily="18" charset="0"/>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S</a:t>
            </a:r>
            <a:r>
              <a:rPr lang="en-US" altLang="zh-CN" baseline="-25000" dirty="0">
                <a:effectLst/>
                <a:latin typeface="Times New Roman" panose="02020603050405020304" pitchFamily="18" charset="0"/>
                <a:cs typeface="Times New Roman" panose="02020603050405020304" pitchFamily="18" charset="0"/>
              </a:rPr>
              <a:t>2</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S</a:t>
            </a:r>
            <a:r>
              <a:rPr lang="en-US" altLang="zh-CN" baseline="-25000" dirty="0">
                <a:effectLst/>
                <a:latin typeface="Times New Roman" panose="02020603050405020304" pitchFamily="18" charset="0"/>
                <a:cs typeface="Times New Roman" panose="02020603050405020304" pitchFamily="18" charset="0"/>
              </a:rPr>
              <a:t>1</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a:t>
            </a:r>
          </a:p>
          <a:p>
            <a:pPr marL="0" indent="0" algn="just" eaLnBrk="1" hangingPunct="1">
              <a:lnSpc>
                <a:spcPct val="125000"/>
              </a:lnSpc>
              <a:spcBef>
                <a:spcPts val="600"/>
              </a:spcBef>
              <a:buClrTx/>
              <a:buFontTx/>
              <a:buNone/>
              <a:defRPr/>
            </a:pPr>
            <a:r>
              <a:rPr lang="zh-CN" altLang="en-US" dirty="0">
                <a:effectLst/>
                <a:latin typeface="Times New Roman" panose="02020603050405020304" pitchFamily="18" charset="0"/>
                <a:cs typeface="Times New Roman" panose="02020603050405020304" pitchFamily="18" charset="0"/>
              </a:rPr>
              <a:t>在标准状态下，</a:t>
            </a:r>
            <a:r>
              <a:rPr lang="zh-CN" altLang="en-US" dirty="0">
                <a:solidFill>
                  <a:srgbClr val="FF0000"/>
                </a:solidFill>
                <a:effectLst/>
                <a:latin typeface="+mj-ea"/>
                <a:ea typeface="+mj-ea"/>
                <a:cs typeface="Times New Roman" panose="02020603050405020304" pitchFamily="18" charset="0"/>
              </a:rPr>
              <a:t>化学反应的摩尔熵变</a:t>
            </a:r>
            <a:r>
              <a:rPr lang="zh-CN" altLang="en-US" dirty="0">
                <a:effectLst/>
                <a:latin typeface="Times New Roman" panose="02020603050405020304" pitchFamily="18" charset="0"/>
                <a:cs typeface="Times New Roman" panose="02020603050405020304" pitchFamily="18" charset="0"/>
              </a:rPr>
              <a:t>就等于生成物的标准熵之和减去反应物的标准熵。</a:t>
            </a:r>
          </a:p>
        </p:txBody>
      </p:sp>
      <p:graphicFrame>
        <p:nvGraphicFramePr>
          <p:cNvPr id="484356" name="Object 4"/>
          <p:cNvGraphicFramePr>
            <a:graphicFrameLocks noChangeAspect="1"/>
          </p:cNvGraphicFramePr>
          <p:nvPr>
            <p:extLst>
              <p:ext uri="{D42A27DB-BD31-4B8C-83A1-F6EECF244321}">
                <p14:modId xmlns:p14="http://schemas.microsoft.com/office/powerpoint/2010/main" val="906530004"/>
              </p:ext>
            </p:extLst>
          </p:nvPr>
        </p:nvGraphicFramePr>
        <p:xfrm>
          <a:off x="2699792" y="4094262"/>
          <a:ext cx="3695700" cy="781050"/>
        </p:xfrm>
        <a:graphic>
          <a:graphicData uri="http://schemas.openxmlformats.org/presentationml/2006/ole">
            <mc:AlternateContent xmlns:mc="http://schemas.openxmlformats.org/markup-compatibility/2006">
              <mc:Choice xmlns:v="urn:schemas-microsoft-com:vml" Requires="v">
                <p:oleObj spid="_x0000_s89474" name="Equation" r:id="rId3" imgW="1218671" imgH="342751" progId="Equation.DSMT4">
                  <p:embed/>
                </p:oleObj>
              </mc:Choice>
              <mc:Fallback>
                <p:oleObj name="Equation" r:id="rId3" imgW="1218671" imgH="34275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4094262"/>
                        <a:ext cx="3695700" cy="7810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093" name="Text Box 5"/>
          <p:cNvSpPr txBox="1">
            <a:spLocks noChangeArrowheads="1"/>
          </p:cNvSpPr>
          <p:nvPr/>
        </p:nvSpPr>
        <p:spPr bwMode="auto">
          <a:xfrm>
            <a:off x="251520" y="5052551"/>
            <a:ext cx="8640960" cy="542841"/>
          </a:xfrm>
          <a:prstGeom prst="rect">
            <a:avLst/>
          </a:prstGeom>
          <a:noFill/>
          <a:ln w="9525">
            <a:noFill/>
            <a:miter lim="800000"/>
            <a:headEnd/>
            <a:tailEnd/>
          </a:ln>
        </p:spPr>
        <p:txBody>
          <a:bodyPr wrap="square">
            <a:spAutoFit/>
          </a:bodyPr>
          <a:lstStyle/>
          <a:p>
            <a:pPr algn="ctr" eaLnBrk="0" hangingPunct="0">
              <a:lnSpc>
                <a:spcPct val="110000"/>
              </a:lnSpc>
              <a:spcBef>
                <a:spcPct val="50000"/>
              </a:spcBef>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其中</a:t>
            </a:r>
            <a:r>
              <a:rPr lang="zh-CN" altLang="en-US" sz="2800" b="1" i="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en-US" altLang="zh-CN" sz="2800" b="1" baseline="-25000"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B</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sym typeface="Symbol" pitchFamily="18" charset="2"/>
              </a:rPr>
              <a:t>为参与反应物质的化学计量式。</a:t>
            </a:r>
            <a:endParaRPr lang="en-US" altLang="zh-CN" sz="2800" b="1" dirty="0">
              <a:solidFill>
                <a:schemeClr val="tx1"/>
              </a:solidFill>
              <a:latin typeface="Times New Roman" panose="02020603050405020304" pitchFamily="18" charset="0"/>
              <a:ea typeface="华文仿宋" pitchFamily="2" charset="-122"/>
              <a:cs typeface="Times New Roman" panose="02020603050405020304" pitchFamily="18" charset="0"/>
            </a:endParaRPr>
          </a:p>
        </p:txBody>
      </p:sp>
    </p:spTree>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3.4.1.7  </a:t>
            </a:r>
            <a:r>
              <a:rPr lang="zh-CN" altLang="en-US" sz="3200" dirty="0">
                <a:latin typeface="黑体" pitchFamily="2" charset="-122"/>
              </a:rPr>
              <a:t>熵变的计算</a:t>
            </a:r>
          </a:p>
        </p:txBody>
      </p:sp>
      <p:graphicFrame>
        <p:nvGraphicFramePr>
          <p:cNvPr id="90115" name="Object 3"/>
          <p:cNvGraphicFramePr>
            <a:graphicFrameLocks noGrp="1" noChangeAspect="1"/>
          </p:cNvGraphicFramePr>
          <p:nvPr>
            <p:ph idx="1"/>
            <p:extLst>
              <p:ext uri="{D42A27DB-BD31-4B8C-83A1-F6EECF244321}">
                <p14:modId xmlns:p14="http://schemas.microsoft.com/office/powerpoint/2010/main" val="3415992493"/>
              </p:ext>
            </p:extLst>
          </p:nvPr>
        </p:nvGraphicFramePr>
        <p:xfrm>
          <a:off x="3867150" y="2485008"/>
          <a:ext cx="1376363" cy="1016000"/>
        </p:xfrm>
        <a:graphic>
          <a:graphicData uri="http://schemas.openxmlformats.org/presentationml/2006/ole">
            <mc:AlternateContent xmlns:mc="http://schemas.openxmlformats.org/markup-compatibility/2006">
              <mc:Choice xmlns:v="urn:schemas-microsoft-com:vml" Requires="v">
                <p:oleObj spid="_x0000_s90499" name="Equation" r:id="rId4" imgW="533160" imgH="393480" progId="Equation.DSMT4">
                  <p:embed/>
                </p:oleObj>
              </mc:Choice>
              <mc:Fallback>
                <p:oleObj name="Equation" r:id="rId4" imgW="533160" imgH="393480" progId="Equation.DSMT4">
                  <p:embed/>
                  <p:pic>
                    <p:nvPicPr>
                      <p:cNvPr id="0" name="Object 3"/>
                      <p:cNvPicPr>
                        <a:picLocks noChangeAspect="1" noChangeArrowheads="1"/>
                      </p:cNvPicPr>
                      <p:nvPr/>
                    </p:nvPicPr>
                    <p:blipFill>
                      <a:blip r:embed="rId5"/>
                      <a:srcRect/>
                      <a:stretch>
                        <a:fillRect/>
                      </a:stretch>
                    </p:blipFill>
                    <p:spPr bwMode="auto">
                      <a:xfrm>
                        <a:off x="3867150" y="2485008"/>
                        <a:ext cx="1376363"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16" name="Text Box 4"/>
          <p:cNvSpPr txBox="1">
            <a:spLocks noChangeArrowheads="1"/>
          </p:cNvSpPr>
          <p:nvPr/>
        </p:nvSpPr>
        <p:spPr bwMode="auto">
          <a:xfrm>
            <a:off x="1012825" y="3983268"/>
            <a:ext cx="5692775" cy="579967"/>
          </a:xfrm>
          <a:prstGeom prst="rect">
            <a:avLst/>
          </a:prstGeom>
          <a:noFill/>
          <a:ln w="9525">
            <a:noFill/>
            <a:miter lim="800000"/>
            <a:headEnd/>
            <a:tailEnd/>
          </a:ln>
        </p:spPr>
        <p:txBody>
          <a:bodyPr>
            <a:spAutoFit/>
          </a:bodyPr>
          <a:lstStyle/>
          <a:p>
            <a:pPr>
              <a:lnSpc>
                <a:spcPct val="150000"/>
              </a:lnSpc>
              <a:spcBef>
                <a:spcPts val="600"/>
              </a:spcBef>
            </a:pPr>
            <a:endParaRPr lang="zh-CN" altLang="en-US" sz="2400">
              <a:solidFill>
                <a:schemeClr val="tx1"/>
              </a:solidFill>
              <a:latin typeface="Times New Roman" panose="02020603050405020304" pitchFamily="18" charset="0"/>
              <a:cs typeface="Times New Roman" panose="02020603050405020304" pitchFamily="18" charset="0"/>
            </a:endParaRPr>
          </a:p>
        </p:txBody>
      </p:sp>
      <p:sp>
        <p:nvSpPr>
          <p:cNvPr id="30727" name="Text Box 6"/>
          <p:cNvSpPr txBox="1">
            <a:spLocks noChangeArrowheads="1"/>
          </p:cNvSpPr>
          <p:nvPr/>
        </p:nvSpPr>
        <p:spPr bwMode="auto">
          <a:xfrm>
            <a:off x="251521" y="3636250"/>
            <a:ext cx="8641654" cy="656846"/>
          </a:xfrm>
          <a:prstGeom prst="rect">
            <a:avLst/>
          </a:prstGeom>
          <a:noFill/>
          <a:ln w="9525">
            <a:noFill/>
            <a:miter lim="800000"/>
            <a:headEnd/>
            <a:tailEnd/>
          </a:ln>
        </p:spPr>
        <p:txBody>
          <a:bodyPr wrap="square">
            <a:spAutoFit/>
          </a:bodyPr>
          <a:lstStyle/>
          <a:p>
            <a:pPr>
              <a:lnSpc>
                <a:spcPct val="150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理论证明</a:t>
            </a:r>
            <a:r>
              <a:rPr lang="en-US" altLang="zh-CN" sz="2800" b="1" i="1" dirty="0" err="1">
                <a:solidFill>
                  <a:schemeClr val="tx1"/>
                </a:solidFill>
                <a:latin typeface="Times New Roman" panose="02020603050405020304" pitchFamily="18" charset="0"/>
                <a:ea typeface="仿宋" pitchFamily="49" charset="-122"/>
                <a:cs typeface="Times New Roman" panose="02020603050405020304" pitchFamily="18" charset="0"/>
              </a:rPr>
              <a:t>q</a:t>
            </a:r>
            <a:r>
              <a:rPr lang="en-US" altLang="zh-CN" sz="2800" b="1" baseline="-25000" dirty="0" err="1">
                <a:solidFill>
                  <a:schemeClr val="tx1"/>
                </a:solidFill>
                <a:latin typeface="Times New Roman" panose="02020603050405020304" pitchFamily="18" charset="0"/>
                <a:ea typeface="仿宋" pitchFamily="49" charset="-122"/>
                <a:cs typeface="Times New Roman" panose="02020603050405020304" pitchFamily="18" charset="0"/>
              </a:rPr>
              <a:t>r</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是所有过程所吸收热量的最大值。</a:t>
            </a:r>
            <a:endParaRPr lang="zh-CN" altLang="en-US" sz="3200" dirty="0">
              <a:solidFill>
                <a:schemeClr val="tx1"/>
              </a:solidFill>
              <a:latin typeface="Times New Roman" panose="02020603050405020304" pitchFamily="18" charset="0"/>
              <a:ea typeface="黑体" pitchFamily="2" charset="-122"/>
              <a:cs typeface="Times New Roman" panose="02020603050405020304" pitchFamily="18" charset="0"/>
            </a:endParaRPr>
          </a:p>
        </p:txBody>
      </p:sp>
      <p:sp>
        <p:nvSpPr>
          <p:cNvPr id="7" name="矩形 6"/>
          <p:cNvSpPr/>
          <p:nvPr/>
        </p:nvSpPr>
        <p:spPr>
          <a:xfrm>
            <a:off x="251521" y="980728"/>
            <a:ext cx="8641654" cy="1308628"/>
          </a:xfrm>
          <a:prstGeom prst="rect">
            <a:avLst/>
          </a:prstGeom>
        </p:spPr>
        <p:txBody>
          <a:bodyPr wrap="square">
            <a:spAutoFit/>
          </a:bodyPr>
          <a:lstStyle/>
          <a:p>
            <a:pPr algn="just">
              <a:lnSpc>
                <a:spcPct val="150000"/>
              </a:lnSpc>
              <a:buFont typeface="Wingdings" pitchFamily="2" charset="2"/>
              <a:buNone/>
              <a:defRPr/>
            </a:pPr>
            <a:r>
              <a:rPr lang="zh-CN" altLang="en-US" sz="2800" b="1" dirty="0">
                <a:latin typeface="Times New Roman" panose="02020603050405020304" pitchFamily="18" charset="0"/>
                <a:ea typeface="仿宋_GB2312" pitchFamily="49" charset="-122"/>
                <a:cs typeface="Times New Roman" panose="02020603050405020304" pitchFamily="18" charset="0"/>
              </a:rPr>
              <a:t>从热力学可以推出，</a:t>
            </a:r>
            <a:r>
              <a:rPr lang="zh-CN" altLang="en-US" sz="2800" b="1" u="sng" dirty="0">
                <a:latin typeface="Times New Roman" panose="02020603050405020304" pitchFamily="18" charset="0"/>
                <a:ea typeface="仿宋_GB2312" pitchFamily="49" charset="-122"/>
                <a:cs typeface="Times New Roman" panose="02020603050405020304" pitchFamily="18" charset="0"/>
              </a:rPr>
              <a:t>恒温可逆过程中</a:t>
            </a:r>
            <a:r>
              <a:rPr lang="zh-CN" altLang="en-US" sz="2800" b="1" dirty="0">
                <a:latin typeface="Times New Roman" panose="02020603050405020304" pitchFamily="18" charset="0"/>
                <a:ea typeface="仿宋_GB2312" pitchFamily="49" charset="-122"/>
                <a:cs typeface="Times New Roman" panose="02020603050405020304" pitchFamily="18" charset="0"/>
              </a:rPr>
              <a:t>系统所吸收或放出的热量除以温度等于熵变（热温商）。</a:t>
            </a:r>
          </a:p>
        </p:txBody>
      </p:sp>
      <p:sp>
        <p:nvSpPr>
          <p:cNvPr id="90120" name="Rectangle 8"/>
          <p:cNvSpPr>
            <a:spLocks noChangeArrowheads="1"/>
          </p:cNvSpPr>
          <p:nvPr/>
        </p:nvSpPr>
        <p:spPr bwMode="auto">
          <a:xfrm>
            <a:off x="251520" y="4581128"/>
            <a:ext cx="8641655" cy="1210909"/>
          </a:xfrm>
          <a:prstGeom prst="rect">
            <a:avLst/>
          </a:prstGeom>
          <a:noFill/>
          <a:ln w="9525">
            <a:noFill/>
            <a:miter lim="800000"/>
            <a:headEnd/>
            <a:tailEnd/>
          </a:ln>
        </p:spPr>
        <p:txBody>
          <a:bodyPr wrap="square">
            <a:spAutoFit/>
          </a:bodyPr>
          <a:lstStyle/>
          <a:p>
            <a:pPr>
              <a:lnSpc>
                <a:spcPct val="150000"/>
              </a:lnSpc>
              <a:spcBef>
                <a:spcPts val="600"/>
              </a:spcBef>
              <a:buClr>
                <a:schemeClr val="tx1"/>
              </a:buClr>
              <a:buSzPct val="80000"/>
              <a:buFont typeface="Wingdings" pitchFamily="2" charset="2"/>
              <a:buNone/>
            </a:pPr>
            <a:r>
              <a:rPr lang="en-US" altLang="zh-CN" sz="2400" dirty="0">
                <a:solidFill>
                  <a:srgbClr val="FF0000"/>
                </a:solidFill>
                <a:latin typeface="Times New Roman" panose="02020603050405020304" pitchFamily="18" charset="0"/>
                <a:ea typeface="Arial Unicode MS" pitchFamily="34" charset="-122"/>
                <a:cs typeface="Times New Roman" pitchFamily="18" charset="0"/>
              </a:rPr>
              <a:t>H</a:t>
            </a:r>
            <a:r>
              <a:rPr lang="en-US" altLang="zh-CN" sz="2400" baseline="-25000" dirty="0">
                <a:solidFill>
                  <a:srgbClr val="FF0000"/>
                </a:solidFill>
                <a:latin typeface="Times New Roman" panose="02020603050405020304" pitchFamily="18" charset="0"/>
                <a:ea typeface="Arial Unicode MS" pitchFamily="34" charset="-122"/>
                <a:cs typeface="Times New Roman" pitchFamily="18" charset="0"/>
              </a:rPr>
              <a:t>2</a:t>
            </a:r>
            <a:r>
              <a:rPr lang="en-US" altLang="zh-CN" sz="2400" dirty="0">
                <a:solidFill>
                  <a:srgbClr val="FF0000"/>
                </a:solidFill>
                <a:latin typeface="Times New Roman" panose="02020603050405020304" pitchFamily="18" charset="0"/>
                <a:ea typeface="Arial Unicode MS" pitchFamily="34" charset="-122"/>
                <a:cs typeface="Times New Roman" pitchFamily="18" charset="0"/>
              </a:rPr>
              <a:t>O (s, 101.325 kPa, 273.15 K) </a:t>
            </a:r>
            <a:r>
              <a:rPr lang="zh-CN" altLang="en-US" sz="2400" dirty="0">
                <a:solidFill>
                  <a:srgbClr val="FF0000"/>
                </a:solidFill>
                <a:latin typeface="Times New Roman" panose="02020603050405020304" pitchFamily="18" charset="0"/>
                <a:ea typeface="Arial Unicode MS" pitchFamily="34" charset="-122"/>
                <a:cs typeface="Times New Roman" pitchFamily="18" charset="0"/>
                <a:sym typeface="Wingdings" pitchFamily="2" charset="2"/>
              </a:rPr>
              <a:t>→</a:t>
            </a:r>
            <a:r>
              <a:rPr lang="en-US" altLang="zh-CN" sz="2400" dirty="0">
                <a:solidFill>
                  <a:srgbClr val="FF0000"/>
                </a:solidFill>
                <a:latin typeface="Times New Roman" panose="02020603050405020304" pitchFamily="18" charset="0"/>
                <a:ea typeface="Arial Unicode MS" pitchFamily="34" charset="-122"/>
                <a:cs typeface="Times New Roman" pitchFamily="18" charset="0"/>
              </a:rPr>
              <a:t> H</a:t>
            </a:r>
            <a:r>
              <a:rPr lang="en-US" altLang="zh-CN" sz="2400" baseline="-25000" dirty="0">
                <a:solidFill>
                  <a:srgbClr val="FF0000"/>
                </a:solidFill>
                <a:latin typeface="Times New Roman" panose="02020603050405020304" pitchFamily="18" charset="0"/>
                <a:ea typeface="Arial Unicode MS" pitchFamily="34" charset="-122"/>
                <a:cs typeface="Times New Roman" pitchFamily="18" charset="0"/>
              </a:rPr>
              <a:t>2</a:t>
            </a:r>
            <a:r>
              <a:rPr lang="en-US" altLang="zh-CN" sz="2400" dirty="0">
                <a:solidFill>
                  <a:srgbClr val="FF0000"/>
                </a:solidFill>
                <a:latin typeface="Times New Roman" panose="02020603050405020304" pitchFamily="18" charset="0"/>
                <a:ea typeface="Arial Unicode MS" pitchFamily="34" charset="-122"/>
                <a:cs typeface="Times New Roman" pitchFamily="18" charset="0"/>
              </a:rPr>
              <a:t>O (</a:t>
            </a:r>
            <a:r>
              <a:rPr lang="en-US" altLang="zh-CN" sz="2400" i="1" dirty="0">
                <a:solidFill>
                  <a:srgbClr val="FF0000"/>
                </a:solidFill>
                <a:latin typeface="Times New Roman" panose="02020603050405020304" pitchFamily="18" charset="0"/>
                <a:ea typeface="Arial Unicode MS" pitchFamily="34" charset="-122"/>
                <a:cs typeface="Times New Roman" pitchFamily="18" charset="0"/>
              </a:rPr>
              <a:t>l</a:t>
            </a:r>
            <a:r>
              <a:rPr lang="en-US" altLang="zh-CN" sz="2400" dirty="0">
                <a:solidFill>
                  <a:srgbClr val="FF0000"/>
                </a:solidFill>
                <a:latin typeface="Times New Roman" panose="02020603050405020304" pitchFamily="18" charset="0"/>
                <a:ea typeface="Arial Unicode MS" pitchFamily="34" charset="-122"/>
                <a:cs typeface="Times New Roman" pitchFamily="18" charset="0"/>
              </a:rPr>
              <a:t>, 101.325 kPa, 273.15 K)</a:t>
            </a:r>
          </a:p>
          <a:p>
            <a:pPr>
              <a:lnSpc>
                <a:spcPct val="150000"/>
              </a:lnSpc>
              <a:spcBef>
                <a:spcPts val="600"/>
              </a:spcBef>
              <a:buClr>
                <a:schemeClr val="tx1"/>
              </a:buClr>
              <a:buSzPct val="80000"/>
              <a:buFont typeface="Wingdings" pitchFamily="2" charset="2"/>
              <a:buNone/>
            </a:pPr>
            <a:r>
              <a:rPr lang="en-US" altLang="zh-CN" sz="2400" i="1" dirty="0">
                <a:solidFill>
                  <a:srgbClr val="FF0000"/>
                </a:solidFill>
                <a:latin typeface="Times New Roman" panose="02020603050405020304" pitchFamily="18" charset="0"/>
                <a:ea typeface="Arial Unicode MS" pitchFamily="34" charset="-122"/>
                <a:cs typeface="Times New Roman" pitchFamily="18" charset="0"/>
              </a:rPr>
              <a:t>ΔS = </a:t>
            </a:r>
            <a:r>
              <a:rPr lang="en-US" altLang="zh-CN" sz="2400" i="1" dirty="0" err="1">
                <a:solidFill>
                  <a:srgbClr val="FF0000"/>
                </a:solidFill>
                <a:latin typeface="Times New Roman" panose="02020603050405020304" pitchFamily="18" charset="0"/>
                <a:ea typeface="Arial Unicode MS" pitchFamily="34" charset="-122"/>
                <a:cs typeface="Times New Roman" pitchFamily="18" charset="0"/>
              </a:rPr>
              <a:t>q</a:t>
            </a:r>
            <a:r>
              <a:rPr lang="en-US" altLang="zh-CN" sz="2400" i="1" baseline="-25000" dirty="0" err="1">
                <a:solidFill>
                  <a:srgbClr val="FF0000"/>
                </a:solidFill>
                <a:latin typeface="Times New Roman" panose="02020603050405020304" pitchFamily="18" charset="0"/>
                <a:ea typeface="Arial Unicode MS" pitchFamily="34" charset="-122"/>
                <a:cs typeface="Times New Roman" pitchFamily="18" charset="0"/>
              </a:rPr>
              <a:t>r</a:t>
            </a:r>
            <a:r>
              <a:rPr lang="en-US" altLang="zh-CN" sz="2400" i="1" baseline="-25000" dirty="0">
                <a:solidFill>
                  <a:srgbClr val="FF0000"/>
                </a:solidFill>
                <a:latin typeface="Times New Roman" panose="02020603050405020304" pitchFamily="18" charset="0"/>
                <a:ea typeface="Arial Unicode MS" pitchFamily="34" charset="-122"/>
                <a:cs typeface="Times New Roman" pitchFamily="18" charset="0"/>
              </a:rPr>
              <a:t> </a:t>
            </a:r>
            <a:r>
              <a:rPr lang="en-US" altLang="zh-CN" sz="2400" i="1" dirty="0">
                <a:solidFill>
                  <a:srgbClr val="FF0000"/>
                </a:solidFill>
                <a:latin typeface="Times New Roman" panose="02020603050405020304" pitchFamily="18" charset="0"/>
                <a:ea typeface="Arial Unicode MS" pitchFamily="34" charset="-122"/>
                <a:cs typeface="Times New Roman" pitchFamily="18" charset="0"/>
              </a:rPr>
              <a:t>/ T </a:t>
            </a:r>
            <a:r>
              <a:rPr lang="en-US" altLang="zh-CN" sz="2400" dirty="0">
                <a:solidFill>
                  <a:srgbClr val="FF0000"/>
                </a:solidFill>
                <a:latin typeface="Times New Roman" panose="02020603050405020304" pitchFamily="18" charset="0"/>
                <a:ea typeface="Arial Unicode MS" pitchFamily="34" charset="-122"/>
                <a:cs typeface="Times New Roman" pitchFamily="18" charset="0"/>
              </a:rPr>
              <a:t>= 6007 J·mol</a:t>
            </a:r>
            <a:r>
              <a:rPr lang="en-US" altLang="zh-CN" sz="2400" baseline="30000" dirty="0">
                <a:solidFill>
                  <a:srgbClr val="FF0000"/>
                </a:solidFill>
                <a:latin typeface="Times New Roman" panose="02020603050405020304" pitchFamily="18" charset="0"/>
                <a:ea typeface="Arial Unicode MS" pitchFamily="34" charset="-122"/>
                <a:cs typeface="Times New Roman" pitchFamily="18" charset="0"/>
              </a:rPr>
              <a:t>-1</a:t>
            </a:r>
            <a:r>
              <a:rPr lang="en-US" altLang="zh-CN" sz="2400" dirty="0">
                <a:solidFill>
                  <a:srgbClr val="FF0000"/>
                </a:solidFill>
                <a:latin typeface="Times New Roman" panose="02020603050405020304" pitchFamily="18" charset="0"/>
                <a:ea typeface="Arial Unicode MS" pitchFamily="34" charset="-122"/>
                <a:cs typeface="Times New Roman" pitchFamily="18" charset="0"/>
              </a:rPr>
              <a:t>/273.15 K = 21.99 J·mol</a:t>
            </a:r>
            <a:r>
              <a:rPr lang="en-US" altLang="zh-CN" sz="2400" baseline="30000" dirty="0">
                <a:solidFill>
                  <a:srgbClr val="FF0000"/>
                </a:solidFill>
                <a:latin typeface="Times New Roman" panose="02020603050405020304" pitchFamily="18" charset="0"/>
                <a:ea typeface="Arial Unicode MS" pitchFamily="34" charset="-122"/>
                <a:cs typeface="Times New Roman" pitchFamily="18" charset="0"/>
              </a:rPr>
              <a:t>-1</a:t>
            </a:r>
            <a:r>
              <a:rPr lang="en-US" altLang="zh-CN" sz="2400" dirty="0">
                <a:solidFill>
                  <a:srgbClr val="FF0000"/>
                </a:solidFill>
                <a:latin typeface="Times New Roman" panose="02020603050405020304" pitchFamily="18" charset="0"/>
                <a:ea typeface="Arial Unicode MS" pitchFamily="34" charset="-122"/>
                <a:cs typeface="Times New Roman" pitchFamily="18" charset="0"/>
              </a:rPr>
              <a:t>·K</a:t>
            </a:r>
            <a:r>
              <a:rPr lang="en-US" altLang="zh-CN" sz="2400" baseline="30000" dirty="0">
                <a:solidFill>
                  <a:srgbClr val="FF0000"/>
                </a:solidFill>
                <a:latin typeface="Times New Roman" panose="02020603050405020304" pitchFamily="18" charset="0"/>
                <a:ea typeface="Arial Unicode MS" pitchFamily="34" charset="-122"/>
                <a:cs typeface="Times New Roman" pitchFamily="18" charset="0"/>
              </a:rPr>
              <a:t>-1</a:t>
            </a:r>
          </a:p>
        </p:txBody>
      </p:sp>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3.4.1.8  </a:t>
            </a:r>
            <a:r>
              <a:rPr lang="zh-CN" altLang="en-US" dirty="0">
                <a:latin typeface="黑体" pitchFamily="2" charset="-122"/>
              </a:rPr>
              <a:t>化学反应的标准摩尔熵变</a:t>
            </a:r>
          </a:p>
        </p:txBody>
      </p:sp>
      <p:sp>
        <p:nvSpPr>
          <p:cNvPr id="485379" name="Text Box 3"/>
          <p:cNvSpPr txBox="1">
            <a:spLocks noChangeArrowheads="1"/>
          </p:cNvSpPr>
          <p:nvPr/>
        </p:nvSpPr>
        <p:spPr bwMode="auto">
          <a:xfrm>
            <a:off x="251520" y="980728"/>
            <a:ext cx="8640959" cy="1560940"/>
          </a:xfrm>
          <a:prstGeom prst="rect">
            <a:avLst/>
          </a:prstGeom>
          <a:noFill/>
          <a:ln w="12700" cap="sq">
            <a:noFill/>
            <a:miter lim="800000"/>
            <a:headEnd/>
            <a:tailEnd/>
          </a:ln>
        </p:spPr>
        <p:txBody>
          <a:bodyPr wrap="square" tIns="0" bIns="0">
            <a:spAutoFit/>
          </a:bodyPr>
          <a:lstStyle/>
          <a:p>
            <a:pPr algn="jus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(1)在标准压力下，</a:t>
            </a:r>
            <a:r>
              <a:rPr lang="zh-CN" altLang="en-US" sz="2800" b="1" u="sng" dirty="0">
                <a:latin typeface="Times New Roman" panose="02020603050405020304" pitchFamily="18" charset="0"/>
                <a:ea typeface="仿宋" pitchFamily="49" charset="-122"/>
                <a:cs typeface="Times New Roman" panose="02020603050405020304" pitchFamily="18" charset="0"/>
              </a:rPr>
              <a:t>298.15 </a:t>
            </a:r>
            <a:r>
              <a:rPr lang="en-US" altLang="zh-CN" sz="2800" b="1" u="sng" dirty="0">
                <a:latin typeface="Times New Roman" panose="02020603050405020304" pitchFamily="18" charset="0"/>
                <a:ea typeface="仿宋" pitchFamily="49" charset="-122"/>
                <a:cs typeface="Times New Roman" panose="02020603050405020304" pitchFamily="18" charset="0"/>
              </a:rPr>
              <a:t>K</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时，各物质的</a:t>
            </a:r>
            <a:r>
              <a:rPr lang="zh-CN" altLang="en-US" sz="2800" b="1" dirty="0">
                <a:latin typeface="Times New Roman" panose="02020603050405020304" pitchFamily="18" charset="0"/>
                <a:ea typeface="仿宋" pitchFamily="49" charset="-122"/>
                <a:cs typeface="Times New Roman" panose="02020603050405020304" pitchFamily="18" charset="0"/>
              </a:rPr>
              <a:t>标准摩尔熵值有表可查 </a:t>
            </a:r>
            <a:r>
              <a:rPr lang="en-US" altLang="zh-CN" sz="2800" b="1" dirty="0">
                <a:latin typeface="Times New Roman" panose="02020603050405020304" pitchFamily="18" charset="0"/>
                <a:ea typeface="仿宋" pitchFamily="49" charset="-122"/>
                <a:cs typeface="Times New Roman" panose="02020603050405020304" pitchFamily="18" charset="0"/>
              </a:rPr>
              <a:t>(</a:t>
            </a:r>
            <a:r>
              <a:rPr lang="zh-CN" altLang="en-US" sz="2800" b="1" dirty="0">
                <a:latin typeface="Times New Roman" panose="02020603050405020304" pitchFamily="18" charset="0"/>
                <a:ea typeface="仿宋" pitchFamily="49" charset="-122"/>
                <a:cs typeface="Times New Roman" panose="02020603050405020304" pitchFamily="18" charset="0"/>
              </a:rPr>
              <a:t>附录</a:t>
            </a:r>
            <a:r>
              <a:rPr lang="en-US" altLang="zh-CN" sz="2800" b="1" dirty="0">
                <a:latin typeface="Times New Roman" panose="02020603050405020304" pitchFamily="18" charset="0"/>
                <a:ea typeface="仿宋" pitchFamily="49" charset="-122"/>
                <a:cs typeface="Times New Roman" panose="02020603050405020304" pitchFamily="18" charset="0"/>
              </a:rPr>
              <a:t>10)</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。根据化学反应计量方程，可以计算反应进度为1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mol</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时的熵变值。</a:t>
            </a:r>
          </a:p>
        </p:txBody>
      </p:sp>
      <p:graphicFrame>
        <p:nvGraphicFramePr>
          <p:cNvPr id="485380" name="Object 4"/>
          <p:cNvGraphicFramePr>
            <a:graphicFrameLocks noChangeAspect="1"/>
          </p:cNvGraphicFramePr>
          <p:nvPr>
            <p:extLst>
              <p:ext uri="{D42A27DB-BD31-4B8C-83A1-F6EECF244321}">
                <p14:modId xmlns:p14="http://schemas.microsoft.com/office/powerpoint/2010/main" val="11989830"/>
              </p:ext>
            </p:extLst>
          </p:nvPr>
        </p:nvGraphicFramePr>
        <p:xfrm>
          <a:off x="2915816" y="2732212"/>
          <a:ext cx="3276600" cy="912812"/>
        </p:xfrm>
        <a:graphic>
          <a:graphicData uri="http://schemas.openxmlformats.org/presentationml/2006/ole">
            <mc:AlternateContent xmlns:mc="http://schemas.openxmlformats.org/markup-compatibility/2006">
              <mc:Choice xmlns:v="urn:schemas-microsoft-com:vml" Requires="v">
                <p:oleObj spid="_x0000_s91906" name="Equation" r:id="rId3" imgW="1231366" imgH="342751" progId="Equation.DSMT4">
                  <p:embed/>
                </p:oleObj>
              </mc:Choice>
              <mc:Fallback>
                <p:oleObj name="Equation" r:id="rId3" imgW="1231366" imgH="34275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2732212"/>
                        <a:ext cx="3276600" cy="9128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
            <a:extLst>
              <a:ext uri="{FF2B5EF4-FFF2-40B4-BE49-F238E27FC236}">
                <a16:creationId xmlns:a16="http://schemas.microsoft.com/office/drawing/2014/main" id="{FBB57EA0-429F-48B9-94C8-1DC330E0249C}"/>
              </a:ext>
            </a:extLst>
          </p:cNvPr>
          <p:cNvGrpSpPr/>
          <p:nvPr/>
        </p:nvGrpSpPr>
        <p:grpSpPr>
          <a:xfrm>
            <a:off x="251520" y="3774821"/>
            <a:ext cx="8640959" cy="2249742"/>
            <a:chOff x="251520" y="3774821"/>
            <a:chExt cx="8640959" cy="2249742"/>
          </a:xfrm>
        </p:grpSpPr>
        <p:graphicFrame>
          <p:nvGraphicFramePr>
            <p:cNvPr id="485381" name="Object 5"/>
            <p:cNvGraphicFramePr>
              <a:graphicFrameLocks noChangeAspect="1"/>
            </p:cNvGraphicFramePr>
            <p:nvPr>
              <p:extLst>
                <p:ext uri="{D42A27DB-BD31-4B8C-83A1-F6EECF244321}">
                  <p14:modId xmlns:p14="http://schemas.microsoft.com/office/powerpoint/2010/main" val="279936806"/>
                </p:ext>
              </p:extLst>
            </p:nvPr>
          </p:nvGraphicFramePr>
          <p:xfrm>
            <a:off x="795338" y="4797425"/>
            <a:ext cx="7518400" cy="1227138"/>
          </p:xfrm>
          <a:graphic>
            <a:graphicData uri="http://schemas.openxmlformats.org/presentationml/2006/ole">
              <mc:AlternateContent xmlns:mc="http://schemas.openxmlformats.org/markup-compatibility/2006">
                <mc:Choice xmlns:v="urn:schemas-microsoft-com:vml" Requires="v">
                  <p:oleObj spid="_x0000_s91907" name="Equation" r:id="rId5" imgW="3200400" imgH="520560" progId="Equation.DSMT4">
                    <p:embed/>
                  </p:oleObj>
                </mc:Choice>
                <mc:Fallback>
                  <p:oleObj name="Equation" r:id="rId5" imgW="3200400" imgH="520560" progId="Equation.DSMT4">
                    <p:embed/>
                    <p:pic>
                      <p:nvPicPr>
                        <p:cNvPr id="0" name="Object 5"/>
                        <p:cNvPicPr>
                          <a:picLocks noChangeAspect="1" noChangeArrowheads="1"/>
                        </p:cNvPicPr>
                        <p:nvPr/>
                      </p:nvPicPr>
                      <p:blipFill>
                        <a:blip r:embed="rId6"/>
                        <a:srcRect/>
                        <a:stretch>
                          <a:fillRect/>
                        </a:stretch>
                      </p:blipFill>
                      <p:spPr bwMode="auto">
                        <a:xfrm>
                          <a:off x="795338" y="4797425"/>
                          <a:ext cx="7518400" cy="122713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5382" name="Text Box 6"/>
            <p:cNvSpPr txBox="1">
              <a:spLocks noChangeArrowheads="1"/>
            </p:cNvSpPr>
            <p:nvPr/>
          </p:nvSpPr>
          <p:spPr bwMode="auto">
            <a:xfrm>
              <a:off x="251520" y="3774821"/>
              <a:ext cx="8640959" cy="1022331"/>
            </a:xfrm>
            <a:prstGeom prst="rect">
              <a:avLst/>
            </a:prstGeom>
            <a:noFill/>
            <a:ln w="12700" cap="sq">
              <a:noFill/>
              <a:miter lim="800000"/>
              <a:headEnd/>
              <a:tailEnd/>
            </a:ln>
          </p:spPr>
          <p:txBody>
            <a:bodyPr wrap="square" tIns="0" bIns="0">
              <a:spAutoFit/>
            </a:bodyPr>
            <a:lstStyle/>
            <a:p>
              <a:pPr>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(2)在标准压力下，求</a:t>
              </a:r>
              <a:r>
                <a:rPr lang="zh-CN" altLang="en-US" sz="2800" b="1" u="sng" dirty="0">
                  <a:latin typeface="Times New Roman" panose="02020603050405020304" pitchFamily="18" charset="0"/>
                  <a:ea typeface="仿宋" pitchFamily="49" charset="-122"/>
                  <a:cs typeface="Times New Roman" panose="02020603050405020304" pitchFamily="18" charset="0"/>
                </a:rPr>
                <a:t>反应温度</a:t>
              </a:r>
              <a:r>
                <a:rPr lang="en-US" altLang="zh-CN" sz="2800" b="1" i="1" u="sng" dirty="0">
                  <a:latin typeface="Times New Roman" panose="02020603050405020304" pitchFamily="18" charset="0"/>
                  <a:ea typeface="仿宋" pitchFamily="49" charset="-122"/>
                  <a:cs typeface="Times New Roman" panose="02020603050405020304" pitchFamily="18" charset="0"/>
                </a:rPr>
                <a:t>T</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时的熵变值。298.15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K</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时的熵变值从查表得到：</a:t>
              </a:r>
            </a:p>
          </p:txBody>
        </p:sp>
      </p:grp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3.4.2  </a:t>
            </a:r>
            <a:r>
              <a:rPr lang="zh-CN" altLang="en-US" sz="3200" dirty="0">
                <a:latin typeface="黑体" pitchFamily="2" charset="-122"/>
              </a:rPr>
              <a:t>化学反应的自发性</a:t>
            </a:r>
          </a:p>
        </p:txBody>
      </p:sp>
      <p:sp>
        <p:nvSpPr>
          <p:cNvPr id="112644" name="Rectangle 3"/>
          <p:cNvSpPr>
            <a:spLocks noGrp="1" noChangeArrowheads="1"/>
          </p:cNvSpPr>
          <p:nvPr>
            <p:ph idx="1"/>
          </p:nvPr>
        </p:nvSpPr>
        <p:spPr>
          <a:xfrm>
            <a:off x="251520" y="980728"/>
            <a:ext cx="8712968" cy="2880320"/>
          </a:xfrm>
        </p:spPr>
        <p:txBody>
          <a:bodyPr>
            <a:noAutofit/>
          </a:bodyPr>
          <a:lstStyle/>
          <a:p>
            <a:pPr algn="just" eaLnBrk="1" hangingPunct="1">
              <a:lnSpc>
                <a:spcPct val="125000"/>
              </a:lnSpc>
              <a:spcBef>
                <a:spcPts val="600"/>
              </a:spcBef>
              <a:buClrTx/>
              <a:defRPr/>
            </a:pPr>
            <a:r>
              <a:rPr lang="zh-CN" altLang="en-US" dirty="0">
                <a:effectLst/>
                <a:latin typeface="Times New Roman" panose="02020603050405020304" pitchFamily="18" charset="0"/>
                <a:cs typeface="Times New Roman" panose="02020603050405020304" pitchFamily="18" charset="0"/>
              </a:rPr>
              <a:t>给定条件下，不需外加能量即能自动进行的过程或反应，就叫</a:t>
            </a:r>
            <a:r>
              <a:rPr lang="zh-CN" altLang="en-US" dirty="0">
                <a:solidFill>
                  <a:srgbClr val="FF0000"/>
                </a:solidFill>
                <a:effectLst/>
                <a:latin typeface="Times New Roman" panose="02020603050405020304" pitchFamily="18" charset="0"/>
                <a:cs typeface="Times New Roman" panose="02020603050405020304" pitchFamily="18" charset="0"/>
              </a:rPr>
              <a:t>自发过程</a:t>
            </a:r>
            <a:r>
              <a:rPr lang="zh-CN" altLang="en-US" dirty="0">
                <a:effectLst/>
                <a:latin typeface="Times New Roman" panose="02020603050405020304" pitchFamily="18" charset="0"/>
                <a:cs typeface="Times New Roman" panose="02020603050405020304" pitchFamily="18" charset="0"/>
              </a:rPr>
              <a:t>。它的可逆过程叫</a:t>
            </a:r>
            <a:r>
              <a:rPr lang="zh-CN" altLang="en-US" dirty="0">
                <a:solidFill>
                  <a:srgbClr val="FF0000"/>
                </a:solidFill>
                <a:effectLst/>
                <a:latin typeface="Times New Roman" panose="02020603050405020304" pitchFamily="18" charset="0"/>
                <a:cs typeface="Times New Roman" panose="02020603050405020304" pitchFamily="18" charset="0"/>
              </a:rPr>
              <a:t>非自发过程</a:t>
            </a:r>
            <a:r>
              <a:rPr lang="zh-CN" altLang="en-US" dirty="0">
                <a:effectLst/>
                <a:latin typeface="Times New Roman" panose="02020603050405020304" pitchFamily="18" charset="0"/>
                <a:cs typeface="Times New Roman" panose="02020603050405020304" pitchFamily="18" charset="0"/>
              </a:rPr>
              <a:t>。</a:t>
            </a:r>
          </a:p>
          <a:p>
            <a:pPr algn="just" eaLnBrk="1" hangingPunct="1">
              <a:lnSpc>
                <a:spcPct val="125000"/>
              </a:lnSpc>
              <a:spcBef>
                <a:spcPts val="600"/>
              </a:spcBef>
              <a:buClrTx/>
              <a:defRPr/>
            </a:pPr>
            <a:r>
              <a:rPr lang="zh-CN" altLang="en-US" dirty="0">
                <a:effectLst/>
                <a:latin typeface="Times New Roman" panose="02020603050405020304" pitchFamily="18" charset="0"/>
                <a:cs typeface="Times New Roman" panose="02020603050405020304" pitchFamily="18" charset="0"/>
              </a:rPr>
              <a:t>自发反应的限度是达到平衡状态。</a:t>
            </a:r>
          </a:p>
          <a:p>
            <a:pPr algn="just" eaLnBrk="1" hangingPunct="1">
              <a:lnSpc>
                <a:spcPct val="125000"/>
              </a:lnSpc>
              <a:spcBef>
                <a:spcPts val="600"/>
              </a:spcBef>
              <a:buClrTx/>
              <a:defRPr/>
            </a:pPr>
            <a:r>
              <a:rPr lang="zh-CN" altLang="en-US" dirty="0">
                <a:effectLst/>
                <a:latin typeface="Times New Roman" panose="02020603050405020304" pitchFamily="18" charset="0"/>
                <a:cs typeface="Times New Roman" panose="02020603050405020304" pitchFamily="18" charset="0"/>
              </a:rPr>
              <a:t>非自发过程在没有外加能量的情况下是不可能实现的。</a:t>
            </a:r>
          </a:p>
        </p:txBody>
      </p:sp>
      <p:sp>
        <p:nvSpPr>
          <p:cNvPr id="92164" name="Rectangle 4"/>
          <p:cNvSpPr>
            <a:spLocks noChangeArrowheads="1"/>
          </p:cNvSpPr>
          <p:nvPr/>
        </p:nvSpPr>
        <p:spPr bwMode="auto">
          <a:xfrm>
            <a:off x="251520" y="3881932"/>
            <a:ext cx="8784976" cy="2427388"/>
          </a:xfrm>
          <a:prstGeom prst="rect">
            <a:avLst/>
          </a:prstGeom>
          <a:noFill/>
          <a:ln w="9525">
            <a:noFill/>
            <a:miter lim="800000"/>
            <a:headEnd/>
            <a:tailEnd/>
          </a:ln>
        </p:spPr>
        <p:txBody>
          <a:bodyPr/>
          <a:lstStyle/>
          <a:p>
            <a:pPr marL="533400" indent="-533400">
              <a:lnSpc>
                <a:spcPct val="125000"/>
              </a:lnSpc>
              <a:spcBef>
                <a:spcPts val="600"/>
              </a:spcBef>
              <a:buFont typeface="Wingdings" panose="05000000000000000000" pitchFamily="2" charset="2"/>
              <a:buChar char="u"/>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过程只能单向自发地进行而不可能自发逆向进行，若要其逆转，必须借助外力，即环境向体系做功。</a:t>
            </a:r>
          </a:p>
          <a:p>
            <a:pPr marL="533400" indent="-533400">
              <a:lnSpc>
                <a:spcPct val="125000"/>
              </a:lnSpc>
              <a:spcBef>
                <a:spcPts val="600"/>
              </a:spcBef>
              <a:buFont typeface="Wingdings" panose="05000000000000000000" pitchFamily="2" charset="2"/>
              <a:buChar char="u"/>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自发过程都可能用来作功。</a:t>
            </a:r>
          </a:p>
          <a:p>
            <a:pPr marL="533400" indent="-533400">
              <a:lnSpc>
                <a:spcPct val="125000"/>
              </a:lnSpc>
              <a:spcBef>
                <a:spcPts val="600"/>
              </a:spcBef>
              <a:buFont typeface="Wingdings" panose="05000000000000000000" pitchFamily="2" charset="2"/>
              <a:buChar char="u"/>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自发过程有一定的进行限度。</a:t>
            </a:r>
            <a:endParaRPr lang="zh-CN" altLang="en-US" sz="2800" b="1" dirty="0">
              <a:solidFill>
                <a:srgbClr val="CCCC0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92165" name="Rectangle 5"/>
          <p:cNvSpPr>
            <a:spLocks noChangeArrowheads="1"/>
          </p:cNvSpPr>
          <p:nvPr/>
        </p:nvSpPr>
        <p:spPr bwMode="auto">
          <a:xfrm flipV="1">
            <a:off x="251520" y="3593366"/>
            <a:ext cx="8892480" cy="51658"/>
          </a:xfrm>
          <a:prstGeom prst="rect">
            <a:avLst/>
          </a:prstGeom>
          <a:solidFill>
            <a:srgbClr val="0000FF"/>
          </a:solidFill>
          <a:ln w="9525">
            <a:noFill/>
            <a:miter lim="800000"/>
            <a:headEnd/>
            <a:tailEnd/>
          </a:ln>
        </p:spPr>
        <p:txBody>
          <a:bodyPr wrap="none" anchor="ctr"/>
          <a:lstStyle/>
          <a:p>
            <a:pPr>
              <a:lnSpc>
                <a:spcPct val="125000"/>
              </a:lnSpc>
              <a:spcBef>
                <a:spcPts val="600"/>
              </a:spcBef>
              <a:buClr>
                <a:schemeClr val="hlink"/>
              </a:buClr>
            </a:pPr>
            <a:endParaRPr lang="en-GB" altLang="zh-CN">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Grp="1" noChangeArrowheads="1"/>
          </p:cNvSpPr>
          <p:nvPr>
            <p:ph type="ctrTitle"/>
          </p:nvPr>
        </p:nvSpPr>
        <p:spPr>
          <a:xfrm>
            <a:off x="251520" y="245716"/>
            <a:ext cx="6048672" cy="735012"/>
          </a:xfrm>
        </p:spPr>
        <p:txBody>
          <a:bodyPr/>
          <a:lstStyle/>
          <a:p>
            <a:pPr eaLnBrk="1" hangingPunct="1"/>
            <a:r>
              <a:rPr lang="en-US" altLang="zh-CN" sz="3200" dirty="0">
                <a:latin typeface="Arial" panose="020B0604020202020204" pitchFamily="34" charset="0"/>
                <a:cs typeface="Arial" panose="020B0604020202020204" pitchFamily="34" charset="0"/>
              </a:rPr>
              <a:t>3.4.2.1  </a:t>
            </a:r>
            <a:r>
              <a:rPr lang="zh-CN" altLang="en-US" sz="3200" dirty="0">
                <a:latin typeface="黑体" pitchFamily="2" charset="-122"/>
              </a:rPr>
              <a:t>自发过程举例</a:t>
            </a:r>
            <a:endParaRPr lang="en-US" altLang="zh-CN" sz="3200" dirty="0">
              <a:latin typeface="黑体" pitchFamily="2" charset="-122"/>
            </a:endParaRPr>
          </a:p>
        </p:txBody>
      </p:sp>
      <p:pic>
        <p:nvPicPr>
          <p:cNvPr id="93187" name="Picture 2"/>
          <p:cNvPicPr>
            <a:picLocks noGrp="1" noChangeAspect="1" noChangeArrowheads="1"/>
          </p:cNvPicPr>
          <p:nvPr>
            <p:ph type="subTitle" idx="1"/>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l="788" t="3113" r="644" b="2059"/>
          <a:stretch/>
        </p:blipFill>
        <p:spPr>
          <a:xfrm>
            <a:off x="539552" y="1052735"/>
            <a:ext cx="8116944" cy="5400000"/>
          </a:xfrm>
          <a:solidFill>
            <a:schemeClr val="accent1"/>
          </a:solidFill>
        </p:spPr>
      </p:pic>
      <p:sp>
        <p:nvSpPr>
          <p:cNvPr id="93188" name="Rectangle 3"/>
          <p:cNvSpPr>
            <a:spLocks noChangeArrowheads="1"/>
          </p:cNvSpPr>
          <p:nvPr/>
        </p:nvSpPr>
        <p:spPr bwMode="auto">
          <a:xfrm>
            <a:off x="381000" y="228600"/>
            <a:ext cx="184150" cy="579438"/>
          </a:xfrm>
          <a:prstGeom prst="rect">
            <a:avLst/>
          </a:prstGeom>
          <a:noFill/>
          <a:ln w="9525" cap="rnd">
            <a:noFill/>
            <a:prstDash val="sysDot"/>
            <a:miter lim="800000"/>
            <a:headEnd/>
            <a:tailEnd/>
          </a:ln>
        </p:spPr>
        <p:txBody>
          <a:bodyPr wrap="none">
            <a:spAutoFit/>
          </a:bodyPr>
          <a:lstStyle/>
          <a:p>
            <a:endParaRPr lang="zh-CN" altLang="en-US" sz="3200">
              <a:solidFill>
                <a:schemeClr val="tx1"/>
              </a:solidFill>
              <a:latin typeface="Times New Roman" pitchFamily="18" charset="0"/>
              <a:ea typeface="黑体" pitchFamily="2" charset="-122"/>
            </a:endParaRPr>
          </a:p>
        </p:txBody>
      </p:sp>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Grp="1" noChangeAspect="1" noChangeArrowheads="1"/>
          </p:cNvPicPr>
          <p:nvPr>
            <p:ph type="subTitle" idx="1"/>
          </p:nvPr>
        </p:nvPicPr>
        <p:blipFill rotWithShape="1">
          <a:blip r:embed="rId3"/>
          <a:srcRect l="24293" t="39642" r="17139" b="31061"/>
          <a:stretch/>
        </p:blipFill>
        <p:spPr>
          <a:xfrm>
            <a:off x="827584" y="1124744"/>
            <a:ext cx="7482408" cy="3312368"/>
          </a:xfrm>
        </p:spPr>
      </p:pic>
      <p:sp>
        <p:nvSpPr>
          <p:cNvPr id="94212" name="AutoShape 4"/>
          <p:cNvSpPr>
            <a:spLocks noChangeArrowheads="1"/>
          </p:cNvSpPr>
          <p:nvPr/>
        </p:nvSpPr>
        <p:spPr bwMode="auto">
          <a:xfrm>
            <a:off x="2411760" y="3791744"/>
            <a:ext cx="3657600" cy="23622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FF3300">
              <a:alpha val="50195"/>
            </a:srgbClr>
          </a:solidFill>
          <a:ln w="9525" cap="rnd">
            <a:solidFill>
              <a:srgbClr val="FFFFFF"/>
            </a:solidFill>
            <a:prstDash val="sysDot"/>
            <a:miter lim="800000"/>
            <a:headEnd/>
            <a:tailEnd/>
          </a:ln>
        </p:spPr>
        <p:txBody>
          <a:bodyPr wrap="none" anchor="ctr"/>
          <a:lstStyle/>
          <a:p>
            <a:endParaRPr lang="zh-CN" altLang="en-US" dirty="0"/>
          </a:p>
        </p:txBody>
      </p:sp>
      <p:sp>
        <p:nvSpPr>
          <p:cNvPr id="8" name="Rectangle 4">
            <a:extLst>
              <a:ext uri="{FF2B5EF4-FFF2-40B4-BE49-F238E27FC236}">
                <a16:creationId xmlns:a16="http://schemas.microsoft.com/office/drawing/2014/main" id="{CFCCED71-AD24-4BEF-951A-8D39D05CF156}"/>
              </a:ext>
            </a:extLst>
          </p:cNvPr>
          <p:cNvSpPr>
            <a:spLocks noGrp="1" noChangeArrowheads="1"/>
          </p:cNvSpPr>
          <p:nvPr>
            <p:ph type="ctrTitle"/>
          </p:nvPr>
        </p:nvSpPr>
        <p:spPr>
          <a:xfrm>
            <a:off x="251520" y="245716"/>
            <a:ext cx="6048672" cy="735012"/>
          </a:xfrm>
        </p:spPr>
        <p:txBody>
          <a:bodyPr/>
          <a:lstStyle/>
          <a:p>
            <a:pPr eaLnBrk="1" hangingPunct="1"/>
            <a:r>
              <a:rPr lang="en-US" altLang="zh-CN" sz="3200" dirty="0">
                <a:latin typeface="Arial" panose="020B0604020202020204" pitchFamily="34" charset="0"/>
                <a:cs typeface="Arial" panose="020B0604020202020204" pitchFamily="34" charset="0"/>
              </a:rPr>
              <a:t>3.4.2.1  </a:t>
            </a:r>
            <a:r>
              <a:rPr lang="zh-CN" altLang="en-US" sz="3200" dirty="0">
                <a:latin typeface="黑体" pitchFamily="2" charset="-122"/>
              </a:rPr>
              <a:t>自发过程举例</a:t>
            </a:r>
            <a:endParaRPr lang="en-US" altLang="zh-CN" sz="3200" dirty="0">
              <a:latin typeface="黑体" pitchFamily="2" charset="-122"/>
            </a:endParaRPr>
          </a:p>
        </p:txBody>
      </p:sp>
      <p:sp>
        <p:nvSpPr>
          <p:cNvPr id="94211" name="Rectangle 3"/>
          <p:cNvSpPr>
            <a:spLocks noChangeArrowheads="1"/>
          </p:cNvSpPr>
          <p:nvPr/>
        </p:nvSpPr>
        <p:spPr bwMode="auto">
          <a:xfrm>
            <a:off x="2442592" y="5513858"/>
            <a:ext cx="3065512" cy="579438"/>
          </a:xfrm>
          <a:prstGeom prst="rect">
            <a:avLst/>
          </a:prstGeom>
          <a:noFill/>
          <a:ln w="9525" cap="rnd">
            <a:noFill/>
            <a:prstDash val="sysDot"/>
            <a:miter lim="800000"/>
            <a:headEnd/>
            <a:tailEnd/>
          </a:ln>
        </p:spPr>
        <p:txBody>
          <a:bodyPr wrap="square">
            <a:spAutoFit/>
          </a:bodyPr>
          <a:lstStyle/>
          <a:p>
            <a:pPr algn="ctr"/>
            <a:r>
              <a:rPr lang="zh-CN" altLang="en-US" sz="3200" b="1" dirty="0">
                <a:solidFill>
                  <a:schemeClr val="bg1"/>
                </a:solidFill>
                <a:latin typeface="+mj-ea"/>
                <a:ea typeface="+mj-ea"/>
              </a:rPr>
              <a:t>放热过程</a:t>
            </a:r>
          </a:p>
        </p:txBody>
      </p:sp>
    </p:spTree>
  </p:cSld>
  <p:clrMapOvr>
    <a:masterClrMapping/>
  </p:clrMapOvr>
  <p:transition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Grp="1" noChangeAspect="1" noChangeArrowheads="1"/>
          </p:cNvPicPr>
          <p:nvPr>
            <p:ph type="subTitle" idx="1"/>
          </p:nvPr>
        </p:nvPicPr>
        <p:blipFill rotWithShape="1">
          <a:blip r:embed="rId3"/>
          <a:srcRect l="28079" t="38059" r="22880" b="42600"/>
          <a:stretch/>
        </p:blipFill>
        <p:spPr>
          <a:xfrm>
            <a:off x="1691680" y="1418275"/>
            <a:ext cx="5688632" cy="1872208"/>
          </a:xfrm>
        </p:spPr>
      </p:pic>
      <p:sp>
        <p:nvSpPr>
          <p:cNvPr id="95235" name="Text Box 4"/>
          <p:cNvSpPr txBox="1">
            <a:spLocks noChangeArrowheads="1"/>
          </p:cNvSpPr>
          <p:nvPr/>
        </p:nvSpPr>
        <p:spPr bwMode="auto">
          <a:xfrm>
            <a:off x="251520" y="4443041"/>
            <a:ext cx="8640960" cy="1653273"/>
          </a:xfrm>
          <a:prstGeom prst="rect">
            <a:avLst/>
          </a:prstGeom>
          <a:noFill/>
          <a:ln w="9525">
            <a:noFill/>
            <a:miter lim="800000"/>
            <a:headEnd/>
            <a:tailEnd/>
          </a:ln>
        </p:spPr>
        <p:txBody>
          <a:bodyPr wrap="square">
            <a:spAutoFit/>
          </a:bodyPr>
          <a:lstStyle/>
          <a:p>
            <a:pPr>
              <a:lnSpc>
                <a:spcPct val="125000"/>
              </a:lnSpc>
            </a:pPr>
            <a:r>
              <a:rPr lang="zh-CN" altLang="en-US" sz="2800" b="1" dirty="0">
                <a:solidFill>
                  <a:schemeClr val="tx1"/>
                </a:solidFill>
                <a:latin typeface="仿宋" pitchFamily="49" charset="-122"/>
                <a:ea typeface="仿宋" pitchFamily="49" charset="-122"/>
              </a:rPr>
              <a:t>许多现象说明，放热过程是一个常见的自发过程但并不唯一。以上现象是吸热过程，但也自发进行。</a:t>
            </a:r>
            <a:r>
              <a:rPr lang="zh-CN" altLang="en-US" sz="2800" b="1" dirty="0">
                <a:latin typeface="仿宋" pitchFamily="49" charset="-122"/>
                <a:ea typeface="仿宋" pitchFamily="49" charset="-122"/>
              </a:rPr>
              <a:t>所以不能用</a:t>
            </a:r>
            <a:r>
              <a:rPr lang="en-US" altLang="zh-CN" sz="2800" b="1" dirty="0">
                <a:latin typeface="Times New Roman" panose="02020603050405020304" pitchFamily="18" charset="0"/>
                <a:ea typeface="仿宋" pitchFamily="49" charset="-122"/>
                <a:cs typeface="Times New Roman" panose="02020603050405020304" pitchFamily="18" charset="0"/>
              </a:rPr>
              <a:t>Δ</a:t>
            </a:r>
            <a:r>
              <a:rPr lang="en-US" altLang="zh-CN" sz="2800" b="1" i="1" dirty="0">
                <a:latin typeface="Times New Roman" panose="02020603050405020304" pitchFamily="18" charset="0"/>
                <a:ea typeface="仿宋" pitchFamily="49" charset="-122"/>
                <a:cs typeface="Times New Roman" panose="02020603050405020304" pitchFamily="18" charset="0"/>
              </a:rPr>
              <a:t>H</a:t>
            </a:r>
            <a:r>
              <a:rPr lang="zh-CN" altLang="en-US" sz="2800" b="1" dirty="0">
                <a:latin typeface="Times New Roman" panose="02020603050405020304" pitchFamily="18" charset="0"/>
                <a:ea typeface="仿宋" pitchFamily="49" charset="-122"/>
                <a:cs typeface="Times New Roman" panose="02020603050405020304" pitchFamily="18" charset="0"/>
              </a:rPr>
              <a:t>来直接判断化学反应的自发性。</a:t>
            </a:r>
            <a:endParaRPr lang="zh-CN" altLang="en-US" sz="2800" dirty="0">
              <a:latin typeface="Times New Roman" pitchFamily="18" charset="0"/>
              <a:ea typeface="黑体" pitchFamily="2" charset="-122"/>
            </a:endParaRPr>
          </a:p>
        </p:txBody>
      </p:sp>
      <p:sp>
        <p:nvSpPr>
          <p:cNvPr id="8" name="Rectangle 4">
            <a:extLst>
              <a:ext uri="{FF2B5EF4-FFF2-40B4-BE49-F238E27FC236}">
                <a16:creationId xmlns:a16="http://schemas.microsoft.com/office/drawing/2014/main" id="{35F0C04D-5C03-4FF9-964C-B128BC6F4389}"/>
              </a:ext>
            </a:extLst>
          </p:cNvPr>
          <p:cNvSpPr>
            <a:spLocks noGrp="1" noChangeArrowheads="1"/>
          </p:cNvSpPr>
          <p:nvPr>
            <p:ph type="ctrTitle"/>
          </p:nvPr>
        </p:nvSpPr>
        <p:spPr>
          <a:xfrm>
            <a:off x="251520" y="188640"/>
            <a:ext cx="6048672" cy="735012"/>
          </a:xfrm>
        </p:spPr>
        <p:txBody>
          <a:bodyPr/>
          <a:lstStyle/>
          <a:p>
            <a:pPr eaLnBrk="1" hangingPunct="1"/>
            <a:r>
              <a:rPr lang="en-US" altLang="zh-CN" sz="3200" dirty="0">
                <a:latin typeface="Arial" panose="020B0604020202020204" pitchFamily="34" charset="0"/>
                <a:cs typeface="Arial" panose="020B0604020202020204" pitchFamily="34" charset="0"/>
              </a:rPr>
              <a:t>3.4.2.1  </a:t>
            </a:r>
            <a:r>
              <a:rPr lang="zh-CN" altLang="en-US" sz="3200" dirty="0">
                <a:latin typeface="黑体" pitchFamily="2" charset="-122"/>
              </a:rPr>
              <a:t>自发过程举例</a:t>
            </a:r>
            <a:endParaRPr lang="en-US" altLang="zh-CN" sz="3200" dirty="0">
              <a:latin typeface="黑体" pitchFamily="2" charset="-122"/>
            </a:endParaRPr>
          </a:p>
        </p:txBody>
      </p:sp>
      <p:sp>
        <p:nvSpPr>
          <p:cNvPr id="2" name="矩形 1">
            <a:extLst>
              <a:ext uri="{FF2B5EF4-FFF2-40B4-BE49-F238E27FC236}">
                <a16:creationId xmlns:a16="http://schemas.microsoft.com/office/drawing/2014/main" id="{0846BCD6-0AB3-4852-81EF-E53D73428EE1}"/>
              </a:ext>
            </a:extLst>
          </p:cNvPr>
          <p:cNvSpPr/>
          <p:nvPr/>
        </p:nvSpPr>
        <p:spPr>
          <a:xfrm>
            <a:off x="1763688" y="3255367"/>
            <a:ext cx="2196435" cy="461665"/>
          </a:xfrm>
          <a:prstGeom prst="rect">
            <a:avLst/>
          </a:prstGeom>
        </p:spPr>
        <p:txBody>
          <a:bodyPr wrap="none">
            <a:spAutoFit/>
          </a:bodyPr>
          <a:lstStyle/>
          <a:p>
            <a:r>
              <a:rPr lang="zh-CN" altLang="en-US" sz="2400" b="1" dirty="0">
                <a:solidFill>
                  <a:schemeClr val="tx1"/>
                </a:solidFill>
                <a:latin typeface="仿宋" pitchFamily="49" charset="-122"/>
                <a:ea typeface="仿宋" pitchFamily="49" charset="-122"/>
              </a:rPr>
              <a:t>冰块融化</a:t>
            </a:r>
            <a:r>
              <a:rPr lang="en-US" altLang="zh-CN" sz="2400" b="1" dirty="0">
                <a:solidFill>
                  <a:schemeClr val="tx1"/>
                </a:solidFill>
                <a:latin typeface="仿宋" pitchFamily="49" charset="-122"/>
                <a:ea typeface="仿宋" pitchFamily="49" charset="-122"/>
              </a:rPr>
              <a:t>-</a:t>
            </a:r>
            <a:r>
              <a:rPr lang="zh-CN" altLang="en-US" sz="2400" b="1" dirty="0">
                <a:solidFill>
                  <a:schemeClr val="tx1"/>
                </a:solidFill>
                <a:latin typeface="仿宋" pitchFamily="49" charset="-122"/>
                <a:ea typeface="仿宋" pitchFamily="49" charset="-122"/>
              </a:rPr>
              <a:t>吸热</a:t>
            </a:r>
            <a:endParaRPr lang="zh-CN" altLang="en-US" sz="2400" dirty="0">
              <a:solidFill>
                <a:schemeClr val="tx1"/>
              </a:solidFill>
            </a:endParaRPr>
          </a:p>
        </p:txBody>
      </p:sp>
      <p:sp>
        <p:nvSpPr>
          <p:cNvPr id="7" name="矩形 6">
            <a:extLst>
              <a:ext uri="{FF2B5EF4-FFF2-40B4-BE49-F238E27FC236}">
                <a16:creationId xmlns:a16="http://schemas.microsoft.com/office/drawing/2014/main" id="{E02BD088-A9E5-481A-90D1-1FFD6D2FE4CE}"/>
              </a:ext>
            </a:extLst>
          </p:cNvPr>
          <p:cNvSpPr/>
          <p:nvPr/>
        </p:nvSpPr>
        <p:spPr>
          <a:xfrm>
            <a:off x="4723479" y="3235481"/>
            <a:ext cx="2505814" cy="461665"/>
          </a:xfrm>
          <a:prstGeom prst="rect">
            <a:avLst/>
          </a:prstGeom>
        </p:spPr>
        <p:txBody>
          <a:bodyPr wrap="none">
            <a:spAutoFit/>
          </a:bodyPr>
          <a:lstStyle/>
          <a:p>
            <a:r>
              <a:rPr lang="zh-CN" altLang="en-US" sz="2400" b="1" dirty="0">
                <a:solidFill>
                  <a:schemeClr val="tx1"/>
                </a:solidFill>
                <a:latin typeface="仿宋" pitchFamily="49" charset="-122"/>
                <a:ea typeface="仿宋" pitchFamily="49" charset="-122"/>
              </a:rPr>
              <a:t>氯化铵溶解</a:t>
            </a:r>
            <a:r>
              <a:rPr lang="en-US" altLang="zh-CN" sz="2400" b="1" dirty="0">
                <a:solidFill>
                  <a:schemeClr val="tx1"/>
                </a:solidFill>
                <a:latin typeface="仿宋" pitchFamily="49" charset="-122"/>
                <a:ea typeface="仿宋" pitchFamily="49" charset="-122"/>
              </a:rPr>
              <a:t>-</a:t>
            </a:r>
            <a:r>
              <a:rPr lang="zh-CN" altLang="en-US" sz="2400" b="1" dirty="0">
                <a:solidFill>
                  <a:schemeClr val="tx1"/>
                </a:solidFill>
                <a:latin typeface="仿宋" pitchFamily="49" charset="-122"/>
                <a:ea typeface="仿宋" pitchFamily="49" charset="-122"/>
              </a:rPr>
              <a:t>吸热</a:t>
            </a:r>
            <a:endParaRPr lang="zh-CN" altLang="en-US" sz="2400" dirty="0">
              <a:solidFill>
                <a:schemeClr val="tx1"/>
              </a:solidFill>
            </a:endParaRPr>
          </a:p>
        </p:txBody>
      </p:sp>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51520" y="304800"/>
            <a:ext cx="6095305" cy="747713"/>
          </a:xfrm>
        </p:spPr>
        <p:txBody>
          <a:bodyPr/>
          <a:lstStyle/>
          <a:p>
            <a:pPr eaLnBrk="1" hangingPunct="1"/>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1.1 </a:t>
            </a:r>
            <a:r>
              <a:rPr lang="zh-CN" altLang="en-US" dirty="0">
                <a:latin typeface="Arial" panose="020B0604020202020204" pitchFamily="34" charset="0"/>
                <a:cs typeface="Arial" panose="020B0604020202020204" pitchFamily="34" charset="0"/>
              </a:rPr>
              <a:t> </a:t>
            </a:r>
            <a:r>
              <a:rPr lang="zh-CN" altLang="en-US" dirty="0"/>
              <a:t>体系与环境</a:t>
            </a:r>
          </a:p>
        </p:txBody>
      </p:sp>
      <p:sp>
        <p:nvSpPr>
          <p:cNvPr id="358404" name="Text Box 4"/>
          <p:cNvSpPr txBox="1">
            <a:spLocks noChangeArrowheads="1"/>
          </p:cNvSpPr>
          <p:nvPr/>
        </p:nvSpPr>
        <p:spPr bwMode="auto">
          <a:xfrm>
            <a:off x="251520" y="980728"/>
            <a:ext cx="8640960" cy="2231380"/>
          </a:xfrm>
          <a:prstGeom prst="rect">
            <a:avLst/>
          </a:prstGeom>
          <a:noFill/>
          <a:ln w="12700" cap="sq">
            <a:noFill/>
            <a:miter lim="800000"/>
            <a:headEnd/>
            <a:tailEnd/>
          </a:ln>
        </p:spPr>
        <p:txBody>
          <a:bodyPr wrap="square" tIns="0" bIns="0">
            <a:spAutoFit/>
          </a:bodyPr>
          <a:lstStyle/>
          <a:p>
            <a:pPr fontAlgn="t">
              <a:lnSpc>
                <a:spcPct val="125000"/>
              </a:lnSpc>
              <a:spcBef>
                <a:spcPts val="600"/>
              </a:spcBef>
              <a:defRPr/>
            </a:pP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华文仿宋" pitchFamily="2" charset="-122"/>
                <a:cs typeface="Times New Roman" panose="02020603050405020304" pitchFamily="18" charset="0"/>
              </a:rPr>
              <a:t>3</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zh-CN" altLang="en-US" sz="2800" b="1" dirty="0">
                <a:solidFill>
                  <a:srgbClr val="FF0000"/>
                </a:solidFill>
                <a:latin typeface="华文仿宋" panose="02010600040101010101" pitchFamily="2" charset="-122"/>
                <a:ea typeface="华文仿宋" panose="02010600040101010101" pitchFamily="2" charset="-122"/>
                <a:cs typeface="Times New Roman" panose="02020603050405020304" pitchFamily="18" charset="0"/>
              </a:rPr>
              <a:t>孤立体系</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a:t>
            </a:r>
            <a:r>
              <a:rPr lang="en-US" altLang="zh-CN" sz="2800" b="1" dirty="0">
                <a:solidFill>
                  <a:srgbClr val="FF0000"/>
                </a:solidFill>
                <a:latin typeface="Times New Roman" panose="02020603050405020304" pitchFamily="18" charset="0"/>
                <a:ea typeface="黑体" pitchFamily="2" charset="-122"/>
                <a:cs typeface="Times New Roman" panose="02020603050405020304" pitchFamily="18" charset="0"/>
              </a:rPr>
              <a:t>isolated  system</a:t>
            </a:r>
            <a:r>
              <a:rPr lang="en-US" altLang="zh-CN" sz="2800" b="1" dirty="0">
                <a:solidFill>
                  <a:srgbClr val="FF3300"/>
                </a:solidFill>
                <a:latin typeface="Times New Roman" panose="02020603050405020304" pitchFamily="18" charset="0"/>
                <a:ea typeface="华文仿宋" pitchFamily="2" charset="-122"/>
                <a:cs typeface="Times New Roman" panose="02020603050405020304" pitchFamily="18" charset="0"/>
              </a:rPr>
              <a:t>）</a:t>
            </a:r>
            <a:endParaRPr lang="en-US" altLang="zh-CN" sz="2800" b="1" dirty="0">
              <a:solidFill>
                <a:srgbClr val="FF0000"/>
              </a:solidFill>
              <a:latin typeface="Times New Roman" panose="02020603050405020304" pitchFamily="18" charset="0"/>
              <a:ea typeface="黑体" pitchFamily="2" charset="-122"/>
              <a:cs typeface="Times New Roman" panose="02020603050405020304" pitchFamily="18" charset="0"/>
            </a:endParaRPr>
          </a:p>
          <a:p>
            <a:pPr marL="177800" fontAlgn="t">
              <a:lnSpc>
                <a:spcPct val="125000"/>
              </a:lnSpc>
              <a:spcBef>
                <a:spcPts val="600"/>
              </a:spcBef>
              <a:defRPr/>
            </a:pP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体系与环境之间</a:t>
            </a:r>
            <a:r>
              <a:rPr lang="zh-CN" altLang="en-US" sz="2800" b="1" dirty="0">
                <a:latin typeface="Times New Roman" panose="02020603050405020304" pitchFamily="18" charset="0"/>
                <a:ea typeface="华文仿宋" pitchFamily="2" charset="-122"/>
                <a:cs typeface="Times New Roman" panose="02020603050405020304" pitchFamily="18" charset="0"/>
              </a:rPr>
              <a:t>既无物质交换</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a:t>
            </a:r>
            <a:r>
              <a:rPr lang="zh-CN" altLang="en-US" sz="2800" b="1" dirty="0">
                <a:latin typeface="Times New Roman" panose="02020603050405020304" pitchFamily="18" charset="0"/>
                <a:ea typeface="华文仿宋" pitchFamily="2" charset="-122"/>
                <a:cs typeface="Times New Roman" panose="02020603050405020304" pitchFamily="18" charset="0"/>
              </a:rPr>
              <a:t>又无能量交换</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，故又称为</a:t>
            </a:r>
            <a:r>
              <a:rPr lang="zh-CN" altLang="en-US" sz="2800" b="1" dirty="0">
                <a:solidFill>
                  <a:srgbClr val="FF0000"/>
                </a:solidFill>
                <a:latin typeface="Times New Roman" panose="02020603050405020304" pitchFamily="18" charset="0"/>
                <a:ea typeface="华文仿宋" pitchFamily="2" charset="-122"/>
                <a:cs typeface="Times New Roman" panose="02020603050405020304" pitchFamily="18" charset="0"/>
              </a:rPr>
              <a:t>隔离体系</a:t>
            </a:r>
            <a:r>
              <a:rPr lang="zh-CN" altLang="en-US" sz="2800" b="1" dirty="0">
                <a:solidFill>
                  <a:schemeClr val="tx1"/>
                </a:solidFill>
                <a:latin typeface="Times New Roman" panose="02020603050405020304" pitchFamily="18" charset="0"/>
                <a:ea typeface="华文仿宋" pitchFamily="2" charset="-122"/>
                <a:cs typeface="Times New Roman" panose="02020603050405020304" pitchFamily="18" charset="0"/>
              </a:rPr>
              <a:t>。有时把封闭体系和体系影响所及的环境一起作为孤立体系来考虑。</a:t>
            </a:r>
          </a:p>
        </p:txBody>
      </p:sp>
      <p:pic>
        <p:nvPicPr>
          <p:cNvPr id="358411" name="Picture 11" descr="1_14_3"/>
          <p:cNvPicPr>
            <a:picLocks noChangeAspect="1" noChangeArrowheads="1"/>
          </p:cNvPicPr>
          <p:nvPr/>
        </p:nvPicPr>
        <p:blipFill>
          <a:blip r:embed="rId2"/>
          <a:srcRect/>
          <a:stretch>
            <a:fillRect/>
          </a:stretch>
        </p:blipFill>
        <p:spPr bwMode="auto">
          <a:xfrm>
            <a:off x="323528" y="3276000"/>
            <a:ext cx="3670300" cy="3214688"/>
          </a:xfrm>
          <a:prstGeom prst="rect">
            <a:avLst/>
          </a:prstGeom>
          <a:noFill/>
          <a:ln w="9525">
            <a:noFill/>
            <a:miter lim="800000"/>
            <a:headEnd/>
            <a:tailEnd/>
          </a:ln>
        </p:spPr>
      </p:pic>
      <p:pic>
        <p:nvPicPr>
          <p:cNvPr id="358412" name="Picture 12" descr="1_14_4"/>
          <p:cNvPicPr>
            <a:picLocks noChangeAspect="1" noChangeArrowheads="1"/>
          </p:cNvPicPr>
          <p:nvPr/>
        </p:nvPicPr>
        <p:blipFill>
          <a:blip r:embed="rId3"/>
          <a:srcRect/>
          <a:stretch>
            <a:fillRect/>
          </a:stretch>
        </p:blipFill>
        <p:spPr bwMode="auto">
          <a:xfrm>
            <a:off x="4427984" y="3276000"/>
            <a:ext cx="4171950" cy="3184525"/>
          </a:xfrm>
          <a:prstGeom prst="rect">
            <a:avLst/>
          </a:prstGeom>
          <a:noFill/>
          <a:ln w="9525">
            <a:noFill/>
            <a:miter lim="800000"/>
            <a:headEnd/>
            <a:tailEnd/>
          </a:ln>
        </p:spPr>
      </p:pic>
    </p:spTree>
  </p:cSld>
  <p:clrMapOvr>
    <a:masterClrMapping/>
  </p:clrMapOvr>
  <p:transition advClick="0"/>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p:cNvSpPr>
            <a:spLocks noGrp="1" noChangeArrowheads="1"/>
          </p:cNvSpPr>
          <p:nvPr>
            <p:ph type="title"/>
          </p:nvPr>
        </p:nvSpPr>
        <p:spPr>
          <a:xfrm>
            <a:off x="228600" y="333375"/>
            <a:ext cx="6575425" cy="676275"/>
          </a:xfrm>
        </p:spPr>
        <p:txBody>
          <a:bodyPr/>
          <a:lstStyle/>
          <a:p>
            <a:pPr eaLnBrk="1" hangingPunct="1"/>
            <a:r>
              <a:rPr lang="en-US" altLang="zh-CN" sz="3200" dirty="0">
                <a:latin typeface="Arial" panose="020B0604020202020204" pitchFamily="34" charset="0"/>
                <a:cs typeface="Arial" panose="020B0604020202020204" pitchFamily="34" charset="0"/>
              </a:rPr>
              <a:t>3.4.2.2</a:t>
            </a:r>
            <a:r>
              <a:rPr lang="zh-CN" altLang="en-US" sz="3200" dirty="0">
                <a:latin typeface="Arial" panose="020B0604020202020204" pitchFamily="34" charset="0"/>
                <a:cs typeface="Arial" panose="020B0604020202020204" pitchFamily="34" charset="0"/>
              </a:rPr>
              <a:t>  </a:t>
            </a:r>
            <a:r>
              <a:rPr lang="zh-CN" altLang="en-US" sz="3200" dirty="0">
                <a:latin typeface="黑体" pitchFamily="2" charset="-122"/>
              </a:rPr>
              <a:t>熵增原理及应用局限</a:t>
            </a:r>
          </a:p>
        </p:txBody>
      </p:sp>
      <p:sp>
        <p:nvSpPr>
          <p:cNvPr id="116740" name="Text Box 3"/>
          <p:cNvSpPr txBox="1">
            <a:spLocks noChangeArrowheads="1"/>
          </p:cNvSpPr>
          <p:nvPr/>
        </p:nvSpPr>
        <p:spPr bwMode="auto">
          <a:xfrm>
            <a:off x="251519" y="980728"/>
            <a:ext cx="8640961" cy="1653273"/>
          </a:xfrm>
          <a:prstGeom prst="rect">
            <a:avLst/>
          </a:prstGeom>
          <a:noFill/>
          <a:ln w="9525">
            <a:noFill/>
            <a:miter lim="800000"/>
            <a:headEnd/>
            <a:tailEnd/>
          </a:ln>
        </p:spPr>
        <p:txBody>
          <a:bodyPr wrap="square">
            <a:spAutoFit/>
          </a:bodyPr>
          <a:lstStyle/>
          <a:p>
            <a:pPr algn="jus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在孤立系统的条件下，自发过程的方向是使熵值增大</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(Δ</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S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&gt; 0)</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的方向，过程在进行到熵值不再改变</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(Δ</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S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0)</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时达到了限度（平衡）。</a:t>
            </a:r>
          </a:p>
        </p:txBody>
      </p:sp>
      <p:sp>
        <p:nvSpPr>
          <p:cNvPr id="116741" name="Text Box 4"/>
          <p:cNvSpPr txBox="1">
            <a:spLocks noChangeArrowheads="1"/>
          </p:cNvSpPr>
          <p:nvPr/>
        </p:nvSpPr>
        <p:spPr bwMode="auto">
          <a:xfrm>
            <a:off x="228601" y="2924944"/>
            <a:ext cx="8663880" cy="2730491"/>
          </a:xfrm>
          <a:prstGeom prst="rect">
            <a:avLst/>
          </a:prstGeom>
          <a:noFill/>
          <a:ln w="9525">
            <a:noFill/>
            <a:miter lim="800000"/>
            <a:headEnd/>
            <a:tailEnd/>
          </a:ln>
        </p:spPr>
        <p:txBody>
          <a:bodyPr wrap="square">
            <a:spAutoFit/>
          </a:bodyPr>
          <a:lstStyle/>
          <a:p>
            <a:pPr indent="457200" algn="just">
              <a:lnSpc>
                <a:spcPct val="125000"/>
              </a:lnSpc>
              <a:defRPr/>
            </a:pPr>
            <a:r>
              <a:rPr lang="zh-CN" altLang="en-US" sz="2800" b="1" u="sng" dirty="0">
                <a:solidFill>
                  <a:srgbClr val="FF0000"/>
                </a:solidFill>
                <a:latin typeface="Times New Roman" panose="02020603050405020304" pitchFamily="18" charset="0"/>
                <a:ea typeface="仿宋" pitchFamily="49" charset="-122"/>
                <a:cs typeface="Times New Roman" panose="02020603050405020304" pitchFamily="18" charset="0"/>
              </a:rPr>
              <a:t>一定要把系统和环境结合起来</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，才可以用熵来判断系统中任何过程的自发方向和限度。</a:t>
            </a:r>
          </a:p>
          <a:p>
            <a:pPr indent="457200" algn="jus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indent="457200" algn="just">
              <a:lnSpc>
                <a:spcPct val="125000"/>
              </a:lnSpc>
              <a:defRPr/>
            </a:pPr>
            <a:r>
              <a:rPr lang="zh-CN" altLang="en-US" sz="2800" b="1" u="sng" dirty="0">
                <a:solidFill>
                  <a:schemeClr val="tx1"/>
                </a:solidFill>
                <a:latin typeface="Times New Roman" panose="02020603050405020304" pitchFamily="18" charset="0"/>
                <a:ea typeface="仿宋" pitchFamily="49" charset="-122"/>
                <a:cs typeface="Times New Roman" panose="02020603050405020304" pitchFamily="18" charset="0"/>
              </a:rPr>
              <a:t>单独依靠焓变或熵变</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无法直接判断化学反应的自发性，所以吉布斯提出了一个新的函数。</a:t>
            </a:r>
          </a:p>
        </p:txBody>
      </p:sp>
    </p:spTree>
  </p:cSld>
  <p:clrMapOvr>
    <a:masterClrMapping/>
  </p:clrMapOvr>
  <p:transition advClick="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title"/>
          </p:nvPr>
        </p:nvSpPr>
        <p:spPr>
          <a:xfrm>
            <a:off x="251520" y="304800"/>
            <a:ext cx="6984776" cy="747713"/>
          </a:xfrm>
        </p:spPr>
        <p:txBody>
          <a:bodyPr/>
          <a:lstStyle/>
          <a:p>
            <a:pPr eaLnBrk="1" hangingPunct="1"/>
            <a:r>
              <a:rPr lang="en-US" altLang="zh-CN" dirty="0">
                <a:latin typeface="Arial" panose="020B0604020202020204" pitchFamily="34" charset="0"/>
                <a:cs typeface="Arial" panose="020B0604020202020204" pitchFamily="34" charset="0"/>
              </a:rPr>
              <a:t>3.4.3  </a:t>
            </a:r>
            <a:r>
              <a:rPr lang="zh-CN" altLang="en-US" dirty="0">
                <a:latin typeface="黑体" pitchFamily="2" charset="-122"/>
              </a:rPr>
              <a:t>吉布斯函数变与化学反应方向</a:t>
            </a:r>
          </a:p>
        </p:txBody>
      </p:sp>
      <p:sp>
        <p:nvSpPr>
          <p:cNvPr id="496644" name="Text Box 4"/>
          <p:cNvSpPr txBox="1">
            <a:spLocks noChangeArrowheads="1"/>
          </p:cNvSpPr>
          <p:nvPr/>
        </p:nvSpPr>
        <p:spPr bwMode="auto">
          <a:xfrm>
            <a:off x="251520" y="980728"/>
            <a:ext cx="8641655" cy="1022331"/>
          </a:xfrm>
          <a:prstGeom prst="rect">
            <a:avLst/>
          </a:prstGeom>
          <a:noFill/>
          <a:ln w="12700" cap="sq">
            <a:noFill/>
            <a:miter lim="800000"/>
            <a:headEnd/>
            <a:tailEnd/>
          </a:ln>
        </p:spPr>
        <p:txBody>
          <a:bodyPr wrap="square" tIns="0" bIns="0">
            <a:spAutoFit/>
          </a:bodyPr>
          <a:lstStyle/>
          <a:p>
            <a:pPr algn="just">
              <a:lnSpc>
                <a:spcPct val="125000"/>
              </a:lnSpc>
              <a:defRPr/>
            </a:pP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1875</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年，吉布斯（</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J.W. Gibbs, 1839~1903</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）定义了一个状态函数：</a:t>
            </a:r>
          </a:p>
        </p:txBody>
      </p:sp>
      <p:graphicFrame>
        <p:nvGraphicFramePr>
          <p:cNvPr id="496645" name="Object 5"/>
          <p:cNvGraphicFramePr>
            <a:graphicFrameLocks noChangeAspect="1"/>
          </p:cNvGraphicFramePr>
          <p:nvPr>
            <p:extLst>
              <p:ext uri="{D42A27DB-BD31-4B8C-83A1-F6EECF244321}">
                <p14:modId xmlns:p14="http://schemas.microsoft.com/office/powerpoint/2010/main" val="3029415777"/>
              </p:ext>
            </p:extLst>
          </p:nvPr>
        </p:nvGraphicFramePr>
        <p:xfrm>
          <a:off x="3203848" y="2060848"/>
          <a:ext cx="2709862" cy="550863"/>
        </p:xfrm>
        <a:graphic>
          <a:graphicData uri="http://schemas.openxmlformats.org/presentationml/2006/ole">
            <mc:AlternateContent xmlns:mc="http://schemas.openxmlformats.org/markup-compatibility/2006">
              <mc:Choice xmlns:v="urn:schemas-microsoft-com:vml" Requires="v">
                <p:oleObj spid="_x0000_s170537" name="Equation" r:id="rId4" imgW="1803400" imgH="368300" progId="Equation.DSMT4">
                  <p:embed/>
                </p:oleObj>
              </mc:Choice>
              <mc:Fallback>
                <p:oleObj name="Equation" r:id="rId4" imgW="1803400" imgH="3683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2060848"/>
                        <a:ext cx="2709862"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6" name="Object 6"/>
          <p:cNvGraphicFramePr>
            <a:graphicFrameLocks noChangeAspect="1"/>
          </p:cNvGraphicFramePr>
          <p:nvPr>
            <p:extLst>
              <p:ext uri="{D42A27DB-BD31-4B8C-83A1-F6EECF244321}">
                <p14:modId xmlns:p14="http://schemas.microsoft.com/office/powerpoint/2010/main" val="107987876"/>
              </p:ext>
            </p:extLst>
          </p:nvPr>
        </p:nvGraphicFramePr>
        <p:xfrm>
          <a:off x="-63500" y="9525"/>
          <a:ext cx="1041400" cy="177800"/>
        </p:xfrm>
        <a:graphic>
          <a:graphicData uri="http://schemas.openxmlformats.org/presentationml/2006/ole">
            <mc:AlternateContent xmlns:mc="http://schemas.openxmlformats.org/markup-compatibility/2006">
              <mc:Choice xmlns:v="urn:schemas-microsoft-com:vml" Requires="v">
                <p:oleObj spid="_x0000_s170538" name="Equation" r:id="rId6" imgW="1040948" imgH="177723" progId="Equation.DSMT4">
                  <p:embed/>
                </p:oleObj>
              </mc:Choice>
              <mc:Fallback>
                <p:oleObj name="Equation" r:id="rId6" imgW="1040948" imgH="177723"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00" y="9525"/>
                        <a:ext cx="10414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7" name="Object 7"/>
          <p:cNvGraphicFramePr>
            <a:graphicFrameLocks noChangeAspect="1"/>
          </p:cNvGraphicFramePr>
          <p:nvPr>
            <p:extLst>
              <p:ext uri="{D42A27DB-BD31-4B8C-83A1-F6EECF244321}">
                <p14:modId xmlns:p14="http://schemas.microsoft.com/office/powerpoint/2010/main" val="1469626908"/>
              </p:ext>
            </p:extLst>
          </p:nvPr>
        </p:nvGraphicFramePr>
        <p:xfrm>
          <a:off x="-63500" y="9525"/>
          <a:ext cx="1041400" cy="177800"/>
        </p:xfrm>
        <a:graphic>
          <a:graphicData uri="http://schemas.openxmlformats.org/presentationml/2006/ole">
            <mc:AlternateContent xmlns:mc="http://schemas.openxmlformats.org/markup-compatibility/2006">
              <mc:Choice xmlns:v="urn:schemas-microsoft-com:vml" Requires="v">
                <p:oleObj spid="_x0000_s170539" name="Equation" r:id="rId8" imgW="1040948" imgH="177723" progId="Equation.DSMT4">
                  <p:embed/>
                </p:oleObj>
              </mc:Choice>
              <mc:Fallback>
                <p:oleObj name="Equation" r:id="rId8" imgW="1040948" imgH="177723"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00" y="9525"/>
                        <a:ext cx="10414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a:extLst>
              <a:ext uri="{FF2B5EF4-FFF2-40B4-BE49-F238E27FC236}">
                <a16:creationId xmlns:a16="http://schemas.microsoft.com/office/drawing/2014/main" id="{79072089-20E3-495E-AF97-B792E51D7DCD}"/>
              </a:ext>
            </a:extLst>
          </p:cNvPr>
          <p:cNvGrpSpPr/>
          <p:nvPr/>
        </p:nvGrpSpPr>
        <p:grpSpPr>
          <a:xfrm>
            <a:off x="251520" y="3068960"/>
            <a:ext cx="8641655" cy="3176767"/>
            <a:chOff x="251520" y="3068960"/>
            <a:chExt cx="8641655" cy="3176767"/>
          </a:xfrm>
        </p:grpSpPr>
        <p:sp>
          <p:nvSpPr>
            <p:cNvPr id="496642" name="Text Box 2"/>
            <p:cNvSpPr txBox="1">
              <a:spLocks noChangeArrowheads="1"/>
            </p:cNvSpPr>
            <p:nvPr/>
          </p:nvSpPr>
          <p:spPr bwMode="auto">
            <a:xfrm>
              <a:off x="251520" y="3068960"/>
              <a:ext cx="8641655" cy="3176767"/>
            </a:xfrm>
            <a:prstGeom prst="rect">
              <a:avLst/>
            </a:prstGeom>
            <a:noFill/>
            <a:ln w="12700" cap="sq">
              <a:noFill/>
              <a:miter lim="800000"/>
              <a:headEnd/>
              <a:tailEnd/>
            </a:ln>
          </p:spPr>
          <p:txBody>
            <a:bodyPr wrap="square" tIns="0" bIns="0">
              <a:spAutoFit/>
            </a:bodyPr>
            <a:lstStyle/>
            <a:p>
              <a:pPr algn="just">
                <a:lnSpc>
                  <a:spcPct val="125000"/>
                </a:lnSpc>
                <a:defRPr/>
              </a:pP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G</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称为</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吉布斯自由能</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Gibbs free energy），</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又称为</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吉布斯函数变，</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是状态函数，具有容量性质。</a:t>
              </a:r>
            </a:p>
            <a:p>
              <a:pPr algn="just">
                <a:lnSpc>
                  <a:spcPct val="125000"/>
                </a:lnSpc>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一定温下吉布斯函数变为</a:t>
              </a:r>
            </a:p>
            <a:p>
              <a:pPr algn="just">
                <a:lnSpc>
                  <a:spcPct val="125000"/>
                </a:lnSpc>
                <a:defRPr/>
              </a:pP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algn="just">
                <a:lnSpc>
                  <a:spcPct val="125000"/>
                </a:lnSpc>
                <a:defRPr/>
              </a:pPr>
              <a:endParaRPr lang="en-US" altLang="zh-CN" sz="2800" b="1" dirty="0">
                <a:solidFill>
                  <a:srgbClr val="0033CC"/>
                </a:solidFill>
                <a:latin typeface="Times New Roman" panose="02020603050405020304" pitchFamily="18" charset="0"/>
                <a:ea typeface="仿宋" pitchFamily="49" charset="-122"/>
                <a:cs typeface="Times New Roman" panose="02020603050405020304" pitchFamily="18" charset="0"/>
              </a:endParaRPr>
            </a:p>
            <a:p>
              <a:pPr algn="just">
                <a:lnSpc>
                  <a:spcPct val="125000"/>
                </a:lnSpc>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吉布斯函数变用于反应自发性的判断。</a:t>
              </a:r>
            </a:p>
          </p:txBody>
        </p:sp>
        <p:graphicFrame>
          <p:nvGraphicFramePr>
            <p:cNvPr id="97288" name="Object 8"/>
            <p:cNvGraphicFramePr>
              <a:graphicFrameLocks noChangeAspect="1"/>
            </p:cNvGraphicFramePr>
            <p:nvPr>
              <p:extLst>
                <p:ext uri="{D42A27DB-BD31-4B8C-83A1-F6EECF244321}">
                  <p14:modId xmlns:p14="http://schemas.microsoft.com/office/powerpoint/2010/main" val="2557542636"/>
                </p:ext>
              </p:extLst>
            </p:nvPr>
          </p:nvGraphicFramePr>
          <p:xfrm>
            <a:off x="3203848" y="4904904"/>
            <a:ext cx="2743200" cy="468312"/>
          </p:xfrm>
          <a:graphic>
            <a:graphicData uri="http://schemas.openxmlformats.org/presentationml/2006/ole">
              <mc:AlternateContent xmlns:mc="http://schemas.openxmlformats.org/markup-compatibility/2006">
                <mc:Choice xmlns:v="urn:schemas-microsoft-com:vml" Requires="v">
                  <p:oleObj spid="_x0000_s170540" name="Equation" r:id="rId9" imgW="1040948" imgH="177723" progId="Equation.DSMT4">
                    <p:embed/>
                  </p:oleObj>
                </mc:Choice>
                <mc:Fallback>
                  <p:oleObj name="Equation" r:id="rId9" imgW="1040948" imgH="177723"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848" y="4904904"/>
                          <a:ext cx="27432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 name="组合 8">
            <a:extLst>
              <a:ext uri="{FF2B5EF4-FFF2-40B4-BE49-F238E27FC236}">
                <a16:creationId xmlns:a16="http://schemas.microsoft.com/office/drawing/2014/main" id="{50CAA27B-9A5B-4892-951D-552F1E7192DE}"/>
              </a:ext>
            </a:extLst>
          </p:cNvPr>
          <p:cNvGrpSpPr/>
          <p:nvPr/>
        </p:nvGrpSpPr>
        <p:grpSpPr>
          <a:xfrm>
            <a:off x="7092280" y="4293096"/>
            <a:ext cx="1480145" cy="1480145"/>
            <a:chOff x="7337217" y="974399"/>
            <a:chExt cx="1480145" cy="1480145"/>
          </a:xfrm>
        </p:grpSpPr>
        <p:sp>
          <p:nvSpPr>
            <p:cNvPr id="10" name="爆炸形: 8 pt  9">
              <a:extLst>
                <a:ext uri="{FF2B5EF4-FFF2-40B4-BE49-F238E27FC236}">
                  <a16:creationId xmlns:a16="http://schemas.microsoft.com/office/drawing/2014/main" id="{1E7E060A-1C12-4F1D-BA54-C030B261BE07}"/>
                </a:ext>
              </a:extLst>
            </p:cNvPr>
            <p:cNvSpPr/>
            <p:nvPr/>
          </p:nvSpPr>
          <p:spPr bwMode="auto">
            <a:xfrm>
              <a:off x="7337217" y="974399"/>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1" name="矩形 10">
              <a:extLst>
                <a:ext uri="{FF2B5EF4-FFF2-40B4-BE49-F238E27FC236}">
                  <a16:creationId xmlns:a16="http://schemas.microsoft.com/office/drawing/2014/main" id="{2C606446-6926-4543-AE2E-600BEA141E6E}"/>
                </a:ext>
              </a:extLst>
            </p:cNvPr>
            <p:cNvSpPr/>
            <p:nvPr/>
          </p:nvSpPr>
          <p:spPr>
            <a:xfrm>
              <a:off x="7586534" y="1406868"/>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a:xfrm>
            <a:off x="250825" y="980728"/>
            <a:ext cx="5977359" cy="4392488"/>
          </a:xfrm>
        </p:spPr>
        <p:txBody>
          <a:bodyPr/>
          <a:lstStyle/>
          <a:p>
            <a:pPr marL="0" indent="0" algn="just" eaLnBrk="1" hangingPunct="1">
              <a:lnSpc>
                <a:spcPct val="125000"/>
              </a:lnSpc>
              <a:spcBef>
                <a:spcPts val="600"/>
              </a:spcBef>
              <a:buNone/>
              <a:defRPr/>
            </a:pPr>
            <a:r>
              <a:rPr lang="zh-CN" altLang="en-US" dirty="0">
                <a:solidFill>
                  <a:srgbClr val="FF0000"/>
                </a:solidFill>
                <a:effectLst/>
                <a:latin typeface="Times New Roman" panose="02020603050405020304" pitchFamily="18" charset="0"/>
                <a:cs typeface="Times New Roman" panose="02020603050405020304" pitchFamily="18" charset="0"/>
              </a:rPr>
              <a:t>吉布斯</a:t>
            </a:r>
            <a:r>
              <a:rPr lang="en-US" altLang="zh-CN" dirty="0">
                <a:solidFill>
                  <a:srgbClr val="FF0000"/>
                </a:solidFill>
                <a:effectLst/>
                <a:latin typeface="Times New Roman" panose="02020603050405020304" pitchFamily="18" charset="0"/>
                <a:cs typeface="Times New Roman" panose="02020603050405020304" pitchFamily="18" charset="0"/>
              </a:rPr>
              <a:t>(Gibbs)</a:t>
            </a:r>
            <a:r>
              <a:rPr lang="zh-CN" altLang="en-US" dirty="0">
                <a:effectLst/>
                <a:latin typeface="Times New Roman" panose="02020603050405020304" pitchFamily="18" charset="0"/>
                <a:cs typeface="Times New Roman" panose="02020603050405020304" pitchFamily="18" charset="0"/>
              </a:rPr>
              <a:t>，</a:t>
            </a:r>
            <a:r>
              <a:rPr lang="zh-CN" altLang="en-US" sz="2400" dirty="0">
                <a:effectLst/>
                <a:latin typeface="Times New Roman" panose="02020603050405020304" pitchFamily="18" charset="0"/>
                <a:cs typeface="Times New Roman" panose="02020603050405020304" pitchFamily="18" charset="0"/>
              </a:rPr>
              <a:t>美国著名物理化学家。</a:t>
            </a:r>
            <a:r>
              <a:rPr lang="en-US" altLang="zh-CN" sz="2400" dirty="0">
                <a:effectLst/>
                <a:latin typeface="Times New Roman" panose="02020603050405020304" pitchFamily="18" charset="0"/>
                <a:cs typeface="Times New Roman" panose="02020603050405020304" pitchFamily="18" charset="0"/>
              </a:rPr>
              <a:t>1839</a:t>
            </a:r>
            <a:r>
              <a:rPr lang="zh-CN" altLang="en-US" sz="2400" dirty="0">
                <a:effectLst/>
                <a:latin typeface="Times New Roman" panose="02020603050405020304" pitchFamily="18" charset="0"/>
                <a:cs typeface="Times New Roman" panose="02020603050405020304" pitchFamily="18" charset="0"/>
              </a:rPr>
              <a:t>年生于纽黑文，</a:t>
            </a:r>
            <a:r>
              <a:rPr lang="en-US" altLang="zh-CN" sz="2400" dirty="0">
                <a:effectLst/>
                <a:latin typeface="Times New Roman" panose="02020603050405020304" pitchFamily="18" charset="0"/>
                <a:cs typeface="Times New Roman" panose="02020603050405020304" pitchFamily="18" charset="0"/>
              </a:rPr>
              <a:t>1903</a:t>
            </a:r>
            <a:r>
              <a:rPr lang="zh-CN" altLang="en-US" sz="2400" dirty="0">
                <a:effectLst/>
                <a:latin typeface="Times New Roman" panose="02020603050405020304" pitchFamily="18" charset="0"/>
                <a:cs typeface="Times New Roman" panose="02020603050405020304" pitchFamily="18" charset="0"/>
              </a:rPr>
              <a:t>年卒于同地。</a:t>
            </a:r>
            <a:r>
              <a:rPr lang="en-US" altLang="zh-CN" sz="2400" dirty="0">
                <a:effectLst/>
                <a:latin typeface="Times New Roman" panose="02020603050405020304" pitchFamily="18" charset="0"/>
                <a:cs typeface="Times New Roman" panose="02020603050405020304" pitchFamily="18" charset="0"/>
              </a:rPr>
              <a:t>19</a:t>
            </a:r>
            <a:r>
              <a:rPr lang="zh-CN" altLang="en-US" sz="2400" dirty="0">
                <a:effectLst/>
                <a:latin typeface="Times New Roman" panose="02020603050405020304" pitchFamily="18" charset="0"/>
                <a:cs typeface="Times New Roman" panose="02020603050405020304" pitchFamily="18" charset="0"/>
              </a:rPr>
              <a:t>岁毕业于耶鲁大学，成为耶鲁的工程学研究生，</a:t>
            </a:r>
            <a:r>
              <a:rPr lang="en-US" altLang="zh-CN" sz="2400" dirty="0">
                <a:effectLst/>
                <a:latin typeface="Times New Roman" panose="02020603050405020304" pitchFamily="18" charset="0"/>
                <a:cs typeface="Times New Roman" panose="02020603050405020304" pitchFamily="18" charset="0"/>
              </a:rPr>
              <a:t>1863</a:t>
            </a:r>
            <a:r>
              <a:rPr lang="zh-CN" altLang="en-US" sz="2400" dirty="0">
                <a:effectLst/>
                <a:latin typeface="Times New Roman" panose="02020603050405020304" pitchFamily="18" charset="0"/>
                <a:cs typeface="Times New Roman" panose="02020603050405020304" pitchFamily="18" charset="0"/>
              </a:rPr>
              <a:t>年取得美国首批博士学位，并留校教授拉丁文和自然哲学。</a:t>
            </a:r>
            <a:r>
              <a:rPr lang="en-US" altLang="zh-CN" sz="2400" dirty="0">
                <a:effectLst/>
                <a:latin typeface="Times New Roman" panose="02020603050405020304" pitchFamily="18" charset="0"/>
                <a:cs typeface="Times New Roman" panose="02020603050405020304" pitchFamily="18" charset="0"/>
              </a:rPr>
              <a:t>1866</a:t>
            </a:r>
            <a:r>
              <a:rPr lang="zh-CN" altLang="en-US" sz="2400" dirty="0">
                <a:effectLst/>
                <a:latin typeface="Times New Roman" panose="02020603050405020304" pitchFamily="18" charset="0"/>
                <a:cs typeface="Times New Roman" panose="02020603050405020304" pitchFamily="18" charset="0"/>
              </a:rPr>
              <a:t>～</a:t>
            </a:r>
            <a:r>
              <a:rPr lang="en-US" altLang="zh-CN" sz="2400" dirty="0">
                <a:effectLst/>
                <a:latin typeface="Times New Roman" panose="02020603050405020304" pitchFamily="18" charset="0"/>
                <a:cs typeface="Times New Roman" panose="02020603050405020304" pitchFamily="18" charset="0"/>
              </a:rPr>
              <a:t>1869</a:t>
            </a:r>
            <a:r>
              <a:rPr lang="zh-CN" altLang="en-US" sz="2400" dirty="0">
                <a:effectLst/>
                <a:latin typeface="Times New Roman" panose="02020603050405020304" pitchFamily="18" charset="0"/>
                <a:cs typeface="Times New Roman" panose="02020603050405020304" pitchFamily="18" charset="0"/>
              </a:rPr>
              <a:t>年去欧洲进修，曾就学于基尔霍夫和亥姆霍兹等知名教授。他是美国科学院、美国艺术和科学研究院以及欧洲</a:t>
            </a:r>
            <a:r>
              <a:rPr lang="en-US" altLang="zh-CN" sz="2400" dirty="0">
                <a:effectLst/>
                <a:latin typeface="Times New Roman" panose="02020603050405020304" pitchFamily="18" charset="0"/>
                <a:cs typeface="Times New Roman" panose="02020603050405020304" pitchFamily="18" charset="0"/>
              </a:rPr>
              <a:t>14</a:t>
            </a:r>
            <a:r>
              <a:rPr lang="zh-CN" altLang="en-US" sz="2400" dirty="0">
                <a:effectLst/>
                <a:latin typeface="Times New Roman" panose="02020603050405020304" pitchFamily="18" charset="0"/>
                <a:cs typeface="Times New Roman" panose="02020603050405020304" pitchFamily="18" charset="0"/>
              </a:rPr>
              <a:t>个科学机构的院士或通讯院士。</a:t>
            </a:r>
            <a:r>
              <a:rPr lang="en-US" altLang="zh-CN" sz="2400" dirty="0">
                <a:effectLst/>
                <a:latin typeface="Times New Roman" panose="02020603050405020304" pitchFamily="18" charset="0"/>
                <a:cs typeface="Times New Roman" panose="02020603050405020304" pitchFamily="18" charset="0"/>
              </a:rPr>
              <a:t>1869</a:t>
            </a:r>
            <a:r>
              <a:rPr lang="zh-CN" altLang="en-US" sz="2400" dirty="0">
                <a:effectLst/>
                <a:latin typeface="Times New Roman" panose="02020603050405020304" pitchFamily="18" charset="0"/>
                <a:cs typeface="Times New Roman" panose="02020603050405020304" pitchFamily="18" charset="0"/>
              </a:rPr>
              <a:t>年回国后一直在耶鲁大学执教。</a:t>
            </a:r>
            <a:endParaRPr lang="zh-CN" altLang="en-US" dirty="0">
              <a:effectLst/>
              <a:latin typeface="Times New Roman" panose="02020603050405020304" pitchFamily="18" charset="0"/>
              <a:cs typeface="Times New Roman" panose="02020603050405020304" pitchFamily="18" charset="0"/>
            </a:endParaRPr>
          </a:p>
        </p:txBody>
      </p:sp>
      <p:sp>
        <p:nvSpPr>
          <p:cNvPr id="10" name="TextBox 9"/>
          <p:cNvSpPr txBox="1"/>
          <p:nvPr/>
        </p:nvSpPr>
        <p:spPr bwMode="auto">
          <a:xfrm>
            <a:off x="251520" y="5301208"/>
            <a:ext cx="8636143" cy="1131335"/>
          </a:xfrm>
          <a:prstGeom prst="rect">
            <a:avLst/>
          </a:prstGeom>
          <a:noFill/>
          <a:ln w="9525">
            <a:noFill/>
            <a:miter lim="800000"/>
            <a:headEnd/>
            <a:tailEnd/>
          </a:ln>
        </p:spPr>
        <p:txBody>
          <a:bodyPr wrap="square">
            <a:spAutoFit/>
          </a:bodyPr>
          <a:lstStyle/>
          <a:p>
            <a:pPr>
              <a:lnSpc>
                <a:spcPct val="125000"/>
              </a:lnSpc>
              <a:spcBef>
                <a:spcPts val="600"/>
              </a:spcBef>
              <a:buClr>
                <a:schemeClr val="hlink"/>
              </a:buClr>
              <a:defRPr/>
            </a:pP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奥斯特瓦尔德认为 </a:t>
            </a:r>
            <a:r>
              <a:rPr lang="en-US" altLang="zh-CN"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无论从形式还是内容上，他赋予了物理化学整整一百年</a:t>
            </a:r>
            <a:r>
              <a:rPr lang="en-US" altLang="zh-CN"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9" name="Rectangle 3">
            <a:extLst>
              <a:ext uri="{FF2B5EF4-FFF2-40B4-BE49-F238E27FC236}">
                <a16:creationId xmlns:a16="http://schemas.microsoft.com/office/drawing/2014/main" id="{15D5CD2D-028D-4FB4-AB9D-F50D3FBD9E0A}"/>
              </a:ext>
            </a:extLst>
          </p:cNvPr>
          <p:cNvSpPr>
            <a:spLocks noGrp="1" noChangeArrowheads="1"/>
          </p:cNvSpPr>
          <p:nvPr>
            <p:ph type="title"/>
          </p:nvPr>
        </p:nvSpPr>
        <p:spPr>
          <a:xfrm>
            <a:off x="251520" y="304800"/>
            <a:ext cx="6984776" cy="747713"/>
          </a:xfrm>
        </p:spPr>
        <p:txBody>
          <a:bodyPr/>
          <a:lstStyle/>
          <a:p>
            <a:pPr eaLnBrk="1" hangingPunct="1"/>
            <a:r>
              <a:rPr lang="en-US" altLang="zh-CN" sz="3200" dirty="0">
                <a:latin typeface="Arial" panose="020B0604020202020204" pitchFamily="34" charset="0"/>
                <a:cs typeface="Arial" panose="020B0604020202020204" pitchFamily="34" charset="0"/>
              </a:rPr>
              <a:t>3.4.3  </a:t>
            </a:r>
            <a:r>
              <a:rPr lang="zh-CN" altLang="en-US" sz="3200" dirty="0">
                <a:latin typeface="黑体" pitchFamily="2" charset="-122"/>
              </a:rPr>
              <a:t>吉布斯函数变与化学反应方向</a:t>
            </a:r>
          </a:p>
        </p:txBody>
      </p:sp>
      <p:pic>
        <p:nvPicPr>
          <p:cNvPr id="3" name="图片 2">
            <a:extLst>
              <a:ext uri="{FF2B5EF4-FFF2-40B4-BE49-F238E27FC236}">
                <a16:creationId xmlns:a16="http://schemas.microsoft.com/office/drawing/2014/main" id="{82AEDF57-1470-46D0-A5C1-43596B41D812}"/>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313989" y="1196752"/>
            <a:ext cx="2573674" cy="3431565"/>
          </a:xfrm>
          <a:prstGeom prst="rect">
            <a:avLst/>
          </a:prstGeom>
        </p:spPr>
      </p:pic>
      <p:sp>
        <p:nvSpPr>
          <p:cNvPr id="7" name="文本框 6">
            <a:extLst>
              <a:ext uri="{FF2B5EF4-FFF2-40B4-BE49-F238E27FC236}">
                <a16:creationId xmlns:a16="http://schemas.microsoft.com/office/drawing/2014/main" id="{33A98B8C-6A39-4344-B266-E5E40868D212}"/>
              </a:ext>
            </a:extLst>
          </p:cNvPr>
          <p:cNvSpPr txBox="1"/>
          <p:nvPr/>
        </p:nvSpPr>
        <p:spPr bwMode="auto">
          <a:xfrm>
            <a:off x="6313989" y="4628317"/>
            <a:ext cx="2573674" cy="400110"/>
          </a:xfrm>
          <a:prstGeom prst="rect">
            <a:avLst/>
          </a:prstGeom>
          <a:noFill/>
          <a:ln w="9525">
            <a:noFill/>
            <a:miter lim="800000"/>
            <a:headEnd/>
            <a:tailEnd/>
          </a:ln>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1839</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1903</a:t>
            </a:r>
          </a:p>
        </p:txBody>
      </p:sp>
    </p:spTree>
  </p:cSld>
  <p:clrMapOvr>
    <a:masterClrMapping/>
  </p:clrMapOvr>
  <p:transition advClick="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Text Box 3"/>
          <p:cNvSpPr txBox="1">
            <a:spLocks noChangeArrowheads="1"/>
          </p:cNvSpPr>
          <p:nvPr/>
        </p:nvSpPr>
        <p:spPr bwMode="auto">
          <a:xfrm>
            <a:off x="251520" y="1052736"/>
            <a:ext cx="3788930" cy="440955"/>
          </a:xfrm>
          <a:prstGeom prst="rect">
            <a:avLst/>
          </a:prstGeom>
          <a:noFill/>
          <a:ln w="12700" cap="sq">
            <a:noFill/>
            <a:miter lim="800000"/>
            <a:headEnd/>
            <a:tailEnd/>
          </a:ln>
        </p:spPr>
        <p:txBody>
          <a:bodyPr wrap="square" tIns="0" bIns="0">
            <a:spAutoFit/>
          </a:bodyPr>
          <a:lstStyle/>
          <a:p>
            <a:pPr>
              <a:lnSpc>
                <a:spcPct val="110000"/>
              </a:lnSpc>
              <a:defRPr/>
            </a:pPr>
            <a:r>
              <a:rPr lang="zh-CN" altLang="en-US" sz="2800" b="1" dirty="0">
                <a:solidFill>
                  <a:srgbClr val="FF0000"/>
                </a:solidFill>
                <a:latin typeface="+mj-ea"/>
                <a:ea typeface="+mj-ea"/>
                <a:cs typeface="Times New Roman" panose="02020603050405020304" pitchFamily="18" charset="0"/>
              </a:rPr>
              <a:t>吉布斯函数变判据</a:t>
            </a:r>
          </a:p>
        </p:txBody>
      </p:sp>
      <p:sp>
        <p:nvSpPr>
          <p:cNvPr id="117765" name="Rectangle 4"/>
          <p:cNvSpPr>
            <a:spLocks noChangeArrowheads="1"/>
          </p:cNvSpPr>
          <p:nvPr/>
        </p:nvSpPr>
        <p:spPr bwMode="auto">
          <a:xfrm>
            <a:off x="251520" y="1662336"/>
            <a:ext cx="8640960" cy="3285258"/>
          </a:xfrm>
          <a:prstGeom prst="rect">
            <a:avLst/>
          </a:prstGeom>
          <a:noFill/>
          <a:ln w="9525">
            <a:noFill/>
            <a:miter lim="800000"/>
            <a:headEnd/>
            <a:tailEnd/>
          </a:ln>
        </p:spPr>
        <p:txBody>
          <a:bodyPr wrap="square">
            <a:spAutoFit/>
          </a:bodyPr>
          <a:lstStyle/>
          <a:p>
            <a:pPr eaLnBrk="0" hangingPunct="0">
              <a:lnSpc>
                <a:spcPct val="110000"/>
              </a:lnSpc>
              <a:spcBef>
                <a:spcPct val="500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利用</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Gibbs</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函数变判断反应方向的依据就是：</a:t>
            </a:r>
          </a:p>
          <a:p>
            <a:pPr eaLnBrk="0" hangingPunct="0">
              <a:lnSpc>
                <a:spcPct val="110000"/>
              </a:lnSpc>
              <a:spcBef>
                <a:spcPct val="500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sz="2800" b="1" i="1" dirty="0">
                <a:solidFill>
                  <a:srgbClr val="FF0000"/>
                </a:solidFill>
                <a:latin typeface="Times New Roman" panose="02020603050405020304" pitchFamily="18" charset="0"/>
                <a:ea typeface="仿宋" pitchFamily="49" charset="-122"/>
                <a:cs typeface="Times New Roman" panose="02020603050405020304" pitchFamily="18" charset="0"/>
              </a:rPr>
              <a:t>G </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 0   </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反应正向自发进行</a:t>
            </a:r>
          </a:p>
          <a:p>
            <a:pPr eaLnBrk="0" hangingPunct="0">
              <a:lnSpc>
                <a:spcPct val="110000"/>
              </a:lnSpc>
              <a:spcBef>
                <a:spcPct val="50000"/>
              </a:spcBef>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sz="2800" b="1" i="1" dirty="0">
                <a:solidFill>
                  <a:srgbClr val="FF0000"/>
                </a:solidFill>
                <a:latin typeface="Times New Roman" panose="02020603050405020304" pitchFamily="18" charset="0"/>
                <a:ea typeface="仿宋" pitchFamily="49" charset="-122"/>
                <a:cs typeface="Times New Roman" panose="02020603050405020304" pitchFamily="18" charset="0"/>
              </a:rPr>
              <a:t>G </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 0   </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反应逆向自发进行</a:t>
            </a:r>
          </a:p>
          <a:p>
            <a:pPr eaLnBrk="0" hangingPunct="0">
              <a:lnSpc>
                <a:spcPct val="110000"/>
              </a:lnSpc>
              <a:spcBef>
                <a:spcPct val="50000"/>
              </a:spcBef>
              <a:defRPr/>
            </a:pP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		</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sz="2800" b="1" i="1" dirty="0">
                <a:solidFill>
                  <a:srgbClr val="FF0000"/>
                </a:solidFill>
                <a:latin typeface="Times New Roman" panose="02020603050405020304" pitchFamily="18" charset="0"/>
                <a:ea typeface="仿宋" pitchFamily="49" charset="-122"/>
                <a:cs typeface="Times New Roman" panose="02020603050405020304" pitchFamily="18" charset="0"/>
              </a:rPr>
              <a:t>G </a:t>
            </a:r>
            <a:r>
              <a:rPr lang="en-US" altLang="zh-CN" sz="2800" b="1" dirty="0">
                <a:solidFill>
                  <a:srgbClr val="FF0000"/>
                </a:solidFill>
                <a:latin typeface="Times New Roman" panose="02020603050405020304" pitchFamily="18" charset="0"/>
                <a:ea typeface="仿宋" pitchFamily="49" charset="-122"/>
                <a:cs typeface="Times New Roman" panose="02020603050405020304" pitchFamily="18" charset="0"/>
              </a:rPr>
              <a:t>＝ 0   </a:t>
            </a:r>
            <a:r>
              <a:rPr lang="zh-CN" altLang="en-US" sz="2800" b="1" dirty="0">
                <a:solidFill>
                  <a:srgbClr val="FF0000"/>
                </a:solidFill>
                <a:latin typeface="Times New Roman" panose="02020603050405020304" pitchFamily="18" charset="0"/>
                <a:ea typeface="仿宋" pitchFamily="49" charset="-122"/>
                <a:cs typeface="Times New Roman" panose="02020603050405020304" pitchFamily="18" charset="0"/>
              </a:rPr>
              <a:t>反应处于平衡状态</a:t>
            </a:r>
          </a:p>
          <a:p>
            <a:pPr eaLnBrk="0" hangingPunct="0">
              <a:lnSpc>
                <a:spcPct val="110000"/>
              </a:lnSpc>
              <a:spcBef>
                <a:spcPct val="50000"/>
              </a:spcBef>
              <a:defRPr/>
            </a:pPr>
            <a:r>
              <a:rPr lang="en-US" altLang="zh-CN" sz="2800" b="1" dirty="0">
                <a:latin typeface="Times New Roman" panose="02020603050405020304" pitchFamily="18" charset="0"/>
                <a:ea typeface="仿宋" pitchFamily="49" charset="-122"/>
                <a:cs typeface="Times New Roman" panose="02020603050405020304" pitchFamily="18" charset="0"/>
                <a:sym typeface="Symbol"/>
              </a:rPr>
              <a:t></a:t>
            </a:r>
            <a:r>
              <a:rPr lang="en-US" altLang="zh-CN" sz="2800" b="1" i="1" dirty="0">
                <a:latin typeface="Times New Roman" panose="02020603050405020304" pitchFamily="18" charset="0"/>
                <a:ea typeface="仿宋" pitchFamily="49" charset="-122"/>
                <a:cs typeface="Times New Roman" panose="02020603050405020304" pitchFamily="18" charset="0"/>
              </a:rPr>
              <a:t>G</a:t>
            </a:r>
            <a:r>
              <a:rPr lang="zh-CN" altLang="en-US" sz="2800" b="1" dirty="0">
                <a:latin typeface="Times New Roman" panose="02020603050405020304" pitchFamily="18" charset="0"/>
                <a:ea typeface="仿宋" pitchFamily="49" charset="-122"/>
                <a:cs typeface="Times New Roman" panose="02020603050405020304" pitchFamily="18" charset="0"/>
              </a:rPr>
              <a:t>是焓变与熵变综合效应的体现。</a:t>
            </a:r>
          </a:p>
        </p:txBody>
      </p:sp>
      <p:sp>
        <p:nvSpPr>
          <p:cNvPr id="7" name="Rectangle 3">
            <a:extLst>
              <a:ext uri="{FF2B5EF4-FFF2-40B4-BE49-F238E27FC236}">
                <a16:creationId xmlns:a16="http://schemas.microsoft.com/office/drawing/2014/main" id="{F4997ADA-221F-4A1D-BE00-2060C6E4DF10}"/>
              </a:ext>
            </a:extLst>
          </p:cNvPr>
          <p:cNvSpPr>
            <a:spLocks noGrp="1" noChangeArrowheads="1"/>
          </p:cNvSpPr>
          <p:nvPr>
            <p:ph type="title"/>
          </p:nvPr>
        </p:nvSpPr>
        <p:spPr>
          <a:xfrm>
            <a:off x="35496" y="304800"/>
            <a:ext cx="6984776" cy="747713"/>
          </a:xfrm>
        </p:spPr>
        <p:txBody>
          <a:bodyPr/>
          <a:lstStyle/>
          <a:p>
            <a:pPr eaLnBrk="1" hangingPunct="1"/>
            <a:r>
              <a:rPr lang="en-US" altLang="zh-CN" dirty="0">
                <a:latin typeface="Arial" panose="020B0604020202020204" pitchFamily="34" charset="0"/>
                <a:cs typeface="Arial" panose="020B0604020202020204" pitchFamily="34" charset="0"/>
              </a:rPr>
              <a:t>3.4.3.1  </a:t>
            </a:r>
            <a:r>
              <a:rPr lang="zh-CN" altLang="en-US" dirty="0">
                <a:latin typeface="黑体" pitchFamily="2" charset="-122"/>
              </a:rPr>
              <a:t>吉布斯函数变与化学反应方向</a:t>
            </a:r>
          </a:p>
        </p:txBody>
      </p:sp>
      <p:sp>
        <p:nvSpPr>
          <p:cNvPr id="5" name="爆炸形: 8 pt  4">
            <a:extLst>
              <a:ext uri="{FF2B5EF4-FFF2-40B4-BE49-F238E27FC236}">
                <a16:creationId xmlns:a16="http://schemas.microsoft.com/office/drawing/2014/main" id="{4AC6AD0D-9C8D-481B-8369-480ADC7C9857}"/>
              </a:ext>
            </a:extLst>
          </p:cNvPr>
          <p:cNvSpPr/>
          <p:nvPr/>
        </p:nvSpPr>
        <p:spPr bwMode="auto">
          <a:xfrm>
            <a:off x="6516216" y="4689699"/>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6" name="矩形 5">
            <a:extLst>
              <a:ext uri="{FF2B5EF4-FFF2-40B4-BE49-F238E27FC236}">
                <a16:creationId xmlns:a16="http://schemas.microsoft.com/office/drawing/2014/main" id="{E4180138-7072-4D0B-8DA1-308B9CADA76A}"/>
              </a:ext>
            </a:extLst>
          </p:cNvPr>
          <p:cNvSpPr/>
          <p:nvPr/>
        </p:nvSpPr>
        <p:spPr>
          <a:xfrm>
            <a:off x="6765533" y="5122168"/>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aphicFrame>
        <p:nvGraphicFramePr>
          <p:cNvPr id="2" name="Object 8">
            <a:extLst>
              <a:ext uri="{FF2B5EF4-FFF2-40B4-BE49-F238E27FC236}">
                <a16:creationId xmlns:a16="http://schemas.microsoft.com/office/drawing/2014/main" id="{742AD628-DEA9-4403-8C18-053F28367952}"/>
              </a:ext>
            </a:extLst>
          </p:cNvPr>
          <p:cNvGraphicFramePr>
            <a:graphicFrameLocks noChangeAspect="1"/>
          </p:cNvGraphicFramePr>
          <p:nvPr>
            <p:extLst>
              <p:ext uri="{D42A27DB-BD31-4B8C-83A1-F6EECF244321}">
                <p14:modId xmlns:p14="http://schemas.microsoft.com/office/powerpoint/2010/main" val="1792602474"/>
              </p:ext>
            </p:extLst>
          </p:nvPr>
        </p:nvGraphicFramePr>
        <p:xfrm>
          <a:off x="1475656" y="5177076"/>
          <a:ext cx="2743200" cy="468312"/>
        </p:xfrm>
        <a:graphic>
          <a:graphicData uri="http://schemas.openxmlformats.org/presentationml/2006/ole">
            <mc:AlternateContent xmlns:mc="http://schemas.openxmlformats.org/markup-compatibility/2006">
              <mc:Choice xmlns:v="urn:schemas-microsoft-com:vml" Requires="v">
                <p:oleObj spid="_x0000_s189470" name="Equation" r:id="rId3" imgW="1040948" imgH="177723" progId="Equation.DSMT4">
                  <p:embed/>
                </p:oleObj>
              </mc:Choice>
              <mc:Fallback>
                <p:oleObj name="Equation" r:id="rId3" imgW="1040948" imgH="177723" progId="Equation.DSMT4">
                  <p:embed/>
                  <p:pic>
                    <p:nvPicPr>
                      <p:cNvPr id="972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5177076"/>
                        <a:ext cx="27432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5851" name="Group 43"/>
          <p:cNvGraphicFramePr>
            <a:graphicFrameLocks noGrp="1"/>
          </p:cNvGraphicFramePr>
          <p:nvPr>
            <p:ph idx="1"/>
            <p:extLst>
              <p:ext uri="{D42A27DB-BD31-4B8C-83A1-F6EECF244321}">
                <p14:modId xmlns:p14="http://schemas.microsoft.com/office/powerpoint/2010/main" val="3227291663"/>
              </p:ext>
            </p:extLst>
          </p:nvPr>
        </p:nvGraphicFramePr>
        <p:xfrm>
          <a:off x="467544" y="1844675"/>
          <a:ext cx="8328711" cy="4632575"/>
        </p:xfrm>
        <a:graphic>
          <a:graphicData uri="http://schemas.openxmlformats.org/drawingml/2006/table">
            <a:tbl>
              <a:tblPr/>
              <a:tblGrid>
                <a:gridCol w="2098949">
                  <a:extLst>
                    <a:ext uri="{9D8B030D-6E8A-4147-A177-3AD203B41FA5}">
                      <a16:colId xmlns:a16="http://schemas.microsoft.com/office/drawing/2014/main" val="20000"/>
                    </a:ext>
                  </a:extLst>
                </a:gridCol>
                <a:gridCol w="2520356">
                  <a:extLst>
                    <a:ext uri="{9D8B030D-6E8A-4147-A177-3AD203B41FA5}">
                      <a16:colId xmlns:a16="http://schemas.microsoft.com/office/drawing/2014/main" val="20001"/>
                    </a:ext>
                  </a:extLst>
                </a:gridCol>
                <a:gridCol w="3709406">
                  <a:extLst>
                    <a:ext uri="{9D8B030D-6E8A-4147-A177-3AD203B41FA5}">
                      <a16:colId xmlns:a16="http://schemas.microsoft.com/office/drawing/2014/main" val="20002"/>
                    </a:ext>
                  </a:extLst>
                </a:gridCol>
              </a:tblGrid>
              <a:tr h="51809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800" b="1" i="0" u="none" strike="noStrike" cap="none" normalizeH="0" baseline="0" dirty="0">
                        <a:ln>
                          <a:noFill/>
                        </a:ln>
                        <a:solidFill>
                          <a:schemeClr val="tx1"/>
                        </a:solidFill>
                        <a:effectLst/>
                        <a:latin typeface="Times New Roman" pitchFamily="18" charset="0"/>
                        <a:ea typeface="宋体" charset="-122"/>
                      </a:endParaRP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rgbClr val="FF0000"/>
                          </a:solidFill>
                          <a:effectLst/>
                          <a:latin typeface="Times New Roman" pitchFamily="18" charset="0"/>
                          <a:ea typeface="宋体" charset="-122"/>
                        </a:rPr>
                        <a:t>熵判据</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rgbClr val="FF0000"/>
                          </a:solidFill>
                          <a:effectLst/>
                          <a:latin typeface="Times New Roman" pitchFamily="18" charset="0"/>
                          <a:ea typeface="宋体" charset="-122"/>
                        </a:rPr>
                        <a:t>吉布斯函数判据</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2858">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系统</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rgbClr val="FF0000"/>
                          </a:solidFill>
                          <a:effectLst/>
                          <a:latin typeface="Times New Roman" pitchFamily="18" charset="0"/>
                          <a:ea typeface="宋体" charset="-122"/>
                        </a:rPr>
                        <a:t>孤立系统</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rgbClr val="FF0000"/>
                          </a:solidFill>
                          <a:effectLst/>
                          <a:latin typeface="Times New Roman" pitchFamily="18" charset="0"/>
                          <a:ea typeface="宋体" charset="-122"/>
                        </a:rPr>
                        <a:t>封闭系统</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8573">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过程</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任何过程</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恒温、恒压、</a:t>
                      </a:r>
                      <a:r>
                        <a:rPr kumimoji="1" lang="en-US" altLang="zh-CN" sz="2400" b="1" i="1" u="sng" strike="noStrike" cap="none" normalizeH="0" baseline="0" dirty="0">
                          <a:ln>
                            <a:noFill/>
                          </a:ln>
                          <a:solidFill>
                            <a:srgbClr val="FF0000"/>
                          </a:solidFill>
                          <a:effectLst/>
                          <a:latin typeface="Times New Roman" pitchFamily="18" charset="0"/>
                          <a:ea typeface="宋体" charset="-122"/>
                        </a:rPr>
                        <a:t>W’ = </a:t>
                      </a:r>
                      <a:r>
                        <a:rPr kumimoji="1" lang="en-US" altLang="zh-CN" sz="2400" b="1" i="0" u="sng" strike="noStrike" cap="none" normalizeH="0" baseline="0" dirty="0">
                          <a:ln>
                            <a:noFill/>
                          </a:ln>
                          <a:solidFill>
                            <a:srgbClr val="FF0000"/>
                          </a:solidFill>
                          <a:effectLst/>
                          <a:latin typeface="Times New Roman" pitchFamily="18" charset="0"/>
                          <a:ea typeface="宋体" charset="-122"/>
                        </a:rPr>
                        <a:t>0</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600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自发变化方向</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熵值增大，</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Δ</a:t>
                      </a:r>
                      <a:r>
                        <a:rPr kumimoji="1" lang="en-US" altLang="zh-CN" sz="2400" b="1" i="1" u="none" strike="noStrike" cap="none" normalizeH="0" baseline="0" dirty="0">
                          <a:ln>
                            <a:noFill/>
                          </a:ln>
                          <a:solidFill>
                            <a:schemeClr val="tx1"/>
                          </a:solidFill>
                          <a:effectLst/>
                          <a:latin typeface="Times New Roman" pitchFamily="18" charset="0"/>
                          <a:ea typeface="宋体" charset="-122"/>
                        </a:rPr>
                        <a:t>S </a:t>
                      </a:r>
                      <a:r>
                        <a:rPr kumimoji="1" lang="zh-CN" altLang="en-US" sz="2400" b="1" i="0" u="none" strike="noStrike" cap="none" normalizeH="0" baseline="0" dirty="0">
                          <a:ln>
                            <a:noFill/>
                          </a:ln>
                          <a:solidFill>
                            <a:schemeClr val="tx1"/>
                          </a:solidFill>
                          <a:effectLst/>
                          <a:latin typeface="Times New Roman" pitchFamily="18" charset="0"/>
                          <a:ea typeface="宋体" charset="-122"/>
                        </a:rPr>
                        <a:t>＞ </a:t>
                      </a:r>
                      <a:r>
                        <a:rPr kumimoji="1" lang="en-US" altLang="zh-CN" sz="2400" b="1" i="0" u="none" strike="noStrike" cap="none" normalizeH="0" baseline="0" dirty="0">
                          <a:ln>
                            <a:noFill/>
                          </a:ln>
                          <a:solidFill>
                            <a:schemeClr val="tx1"/>
                          </a:solidFill>
                          <a:effectLst/>
                          <a:latin typeface="Times New Roman" pitchFamily="18" charset="0"/>
                          <a:ea typeface="宋体" charset="-122"/>
                        </a:rPr>
                        <a:t>0</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吉布斯函数值减小，</a:t>
                      </a:r>
                      <a:endParaRPr kumimoji="1" lang="en-US" altLang="zh-CN" sz="2400" b="1" i="0" u="none" strike="noStrike" cap="none" normalizeH="0" baseline="0" dirty="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Δ</a:t>
                      </a:r>
                      <a:r>
                        <a:rPr kumimoji="1" lang="en-US" altLang="zh-CN" sz="2400" b="1" i="1" u="none" strike="noStrike" cap="none" normalizeH="0" baseline="0" dirty="0">
                          <a:ln>
                            <a:noFill/>
                          </a:ln>
                          <a:solidFill>
                            <a:schemeClr val="tx1"/>
                          </a:solidFill>
                          <a:effectLst/>
                          <a:latin typeface="Times New Roman" pitchFamily="18" charset="0"/>
                          <a:ea typeface="宋体" charset="-122"/>
                        </a:rPr>
                        <a:t>G </a:t>
                      </a:r>
                      <a:r>
                        <a:rPr kumimoji="1" lang="zh-CN" altLang="en-US" sz="2400" b="1" i="0" u="none" strike="noStrike" cap="none" normalizeH="0" baseline="0" dirty="0">
                          <a:ln>
                            <a:noFill/>
                          </a:ln>
                          <a:solidFill>
                            <a:schemeClr val="tx1"/>
                          </a:solidFill>
                          <a:effectLst/>
                          <a:latin typeface="Times New Roman" pitchFamily="18" charset="0"/>
                          <a:ea typeface="宋体" charset="-122"/>
                        </a:rPr>
                        <a:t>＜ </a:t>
                      </a:r>
                      <a:r>
                        <a:rPr kumimoji="1" lang="en-US" altLang="zh-CN" sz="2400" b="1" i="0" u="none" strike="noStrike" cap="none" normalizeH="0" baseline="0" dirty="0">
                          <a:ln>
                            <a:noFill/>
                          </a:ln>
                          <a:solidFill>
                            <a:schemeClr val="tx1"/>
                          </a:solidFill>
                          <a:effectLst/>
                          <a:latin typeface="Times New Roman" pitchFamily="18" charset="0"/>
                          <a:ea typeface="宋体" charset="-122"/>
                        </a:rPr>
                        <a:t>0</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600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平衡条件</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熵值最大，</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Δ</a:t>
                      </a:r>
                      <a:r>
                        <a:rPr kumimoji="1" lang="en-US" altLang="zh-CN" sz="2400" b="1" i="1" u="none" strike="noStrike" cap="none" normalizeH="0" baseline="0" dirty="0">
                          <a:ln>
                            <a:noFill/>
                          </a:ln>
                          <a:solidFill>
                            <a:schemeClr val="tx1"/>
                          </a:solidFill>
                          <a:effectLst/>
                          <a:latin typeface="Times New Roman" pitchFamily="18" charset="0"/>
                          <a:ea typeface="宋体" charset="-122"/>
                        </a:rPr>
                        <a:t>S </a:t>
                      </a:r>
                      <a:r>
                        <a:rPr kumimoji="1" lang="en-US" altLang="zh-CN" sz="2400" b="1" i="0" u="none" strike="noStrike" cap="none" normalizeH="0" baseline="0" dirty="0">
                          <a:ln>
                            <a:noFill/>
                          </a:ln>
                          <a:solidFill>
                            <a:schemeClr val="tx1"/>
                          </a:solidFill>
                          <a:effectLst/>
                          <a:latin typeface="Times New Roman" pitchFamily="18" charset="0"/>
                          <a:ea typeface="宋体" charset="-122"/>
                        </a:rPr>
                        <a:t>= 0</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吉布斯函数值减小，</a:t>
                      </a:r>
                      <a:endParaRPr kumimoji="1" lang="en-US" altLang="zh-CN" sz="2400" b="1" i="0" u="none" strike="noStrike" cap="none" normalizeH="0" baseline="0" dirty="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Δ</a:t>
                      </a:r>
                      <a:r>
                        <a:rPr kumimoji="1" lang="en-US" altLang="zh-CN" sz="2400" b="1" i="1" u="none" strike="noStrike" cap="none" normalizeH="0" baseline="0" dirty="0">
                          <a:ln>
                            <a:noFill/>
                          </a:ln>
                          <a:solidFill>
                            <a:schemeClr val="tx1"/>
                          </a:solidFill>
                          <a:effectLst/>
                          <a:latin typeface="Times New Roman" pitchFamily="18" charset="0"/>
                          <a:ea typeface="宋体" charset="-122"/>
                        </a:rPr>
                        <a:t>G </a:t>
                      </a:r>
                      <a:r>
                        <a:rPr kumimoji="1" lang="en-US" altLang="zh-CN" sz="2400" b="1" i="0" u="none" strike="noStrike" cap="none" normalizeH="0" baseline="0" dirty="0">
                          <a:ln>
                            <a:noFill/>
                          </a:ln>
                          <a:solidFill>
                            <a:schemeClr val="tx1"/>
                          </a:solidFill>
                          <a:effectLst/>
                          <a:latin typeface="Times New Roman" pitchFamily="18" charset="0"/>
                          <a:ea typeface="宋体" charset="-122"/>
                        </a:rPr>
                        <a:t>= 0</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49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判据法名称</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熵增加原理</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最小自由能原理</a:t>
                      </a:r>
                    </a:p>
                  </a:txBody>
                  <a:tcPr marL="92212" marR="92212"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15874">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800" b="1" i="0" u="none" strike="noStrike" cap="none" normalizeH="0" baseline="0" dirty="0">
                        <a:ln>
                          <a:noFill/>
                        </a:ln>
                        <a:solidFill>
                          <a:schemeClr val="tx1"/>
                        </a:solidFill>
                        <a:effectLst/>
                        <a:latin typeface="Times New Roman" pitchFamily="18" charset="0"/>
                        <a:ea typeface="宋体" charset="-122"/>
                      </a:endParaRPr>
                    </a:p>
                  </a:txBody>
                  <a:tcPr marL="92212" marR="92212" marT="45714" marB="45714" horzOverflow="overflow">
                    <a:lnL cap="flat">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p:sp>
        <p:nvSpPr>
          <p:cNvPr id="103458" name="矩形 4"/>
          <p:cNvSpPr>
            <a:spLocks noChangeArrowheads="1"/>
          </p:cNvSpPr>
          <p:nvPr/>
        </p:nvSpPr>
        <p:spPr bwMode="auto">
          <a:xfrm>
            <a:off x="467544" y="1249596"/>
            <a:ext cx="8328710" cy="523220"/>
          </a:xfrm>
          <a:prstGeom prst="rect">
            <a:avLst/>
          </a:prstGeom>
          <a:noFill/>
          <a:ln w="9525">
            <a:noFill/>
            <a:miter lim="800000"/>
            <a:headEnd/>
            <a:tailEnd/>
          </a:ln>
        </p:spPr>
        <p:txBody>
          <a:bodyPr wrap="square">
            <a:spAutoFit/>
          </a:bodyPr>
          <a:lstStyle/>
          <a:p>
            <a:pPr algn="ct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3-1 </a:t>
            </a:r>
            <a:r>
              <a:rPr lang="zh-CN" altLang="en-US" sz="2800" b="1" dirty="0">
                <a:latin typeface="微软雅黑" panose="020B0503020204020204" pitchFamily="34" charset="-122"/>
                <a:ea typeface="微软雅黑" panose="020B0503020204020204" pitchFamily="34" charset="-122"/>
              </a:rPr>
              <a:t>熵判据和吉布斯函数判据的比较</a:t>
            </a:r>
            <a:endParaRPr lang="zh-CN" altLang="en-US" sz="2800" dirty="0">
              <a:latin typeface="微软雅黑" panose="020B0503020204020204" pitchFamily="34" charset="-122"/>
              <a:ea typeface="微软雅黑" panose="020B0503020204020204" pitchFamily="34" charset="-122"/>
            </a:endParaRPr>
          </a:p>
        </p:txBody>
      </p:sp>
      <p:sp>
        <p:nvSpPr>
          <p:cNvPr id="7" name="标题 1">
            <a:extLst>
              <a:ext uri="{FF2B5EF4-FFF2-40B4-BE49-F238E27FC236}">
                <a16:creationId xmlns:a16="http://schemas.microsoft.com/office/drawing/2014/main" id="{40EE79D5-88FC-4102-934D-EF52142D4BE9}"/>
              </a:ext>
            </a:extLst>
          </p:cNvPr>
          <p:cNvSpPr>
            <a:spLocks noGrp="1"/>
          </p:cNvSpPr>
          <p:nvPr>
            <p:ph type="title"/>
          </p:nvPr>
        </p:nvSpPr>
        <p:spPr>
          <a:xfrm>
            <a:off x="228600" y="304800"/>
            <a:ext cx="7151712" cy="747713"/>
          </a:xfrm>
        </p:spPr>
        <p:txBody>
          <a:bodyPr/>
          <a:lstStyle/>
          <a:p>
            <a:r>
              <a:rPr lang="en-US" altLang="zh-CN" sz="3200" dirty="0">
                <a:latin typeface="Arial" panose="020B0604020202020204" pitchFamily="34" charset="0"/>
                <a:cs typeface="Arial" panose="020B0604020202020204" pitchFamily="34" charset="0"/>
              </a:rPr>
              <a:t>3.4.3.1a  </a:t>
            </a:r>
            <a:r>
              <a:rPr lang="zh-CN" altLang="en-US" sz="3200" dirty="0"/>
              <a:t>吉布斯函数变与做功能力</a:t>
            </a:r>
          </a:p>
        </p:txBody>
      </p:sp>
      <p:sp>
        <p:nvSpPr>
          <p:cNvPr id="2" name="矩形 1">
            <a:extLst>
              <a:ext uri="{FF2B5EF4-FFF2-40B4-BE49-F238E27FC236}">
                <a16:creationId xmlns:a16="http://schemas.microsoft.com/office/drawing/2014/main" id="{C4C5EC49-A65A-43E8-81D5-595B59643FE8}"/>
              </a:ext>
            </a:extLst>
          </p:cNvPr>
          <p:cNvSpPr/>
          <p:nvPr/>
        </p:nvSpPr>
        <p:spPr>
          <a:xfrm>
            <a:off x="347745" y="6148999"/>
            <a:ext cx="4080239" cy="461665"/>
          </a:xfrm>
          <a:prstGeom prst="rect">
            <a:avLst/>
          </a:prstGeom>
        </p:spPr>
        <p:txBody>
          <a:bodyPr wrap="square">
            <a:spAutoFit/>
          </a:bodyPr>
          <a:lstStyle/>
          <a:p>
            <a:r>
              <a:rPr lang="en-US" altLang="zh-CN" sz="2400" b="1" i="1" dirty="0">
                <a:latin typeface="Times New Roman" pitchFamily="18" charset="0"/>
                <a:ea typeface="宋体" charset="-122"/>
              </a:rPr>
              <a:t>W‘ = </a:t>
            </a:r>
            <a:r>
              <a:rPr lang="en-US" altLang="zh-CN" sz="2400" b="1" dirty="0">
                <a:latin typeface="Times New Roman" pitchFamily="18" charset="0"/>
                <a:ea typeface="宋体" charset="-122"/>
              </a:rPr>
              <a:t>0</a:t>
            </a:r>
            <a:r>
              <a:rPr lang="zh-CN" altLang="en-US" sz="2400" b="1" dirty="0">
                <a:latin typeface="Times New Roman" pitchFamily="18" charset="0"/>
                <a:ea typeface="宋体" charset="-122"/>
              </a:rPr>
              <a:t>表示不做非体积功</a:t>
            </a:r>
            <a:endParaRPr lang="zh-CN" altLang="en-US" sz="2400" dirty="0"/>
          </a:p>
        </p:txBody>
      </p:sp>
      <p:sp>
        <p:nvSpPr>
          <p:cNvPr id="6" name="爆炸形: 8 pt  5">
            <a:extLst>
              <a:ext uri="{FF2B5EF4-FFF2-40B4-BE49-F238E27FC236}">
                <a16:creationId xmlns:a16="http://schemas.microsoft.com/office/drawing/2014/main" id="{903604DA-BD82-48FC-BE14-9C604D15295A}"/>
              </a:ext>
            </a:extLst>
          </p:cNvPr>
          <p:cNvSpPr/>
          <p:nvPr/>
        </p:nvSpPr>
        <p:spPr bwMode="auto">
          <a:xfrm>
            <a:off x="7196311" y="5373634"/>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8" name="矩形 7">
            <a:extLst>
              <a:ext uri="{FF2B5EF4-FFF2-40B4-BE49-F238E27FC236}">
                <a16:creationId xmlns:a16="http://schemas.microsoft.com/office/drawing/2014/main" id="{A3D36B69-AC2D-4B44-9B9E-523413D2AB08}"/>
              </a:ext>
            </a:extLst>
          </p:cNvPr>
          <p:cNvSpPr/>
          <p:nvPr/>
        </p:nvSpPr>
        <p:spPr>
          <a:xfrm>
            <a:off x="7445628" y="5806103"/>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spTree>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5" name="Rectangle 3"/>
          <p:cNvSpPr>
            <a:spLocks noGrp="1" noChangeArrowheads="1"/>
          </p:cNvSpPr>
          <p:nvPr>
            <p:ph idx="1"/>
          </p:nvPr>
        </p:nvSpPr>
        <p:spPr>
          <a:xfrm>
            <a:off x="251520" y="980728"/>
            <a:ext cx="8640961" cy="3888432"/>
          </a:xfrm>
        </p:spPr>
        <p:txBody>
          <a:bodyPr/>
          <a:lstStyle/>
          <a:p>
            <a:pPr marL="0" indent="0" algn="just" eaLnBrk="1" hangingPunct="1">
              <a:lnSpc>
                <a:spcPct val="114000"/>
              </a:lnSpc>
              <a:spcBef>
                <a:spcPts val="600"/>
              </a:spcBef>
              <a:buFont typeface="Wingdings" pitchFamily="2" charset="2"/>
              <a:buNone/>
              <a:defRPr/>
            </a:pPr>
            <a:r>
              <a:rPr lang="zh-CN" altLang="en-US" u="sng" dirty="0">
                <a:effectLst/>
                <a:latin typeface="Times New Roman" panose="02020603050405020304" pitchFamily="18" charset="0"/>
                <a:cs typeface="Times New Roman" panose="02020603050405020304" pitchFamily="18" charset="0"/>
              </a:rPr>
              <a:t>恒温、恒压条件下</a:t>
            </a:r>
            <a:r>
              <a:rPr lang="zh-CN" altLang="en-US" dirty="0">
                <a:effectLst/>
                <a:latin typeface="Times New Roman" panose="02020603050405020304" pitchFamily="18" charset="0"/>
                <a:cs typeface="Times New Roman" panose="02020603050405020304" pitchFamily="18" charset="0"/>
              </a:rPr>
              <a:t>，若除体积功外还做非体积功</a:t>
            </a:r>
            <a:r>
              <a:rPr lang="en-US" altLang="zh-CN" i="1" dirty="0">
                <a:effectLst/>
                <a:latin typeface="Times New Roman" panose="02020603050405020304" pitchFamily="18" charset="0"/>
                <a:cs typeface="Times New Roman" panose="02020603050405020304" pitchFamily="18" charset="0"/>
              </a:rPr>
              <a:t>W</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，则吉布斯函数判据变为</a:t>
            </a:r>
            <a:r>
              <a:rPr lang="zh-CN" altLang="en-US" dirty="0">
                <a:effectLst/>
                <a:latin typeface="Times New Roman" panose="02020603050405020304" pitchFamily="18" charset="0"/>
                <a:cs typeface="Times New Roman" panose="02020603050405020304" pitchFamily="18" charset="0"/>
                <a:sym typeface="Wingdings" pitchFamily="2" charset="2"/>
              </a:rPr>
              <a:t>：</a:t>
            </a:r>
          </a:p>
          <a:p>
            <a:pPr marL="0" indent="0" algn="just" eaLnBrk="1" hangingPunct="1">
              <a:lnSpc>
                <a:spcPct val="114000"/>
              </a:lnSpc>
              <a:spcBef>
                <a:spcPts val="600"/>
              </a:spcBef>
              <a:buClr>
                <a:schemeClr val="tx1"/>
              </a:buClr>
              <a:buNone/>
              <a:defRPr/>
            </a:pPr>
            <a:r>
              <a:rPr lang="en-US" altLang="zh-CN"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Δ</a:t>
            </a:r>
            <a:r>
              <a:rPr lang="en-US" altLang="zh-CN"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&lt; 0    </a:t>
            </a:r>
            <a:r>
              <a:rPr lang="zh-CN" altLang="en-US"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自发过程</a:t>
            </a:r>
          </a:p>
          <a:p>
            <a:pPr marL="0" indent="0" algn="just" eaLnBrk="1" hangingPunct="1">
              <a:lnSpc>
                <a:spcPct val="114000"/>
              </a:lnSpc>
              <a:spcBef>
                <a:spcPts val="600"/>
              </a:spcBef>
              <a:buClr>
                <a:schemeClr val="tx1"/>
              </a:buClr>
              <a:buNone/>
              <a:defRPr/>
            </a:pPr>
            <a:r>
              <a:rPr lang="en-US" altLang="zh-CN"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Δ</a:t>
            </a:r>
            <a:r>
              <a:rPr lang="en-US" altLang="zh-CN"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平衡状态</a:t>
            </a:r>
            <a:endParaRPr lang="en-US" altLang="zh-CN"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eaLnBrk="1" hangingPunct="1">
              <a:lnSpc>
                <a:spcPct val="114000"/>
              </a:lnSpc>
              <a:spcBef>
                <a:spcPts val="600"/>
              </a:spcBef>
              <a:buClr>
                <a:schemeClr val="tx1"/>
              </a:buClr>
              <a:buNone/>
              <a:defRPr/>
            </a:pPr>
            <a:r>
              <a:rPr lang="en-US" altLang="zh-CN"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Δ</a:t>
            </a:r>
            <a:r>
              <a:rPr lang="en-US" altLang="zh-CN"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en-US" altLang="zh-CN"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&gt; 0    </a:t>
            </a:r>
            <a:r>
              <a:rPr lang="zh-CN" altLang="en-US"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非自发过程，逆向自发</a:t>
            </a:r>
            <a:endParaRPr lang="en-US" altLang="zh-CN"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eaLnBrk="1" hangingPunct="1">
              <a:lnSpc>
                <a:spcPct val="114000"/>
              </a:lnSpc>
              <a:spcBef>
                <a:spcPts val="600"/>
              </a:spcBef>
              <a:buClr>
                <a:schemeClr val="tx1"/>
              </a:buClr>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这表示考虑反应方向时，还需要结合体系对环境所做的非体积功</a:t>
            </a:r>
            <a:r>
              <a:rPr lang="en-US" altLang="zh-CN" i="1" dirty="0">
                <a:effectLst/>
                <a:latin typeface="Times New Roman" panose="02020603050405020304" pitchFamily="18" charset="0"/>
                <a:cs typeface="Times New Roman" panose="02020603050405020304" pitchFamily="18" charset="0"/>
              </a:rPr>
              <a:t>W</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a:t>
            </a:r>
            <a:endParaRPr lang="en-US" altLang="zh-CN" dirty="0">
              <a:effectLst/>
              <a:latin typeface="Times New Roman" panose="02020603050405020304" pitchFamily="18" charset="0"/>
              <a:cs typeface="Times New Roman" panose="02020603050405020304" pitchFamily="18" charset="0"/>
            </a:endParaRPr>
          </a:p>
          <a:p>
            <a:pPr marL="0" indent="0" algn="just" eaLnBrk="1" hangingPunct="1">
              <a:lnSpc>
                <a:spcPct val="114000"/>
              </a:lnSpc>
              <a:spcBef>
                <a:spcPts val="600"/>
              </a:spcBef>
              <a:buFont typeface="Wingdings" pitchFamily="2" charset="2"/>
              <a:buNone/>
              <a:defRPr/>
            </a:pPr>
            <a:endParaRPr lang="en-US" altLang="zh-CN" i="1" baseline="-25000" dirty="0">
              <a:solidFill>
                <a:schemeClr val="accent1"/>
              </a:solidFill>
              <a:effectLst/>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A3B0A8B3-EB10-4739-A437-A53E2DCC8B2C}"/>
              </a:ext>
            </a:extLst>
          </p:cNvPr>
          <p:cNvSpPr>
            <a:spLocks noGrp="1" noChangeArrowheads="1"/>
          </p:cNvSpPr>
          <p:nvPr>
            <p:ph type="title"/>
          </p:nvPr>
        </p:nvSpPr>
        <p:spPr>
          <a:xfrm>
            <a:off x="35496" y="304800"/>
            <a:ext cx="6984776" cy="747713"/>
          </a:xfrm>
        </p:spPr>
        <p:txBody>
          <a:bodyPr/>
          <a:lstStyle/>
          <a:p>
            <a:pPr eaLnBrk="1" hangingPunct="1"/>
            <a:r>
              <a:rPr lang="en-US" altLang="zh-CN" sz="3200" dirty="0">
                <a:latin typeface="Arial" panose="020B0604020202020204" pitchFamily="34" charset="0"/>
                <a:cs typeface="Arial" panose="020B0604020202020204" pitchFamily="34" charset="0"/>
              </a:rPr>
              <a:t>3.4.3.1  </a:t>
            </a:r>
            <a:r>
              <a:rPr lang="zh-CN" altLang="en-US" sz="3200" dirty="0">
                <a:latin typeface="黑体" pitchFamily="2" charset="-122"/>
              </a:rPr>
              <a:t>吉布斯函数变与化学反应方向</a:t>
            </a:r>
          </a:p>
        </p:txBody>
      </p:sp>
      <p:grpSp>
        <p:nvGrpSpPr>
          <p:cNvPr id="5" name="组合 4">
            <a:extLst>
              <a:ext uri="{FF2B5EF4-FFF2-40B4-BE49-F238E27FC236}">
                <a16:creationId xmlns:a16="http://schemas.microsoft.com/office/drawing/2014/main" id="{7AA1753F-1885-4DF8-A916-2DA7D6FFD7FA}"/>
              </a:ext>
            </a:extLst>
          </p:cNvPr>
          <p:cNvGrpSpPr/>
          <p:nvPr/>
        </p:nvGrpSpPr>
        <p:grpSpPr>
          <a:xfrm>
            <a:off x="7412335" y="1700808"/>
            <a:ext cx="1480145" cy="1480145"/>
            <a:chOff x="7337217" y="974399"/>
            <a:chExt cx="1480145" cy="1480145"/>
          </a:xfrm>
        </p:grpSpPr>
        <p:sp>
          <p:nvSpPr>
            <p:cNvPr id="6" name="爆炸形: 8 pt  5">
              <a:extLst>
                <a:ext uri="{FF2B5EF4-FFF2-40B4-BE49-F238E27FC236}">
                  <a16:creationId xmlns:a16="http://schemas.microsoft.com/office/drawing/2014/main" id="{51250EA7-AEDC-4038-9BAF-E2E0DE2C3714}"/>
                </a:ext>
              </a:extLst>
            </p:cNvPr>
            <p:cNvSpPr/>
            <p:nvPr/>
          </p:nvSpPr>
          <p:spPr bwMode="auto">
            <a:xfrm>
              <a:off x="7337217" y="974399"/>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8" name="矩形 7">
              <a:extLst>
                <a:ext uri="{FF2B5EF4-FFF2-40B4-BE49-F238E27FC236}">
                  <a16:creationId xmlns:a16="http://schemas.microsoft.com/office/drawing/2014/main" id="{45862A27-6C8F-4717-B5D9-CE1CA03353A5}"/>
                </a:ext>
              </a:extLst>
            </p:cNvPr>
            <p:cNvSpPr/>
            <p:nvPr/>
          </p:nvSpPr>
          <p:spPr>
            <a:xfrm>
              <a:off x="7586534" y="1406868"/>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grpSp>
        <p:nvGrpSpPr>
          <p:cNvPr id="2" name="组合 1">
            <a:extLst>
              <a:ext uri="{FF2B5EF4-FFF2-40B4-BE49-F238E27FC236}">
                <a16:creationId xmlns:a16="http://schemas.microsoft.com/office/drawing/2014/main" id="{6A0EB2A0-73C9-4054-A5E4-4612A6CA6894}"/>
              </a:ext>
            </a:extLst>
          </p:cNvPr>
          <p:cNvGrpSpPr/>
          <p:nvPr/>
        </p:nvGrpSpPr>
        <p:grpSpPr>
          <a:xfrm>
            <a:off x="249653" y="4581128"/>
            <a:ext cx="8640961" cy="2175550"/>
            <a:chOff x="249653" y="4581128"/>
            <a:chExt cx="8640961" cy="2175550"/>
          </a:xfrm>
        </p:grpSpPr>
        <p:graphicFrame>
          <p:nvGraphicFramePr>
            <p:cNvPr id="100356" name="Object 5"/>
            <p:cNvGraphicFramePr>
              <a:graphicFrameLocks noChangeAspect="1"/>
            </p:cNvGraphicFramePr>
            <p:nvPr>
              <p:extLst>
                <p:ext uri="{D42A27DB-BD31-4B8C-83A1-F6EECF244321}">
                  <p14:modId xmlns:p14="http://schemas.microsoft.com/office/powerpoint/2010/main" val="3539138008"/>
                </p:ext>
              </p:extLst>
            </p:nvPr>
          </p:nvGraphicFramePr>
          <p:xfrm>
            <a:off x="2955206" y="4581128"/>
            <a:ext cx="3128962" cy="792162"/>
          </p:xfrm>
          <a:graphic>
            <a:graphicData uri="http://schemas.openxmlformats.org/presentationml/2006/ole">
              <mc:AlternateContent xmlns:mc="http://schemas.openxmlformats.org/markup-compatibility/2006">
                <mc:Choice xmlns:v="urn:schemas-microsoft-com:vml" Requires="v">
                  <p:oleObj spid="_x0000_s100744" name="Equation" r:id="rId4" imgW="1714320" imgH="393480" progId="Equation.DSMT4">
                    <p:embed/>
                  </p:oleObj>
                </mc:Choice>
                <mc:Fallback>
                  <p:oleObj name="Equation" r:id="rId4" imgW="1714320" imgH="393480" progId="Equation.DSMT4">
                    <p:embed/>
                    <p:pic>
                      <p:nvPicPr>
                        <p:cNvPr id="0" name="Object 5"/>
                        <p:cNvPicPr>
                          <a:picLocks noChangeAspect="1" noChangeArrowheads="1"/>
                        </p:cNvPicPr>
                        <p:nvPr/>
                      </p:nvPicPr>
                      <p:blipFill>
                        <a:blip r:embed="rId5"/>
                        <a:srcRect/>
                        <a:stretch>
                          <a:fillRect/>
                        </a:stretch>
                      </p:blipFill>
                      <p:spPr bwMode="auto">
                        <a:xfrm>
                          <a:off x="2955206" y="4581128"/>
                          <a:ext cx="3128962" cy="7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3">
              <a:extLst>
                <a:ext uri="{FF2B5EF4-FFF2-40B4-BE49-F238E27FC236}">
                  <a16:creationId xmlns:a16="http://schemas.microsoft.com/office/drawing/2014/main" id="{DF426EB3-3EDE-4510-A8BA-3C6FA504ACB0}"/>
                </a:ext>
              </a:extLst>
            </p:cNvPr>
            <p:cNvSpPr txBox="1">
              <a:spLocks noChangeArrowheads="1"/>
            </p:cNvSpPr>
            <p:nvPr/>
          </p:nvSpPr>
          <p:spPr bwMode="auto">
            <a:xfrm>
              <a:off x="249653" y="4713789"/>
              <a:ext cx="8640961" cy="20428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itchFamily="2" charset="2"/>
                <a:buChar char="l"/>
                <a:defRPr sz="2800" b="1">
                  <a:solidFill>
                    <a:schemeClr val="tx1"/>
                  </a:solidFill>
                  <a:effectLst>
                    <a:outerShdw blurRad="38100" dist="38100" dir="2700000" algn="tl">
                      <a:srgbClr val="000000">
                        <a:alpha val="43137"/>
                      </a:srgbClr>
                    </a:outerShdw>
                  </a:effectLst>
                  <a:latin typeface="华文仿宋" pitchFamily="2" charset="-122"/>
                  <a:ea typeface="华文仿宋" pitchFamily="2" charset="-122"/>
                  <a:cs typeface="+mn-cs"/>
                </a:defRPr>
              </a:lvl1pPr>
              <a:lvl2pPr marL="742950" indent="-285750" algn="l" rtl="0" eaLnBrk="0" fontAlgn="base" hangingPunct="0">
                <a:spcBef>
                  <a:spcPct val="20000"/>
                </a:spcBef>
                <a:spcAft>
                  <a:spcPct val="0"/>
                </a:spcAft>
                <a:buClr>
                  <a:schemeClr val="accent1"/>
                </a:buClr>
                <a:buSzPct val="80000"/>
                <a:buFont typeface="Arial" pitchFamily="34" charset="0"/>
                <a:buChar char="•"/>
                <a:defRPr sz="2400" b="1">
                  <a:solidFill>
                    <a:schemeClr val="tx1"/>
                  </a:solidFill>
                  <a:effectLst>
                    <a:outerShdw blurRad="38100" dist="38100" dir="2700000" algn="tl">
                      <a:srgbClr val="000000">
                        <a:alpha val="43137"/>
                      </a:srgbClr>
                    </a:outerShdw>
                  </a:effectLst>
                  <a:latin typeface="华文仿宋" pitchFamily="2" charset="-122"/>
                  <a:ea typeface="华文仿宋" pitchFamily="2" charset="-122"/>
                </a:defRPr>
              </a:lvl2pPr>
              <a:lvl3pPr marL="1143000" indent="-228600" algn="l" rtl="0" eaLnBrk="0" fontAlgn="base" hangingPunct="0">
                <a:spcBef>
                  <a:spcPct val="20000"/>
                </a:spcBef>
                <a:spcAft>
                  <a:spcPct val="0"/>
                </a:spcAft>
                <a:buClr>
                  <a:schemeClr val="accent2"/>
                </a:buClr>
                <a:buSzPct val="70000"/>
                <a:buFont typeface="Wingdings" pitchFamily="2" charset="2"/>
                <a:buChar char="l"/>
                <a:defRPr sz="2400">
                  <a:solidFill>
                    <a:schemeClr val="tx1"/>
                  </a:solidFill>
                  <a:latin typeface="+mn-lt"/>
                  <a:ea typeface="华文仿宋" pitchFamily="2" charset="-122"/>
                </a:defRPr>
              </a:lvl3pPr>
              <a:lvl4pPr marL="1600200" indent="-228600" algn="l" rtl="0" eaLnBrk="0" fontAlgn="base" hangingPunct="0">
                <a:spcBef>
                  <a:spcPct val="20000"/>
                </a:spcBef>
                <a:spcAft>
                  <a:spcPct val="0"/>
                </a:spcAft>
                <a:buClr>
                  <a:schemeClr val="accent1"/>
                </a:buClr>
                <a:buSzPct val="60000"/>
                <a:buFont typeface="Wingdings" pitchFamily="2" charset="2"/>
                <a:buChar char="¢"/>
                <a:defRPr sz="2000" b="1">
                  <a:solidFill>
                    <a:schemeClr val="tx1"/>
                  </a:solidFill>
                  <a:effectLst>
                    <a:outerShdw blurRad="38100" dist="38100" dir="2700000" algn="tl">
                      <a:srgbClr val="000000">
                        <a:alpha val="43137"/>
                      </a:srgbClr>
                    </a:outerShdw>
                  </a:effectLst>
                  <a:latin typeface="+mn-lt"/>
                  <a:ea typeface="华文仿宋" pitchFamily="2" charset="-122"/>
                </a:defRPr>
              </a:lvl4pPr>
              <a:lvl5pPr marL="2057400" indent="-228600" algn="l" rtl="0" eaLnBrk="0" fontAlgn="base" hangingPunct="0">
                <a:spcBef>
                  <a:spcPct val="20000"/>
                </a:spcBef>
                <a:spcAft>
                  <a:spcPct val="0"/>
                </a:spcAft>
                <a:buClr>
                  <a:schemeClr val="accent2"/>
                </a:buClr>
                <a:buSzPct val="60000"/>
                <a:buFont typeface="Wingdings" pitchFamily="2" charset="2"/>
                <a:buChar char="l"/>
                <a:defRPr sz="2000" b="1">
                  <a:solidFill>
                    <a:schemeClr val="tx1"/>
                  </a:solidFill>
                  <a:effectLst>
                    <a:outerShdw blurRad="38100" dist="38100" dir="2700000" algn="tl">
                      <a:srgbClr val="000000">
                        <a:alpha val="43137"/>
                      </a:srgbClr>
                    </a:outerShdw>
                  </a:effectLst>
                  <a:latin typeface="+mn-lt"/>
                  <a:ea typeface="华文仿宋" pitchFamily="2" charset="-122"/>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pPr marL="0" indent="0" algn="just" eaLnBrk="1" hangingPunct="1">
                <a:lnSpc>
                  <a:spcPct val="114000"/>
                </a:lnSpc>
                <a:spcBef>
                  <a:spcPts val="600"/>
                </a:spcBef>
                <a:buClr>
                  <a:schemeClr val="tx1"/>
                </a:buClr>
                <a:buFont typeface="Wingdings" pitchFamily="2" charset="2"/>
                <a:buNone/>
                <a:defRPr/>
              </a:pPr>
              <a:r>
                <a:rPr kumimoji="0" lang="zh-CN" altLang="en-US" kern="0" dirty="0">
                  <a:effectLst/>
                  <a:latin typeface="Times New Roman" panose="02020603050405020304" pitchFamily="18" charset="0"/>
                  <a:cs typeface="Times New Roman" panose="02020603050405020304" pitchFamily="18" charset="0"/>
                </a:rPr>
                <a:t>例如，对于反应                                   ，其</a:t>
              </a:r>
              <a:r>
                <a:rPr kumimoji="0" lang="en-US" altLang="zh-CN" kern="0" dirty="0">
                  <a:effectLst/>
                  <a:latin typeface="Times New Roman" panose="02020603050405020304" pitchFamily="18" charset="0"/>
                  <a:cs typeface="Times New Roman" panose="02020603050405020304" pitchFamily="18" charset="0"/>
                </a:rPr>
                <a:t>Δ</a:t>
              </a:r>
              <a:r>
                <a:rPr kumimoji="0" lang="en-US" altLang="zh-CN" i="1" kern="0" dirty="0">
                  <a:effectLst/>
                  <a:latin typeface="Times New Roman" panose="02020603050405020304" pitchFamily="18" charset="0"/>
                  <a:cs typeface="Times New Roman" panose="02020603050405020304" pitchFamily="18" charset="0"/>
                </a:rPr>
                <a:t>G</a:t>
              </a:r>
              <a:r>
                <a:rPr kumimoji="0" lang="en-US" altLang="zh-CN" kern="0" baseline="30000" dirty="0">
                  <a:effectLst/>
                  <a:latin typeface="Times New Roman" panose="02020603050405020304" pitchFamily="18" charset="0"/>
                  <a:cs typeface="Times New Roman" panose="02020603050405020304" pitchFamily="18" charset="0"/>
                  <a:sym typeface="Euclid Math One"/>
                </a:rPr>
                <a:t></a:t>
              </a:r>
              <a:r>
                <a:rPr kumimoji="0" lang="zh-CN" altLang="en-US" kern="0" dirty="0">
                  <a:effectLst/>
                  <a:latin typeface="Times New Roman" panose="02020603050405020304" pitchFamily="18" charset="0"/>
                  <a:cs typeface="Times New Roman" panose="02020603050405020304" pitchFamily="18" charset="0"/>
                </a:rPr>
                <a:t> </a:t>
              </a:r>
              <a:r>
                <a:rPr kumimoji="0" lang="en-US" altLang="zh-CN" kern="0" dirty="0">
                  <a:effectLst/>
                  <a:latin typeface="Times New Roman" panose="02020603050405020304" pitchFamily="18" charset="0"/>
                  <a:cs typeface="Times New Roman" panose="02020603050405020304" pitchFamily="18" charset="0"/>
                </a:rPr>
                <a:t>= 228.6 kJ·mol</a:t>
              </a:r>
              <a:r>
                <a:rPr kumimoji="0" lang="en-US" altLang="zh-CN" kern="0" baseline="30000" dirty="0">
                  <a:effectLst/>
                  <a:latin typeface="Times New Roman" panose="02020603050405020304" pitchFamily="18" charset="0"/>
                  <a:cs typeface="Times New Roman" panose="02020603050405020304" pitchFamily="18" charset="0"/>
                </a:rPr>
                <a:t>-1</a:t>
              </a:r>
              <a:r>
                <a:rPr kumimoji="0" lang="zh-CN" altLang="en-US" kern="0" dirty="0">
                  <a:effectLst/>
                  <a:latin typeface="Times New Roman" panose="02020603050405020304" pitchFamily="18" charset="0"/>
                  <a:cs typeface="Times New Roman" panose="02020603050405020304" pitchFamily="18" charset="0"/>
                </a:rPr>
                <a:t>，显然不能自发进行，但如果环境对体系做功（</a:t>
              </a:r>
              <a:r>
                <a:rPr kumimoji="0" lang="en-US" altLang="zh-CN" i="1" kern="0" dirty="0">
                  <a:effectLst/>
                  <a:latin typeface="Times New Roman" panose="02020603050405020304" pitchFamily="18" charset="0"/>
                  <a:cs typeface="Times New Roman" panose="02020603050405020304" pitchFamily="18" charset="0"/>
                </a:rPr>
                <a:t>W</a:t>
              </a:r>
              <a:r>
                <a:rPr kumimoji="0" lang="en-US" altLang="zh-CN" kern="0" dirty="0">
                  <a:effectLst/>
                  <a:latin typeface="Times New Roman" panose="02020603050405020304" pitchFamily="18" charset="0"/>
                  <a:cs typeface="Times New Roman" panose="02020603050405020304" pitchFamily="18" charset="0"/>
                </a:rPr>
                <a:t>’ &gt; 0)</a:t>
              </a:r>
              <a:r>
                <a:rPr kumimoji="0" lang="zh-CN" altLang="en-US" kern="0" dirty="0">
                  <a:effectLst/>
                  <a:latin typeface="Times New Roman" panose="02020603050405020304" pitchFamily="18" charset="0"/>
                  <a:cs typeface="Times New Roman" panose="02020603050405020304" pitchFamily="18" charset="0"/>
                </a:rPr>
                <a:t>，如电解过程，则可使</a:t>
              </a:r>
              <a:r>
                <a:rPr kumimoji="0" lang="en-US" altLang="zh-CN" kern="0" dirty="0">
                  <a:effectLst/>
                  <a:latin typeface="Times New Roman" panose="02020603050405020304" pitchFamily="18" charset="0"/>
                  <a:cs typeface="Times New Roman" panose="02020603050405020304" pitchFamily="18" charset="0"/>
                </a:rPr>
                <a:t>Δ</a:t>
              </a:r>
              <a:r>
                <a:rPr kumimoji="0" lang="en-US" altLang="zh-CN" i="1" kern="0" dirty="0">
                  <a:effectLst/>
                  <a:latin typeface="Times New Roman" panose="02020603050405020304" pitchFamily="18" charset="0"/>
                  <a:cs typeface="Times New Roman" panose="02020603050405020304" pitchFamily="18" charset="0"/>
                </a:rPr>
                <a:t>G</a:t>
              </a:r>
              <a:r>
                <a:rPr kumimoji="0" lang="en-US" altLang="zh-CN" kern="0" dirty="0">
                  <a:effectLst/>
                  <a:latin typeface="Times New Roman" panose="02020603050405020304" pitchFamily="18" charset="0"/>
                  <a:cs typeface="Times New Roman" panose="02020603050405020304" pitchFamily="18" charset="0"/>
                </a:rPr>
                <a:t> - </a:t>
              </a:r>
              <a:r>
                <a:rPr kumimoji="0" lang="en-US" altLang="zh-CN" i="1" kern="0" dirty="0">
                  <a:effectLst/>
                  <a:latin typeface="Times New Roman" panose="02020603050405020304" pitchFamily="18" charset="0"/>
                  <a:cs typeface="Times New Roman" panose="02020603050405020304" pitchFamily="18" charset="0"/>
                </a:rPr>
                <a:t>W’</a:t>
              </a:r>
              <a:r>
                <a:rPr kumimoji="0" lang="en-US" altLang="zh-CN" kern="0" dirty="0">
                  <a:effectLst/>
                  <a:latin typeface="Times New Roman" panose="02020603050405020304" pitchFamily="18" charset="0"/>
                  <a:cs typeface="Times New Roman" panose="02020603050405020304" pitchFamily="18" charset="0"/>
                </a:rPr>
                <a:t> &lt; 0</a:t>
              </a:r>
              <a:r>
                <a:rPr kumimoji="0" lang="zh-CN" altLang="en-US" kern="0" dirty="0">
                  <a:effectLst/>
                  <a:latin typeface="Times New Roman" panose="02020603050405020304" pitchFamily="18" charset="0"/>
                  <a:cs typeface="Times New Roman" panose="02020603050405020304" pitchFamily="18" charset="0"/>
                </a:rPr>
                <a:t>，上述反应即可以发生。</a:t>
              </a:r>
              <a:endParaRPr kumimoji="0" lang="en-US" altLang="zh-CN" i="1" kern="0" baseline="-25000" dirty="0">
                <a:solidFill>
                  <a:schemeClr val="accent1"/>
                </a:solidFill>
                <a:effectLst/>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a:xfrm>
            <a:off x="228600" y="304800"/>
            <a:ext cx="7151712" cy="747713"/>
          </a:xfrm>
        </p:spPr>
        <p:txBody>
          <a:bodyPr/>
          <a:lstStyle/>
          <a:p>
            <a:r>
              <a:rPr lang="en-US" altLang="zh-CN" dirty="0">
                <a:latin typeface="Arial" panose="020B0604020202020204" pitchFamily="34" charset="0"/>
                <a:cs typeface="Arial" panose="020B0604020202020204" pitchFamily="34" charset="0"/>
              </a:rPr>
              <a:t>3.4.3.1a  </a:t>
            </a:r>
            <a:r>
              <a:rPr lang="zh-CN" altLang="en-US" dirty="0"/>
              <a:t>吉布斯函数变与做功能力</a:t>
            </a:r>
          </a:p>
        </p:txBody>
      </p:sp>
      <p:sp>
        <p:nvSpPr>
          <p:cNvPr id="3" name="Rectangle 3"/>
          <p:cNvSpPr>
            <a:spLocks noChangeArrowheads="1"/>
          </p:cNvSpPr>
          <p:nvPr/>
        </p:nvSpPr>
        <p:spPr bwMode="auto">
          <a:xfrm>
            <a:off x="228600" y="980728"/>
            <a:ext cx="8686800" cy="2281650"/>
          </a:xfrm>
          <a:prstGeom prst="rect">
            <a:avLst/>
          </a:prstGeom>
          <a:noFill/>
          <a:ln w="9525">
            <a:noFill/>
            <a:miter lim="800000"/>
            <a:headEnd/>
            <a:tailEnd/>
          </a:ln>
        </p:spPr>
        <p:txBody>
          <a:bodyPr wrap="square">
            <a:spAutoFit/>
          </a:bodyPr>
          <a:lstStyle/>
          <a:p>
            <a:pPr algn="just" eaLnBrk="0" hangingPunct="0">
              <a:lnSpc>
                <a:spcPct val="120000"/>
              </a:lnSpc>
              <a:spcBef>
                <a:spcPts val="600"/>
              </a:spcBef>
              <a:defRPr/>
            </a:pP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吉布斯函数变是自发过程的推动力</a:t>
            </a:r>
            <a:endPar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60363" indent="-360363" algn="just" eaLnBrk="0" hangingPunct="0">
              <a:lnSpc>
                <a:spcPct val="120000"/>
              </a:lnSpc>
              <a:spcBef>
                <a:spcPts val="600"/>
              </a:spcBef>
              <a:defRPr/>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1) 自发过程进行的方向就是系统吉布斯函数变绝对值减小的方向。</a:t>
            </a:r>
            <a:endPar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a:p>
            <a:pPr algn="just" eaLnBrk="0" hangingPunct="0">
              <a:lnSpc>
                <a:spcPct val="120000"/>
              </a:lnSpc>
              <a:spcBef>
                <a:spcPts val="600"/>
              </a:spcBef>
              <a:defRPr/>
            </a:pP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2) </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吉布斯函数变绝对值越大的系统，就越不稳定。</a:t>
            </a:r>
            <a:endPar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 name="Rectangle 3">
            <a:extLst>
              <a:ext uri="{FF2B5EF4-FFF2-40B4-BE49-F238E27FC236}">
                <a16:creationId xmlns:a16="http://schemas.microsoft.com/office/drawing/2014/main" id="{F4AD7E2B-E3BB-4250-B2BA-D0794C3580BB}"/>
              </a:ext>
            </a:extLst>
          </p:cNvPr>
          <p:cNvSpPr>
            <a:spLocks noChangeArrowheads="1"/>
          </p:cNvSpPr>
          <p:nvPr/>
        </p:nvSpPr>
        <p:spPr bwMode="auto">
          <a:xfrm>
            <a:off x="228600" y="3452344"/>
            <a:ext cx="8686800" cy="3238835"/>
          </a:xfrm>
          <a:prstGeom prst="rect">
            <a:avLst/>
          </a:prstGeom>
          <a:noFill/>
          <a:ln w="9525">
            <a:noFill/>
            <a:miter lim="800000"/>
            <a:headEnd/>
            <a:tailEnd/>
          </a:ln>
        </p:spPr>
        <p:txBody>
          <a:bodyPr wrap="square">
            <a:spAutoFit/>
          </a:bodyPr>
          <a:lstStyle/>
          <a:p>
            <a:pPr algn="just" eaLnBrk="0" hangingPunct="0">
              <a:lnSpc>
                <a:spcPct val="120000"/>
              </a:lnSpc>
              <a:spcBef>
                <a:spcPts val="600"/>
              </a:spcBef>
              <a:defRPr/>
            </a:pP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吉布斯函数变是可利用的能量</a:t>
            </a:r>
            <a:endParaRPr lang="en-US" altLang="zh-CN"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eaLnBrk="0" hangingPunct="0">
              <a:lnSpc>
                <a:spcPct val="120000"/>
              </a:lnSpc>
              <a:spcBef>
                <a:spcPts val="600"/>
              </a:spcBef>
              <a:defRPr/>
            </a:pP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根据公式：</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G</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 + </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TS</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，系统的焓</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可分为两部分，</a:t>
            </a:r>
            <a:r>
              <a:rPr lang="zh-CN" altLang="en-US" sz="2800" b="1" u="sng" dirty="0">
                <a:latin typeface="Times New Roman" panose="02020603050405020304" pitchFamily="18" charset="0"/>
                <a:ea typeface="华文仿宋" panose="02010600040101010101" pitchFamily="2" charset="-122"/>
                <a:cs typeface="Times New Roman" panose="02020603050405020304" pitchFamily="18" charset="0"/>
              </a:rPr>
              <a:t>一部分可自由地转变为其他形式的能量</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，即吉布斯自由能；另一部分则转化为</a:t>
            </a:r>
            <a:r>
              <a:rPr lang="en-US" altLang="zh-CN" sz="2800" b="1" i="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TS</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b="1" u="sng" dirty="0">
                <a:latin typeface="Times New Roman" panose="02020603050405020304" pitchFamily="18" charset="0"/>
                <a:ea typeface="华文仿宋" panose="02010600040101010101" pitchFamily="2" charset="-122"/>
                <a:cs typeface="Times New Roman" panose="02020603050405020304" pitchFamily="18" charset="0"/>
              </a:rPr>
              <a:t>是维持该系统特定温度和混乱度所消耗的能量</a:t>
            </a:r>
            <a:r>
              <a:rPr lang="zh-CN" altLang="en-US" sz="2800"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也是我们无法利用的，对应着系统从有序到无序变化。</a:t>
            </a:r>
            <a:endParaRPr lang="en-US" altLang="zh-CN" sz="28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228600" y="980728"/>
            <a:ext cx="8807896" cy="2016125"/>
          </a:xfrm>
        </p:spPr>
        <p:txBody>
          <a:bodyPr/>
          <a:lstStyle/>
          <a:p>
            <a:pPr marL="0" indent="0" algn="just" eaLnBrk="1" hangingPunct="1">
              <a:spcBef>
                <a:spcPts val="600"/>
              </a:spcBef>
              <a:buFont typeface="Wingdings" pitchFamily="2" charset="2"/>
              <a:buNone/>
              <a:defRPr/>
            </a:pPr>
            <a:r>
              <a:rPr lang="zh-CN" altLang="en-US" u="sng" dirty="0">
                <a:effectLst/>
                <a:latin typeface="Times New Roman" panose="02020603050405020304" pitchFamily="18" charset="0"/>
                <a:cs typeface="Times New Roman" panose="02020603050405020304" pitchFamily="18" charset="0"/>
              </a:rPr>
              <a:t>恒温、恒压条件下</a:t>
            </a:r>
            <a:r>
              <a:rPr lang="zh-CN" altLang="en-US" dirty="0">
                <a:effectLst/>
                <a:latin typeface="Times New Roman" panose="02020603050405020304" pitchFamily="18" charset="0"/>
                <a:cs typeface="Times New Roman" panose="02020603050405020304" pitchFamily="18" charset="0"/>
              </a:rPr>
              <a:t>，一个封闭系统对外所能做的最大非体积功</a:t>
            </a:r>
            <a:r>
              <a:rPr lang="en-US" altLang="zh-CN" dirty="0">
                <a:effectLst/>
                <a:latin typeface="Times New Roman" panose="02020603050405020304" pitchFamily="18" charset="0"/>
                <a:cs typeface="Times New Roman" panose="02020603050405020304" pitchFamily="18" charset="0"/>
              </a:rPr>
              <a:t>(-</a:t>
            </a:r>
            <a:r>
              <a:rPr lang="en-US" altLang="zh-CN" i="1" dirty="0">
                <a:effectLst/>
                <a:latin typeface="Times New Roman" panose="02020603050405020304" pitchFamily="18" charset="0"/>
                <a:cs typeface="Times New Roman" panose="02020603050405020304" pitchFamily="18" charset="0"/>
              </a:rPr>
              <a:t>W’</a:t>
            </a:r>
            <a:r>
              <a:rPr lang="zh-CN" altLang="en-US" dirty="0">
                <a:effectLst/>
                <a:latin typeface="Times New Roman" panose="02020603050405020304" pitchFamily="18" charset="0"/>
                <a:cs typeface="Times New Roman" panose="02020603050405020304" pitchFamily="18" charset="0"/>
              </a:rPr>
              <a:t>，有用功</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，等于其吉布斯函数的减少</a:t>
            </a:r>
            <a:r>
              <a:rPr lang="en-US" altLang="zh-CN" dirty="0">
                <a:effectLst/>
                <a:latin typeface="Times New Roman" panose="02020603050405020304" pitchFamily="18" charset="0"/>
                <a:cs typeface="Times New Roman" panose="02020603050405020304" pitchFamily="18" charset="0"/>
              </a:rPr>
              <a:t>(-Δ</a:t>
            </a:r>
            <a:r>
              <a:rPr lang="en-US" altLang="zh-CN" i="1" dirty="0">
                <a:effectLst/>
                <a:latin typeface="Times New Roman" panose="02020603050405020304" pitchFamily="18" charset="0"/>
                <a:cs typeface="Times New Roman" panose="02020603050405020304" pitchFamily="18" charset="0"/>
              </a:rPr>
              <a:t>G</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，即：</a:t>
            </a:r>
            <a:r>
              <a:rPr lang="en-US" altLang="zh-CN" dirty="0">
                <a:solidFill>
                  <a:srgbClr val="FF0000"/>
                </a:solidFill>
                <a:effectLst/>
                <a:latin typeface="Times New Roman" panose="02020603050405020304" pitchFamily="18" charset="0"/>
                <a:cs typeface="Times New Roman" panose="02020603050405020304" pitchFamily="18" charset="0"/>
              </a:rPr>
              <a:t>-Δ</a:t>
            </a:r>
            <a:r>
              <a:rPr lang="en-US" altLang="zh-CN" i="1" dirty="0">
                <a:solidFill>
                  <a:srgbClr val="FF0000"/>
                </a:solidFill>
                <a:effectLst/>
                <a:latin typeface="Times New Roman" panose="02020603050405020304" pitchFamily="18" charset="0"/>
                <a:cs typeface="Times New Roman" panose="02020603050405020304" pitchFamily="18" charset="0"/>
              </a:rPr>
              <a:t>G</a:t>
            </a:r>
            <a:r>
              <a:rPr lang="en-US" altLang="zh-CN" dirty="0">
                <a:solidFill>
                  <a:srgbClr val="FF0000"/>
                </a:solidFill>
                <a:effectLst/>
                <a:latin typeface="Times New Roman" panose="02020603050405020304" pitchFamily="18" charset="0"/>
                <a:cs typeface="Times New Roman" panose="02020603050405020304" pitchFamily="18" charset="0"/>
              </a:rPr>
              <a:t> = - </a:t>
            </a:r>
            <a:r>
              <a:rPr lang="en-US" altLang="zh-CN" i="1" dirty="0" err="1">
                <a:solidFill>
                  <a:srgbClr val="FF0000"/>
                </a:solidFill>
                <a:effectLst/>
                <a:latin typeface="Times New Roman" panose="02020603050405020304" pitchFamily="18" charset="0"/>
                <a:cs typeface="Times New Roman" panose="02020603050405020304" pitchFamily="18" charset="0"/>
              </a:rPr>
              <a:t>W’</a:t>
            </a:r>
            <a:r>
              <a:rPr lang="en-US" altLang="zh-CN" i="1" baseline="-25000" dirty="0" err="1">
                <a:solidFill>
                  <a:srgbClr val="FF0000"/>
                </a:solidFill>
                <a:effectLst/>
                <a:latin typeface="Times New Roman" panose="02020603050405020304" pitchFamily="18" charset="0"/>
                <a:cs typeface="Times New Roman" panose="02020603050405020304" pitchFamily="18" charset="0"/>
              </a:rPr>
              <a:t>max</a:t>
            </a:r>
            <a:endParaRPr lang="en-US" altLang="zh-CN" i="1" baseline="-25000" dirty="0">
              <a:solidFill>
                <a:srgbClr val="FF0000"/>
              </a:solidFill>
              <a:effectLst/>
              <a:latin typeface="Times New Roman" panose="02020603050405020304" pitchFamily="18" charset="0"/>
              <a:cs typeface="Times New Roman" panose="02020603050405020304" pitchFamily="18" charset="0"/>
            </a:endParaRPr>
          </a:p>
          <a:p>
            <a:pPr algn="just">
              <a:defRPr/>
            </a:pPr>
            <a:endParaRPr lang="zh-CN" altLang="en-US" dirty="0">
              <a:effectLst/>
              <a:latin typeface="Times New Roman" panose="02020603050405020304" pitchFamily="18" charset="0"/>
              <a:cs typeface="Times New Roman" panose="02020603050405020304" pitchFamily="18" charset="0"/>
            </a:endParaRPr>
          </a:p>
        </p:txBody>
      </p:sp>
      <p:sp>
        <p:nvSpPr>
          <p:cNvPr id="5" name="Text Box 6"/>
          <p:cNvSpPr txBox="1">
            <a:spLocks noChangeArrowheads="1"/>
          </p:cNvSpPr>
          <p:nvPr/>
        </p:nvSpPr>
        <p:spPr bwMode="auto">
          <a:xfrm>
            <a:off x="228600" y="6077210"/>
            <a:ext cx="8915400" cy="520142"/>
          </a:xfrm>
          <a:prstGeom prst="rect">
            <a:avLst/>
          </a:prstGeom>
          <a:noFill/>
          <a:ln w="12700" cap="sq">
            <a:noFill/>
            <a:miter lim="800000"/>
            <a:headEnd/>
            <a:tailEnd/>
          </a:ln>
        </p:spPr>
        <p:txBody>
          <a:bodyPr wrap="square" tIns="0" bIns="0">
            <a:spAutoFit/>
          </a:bodyPr>
          <a:lstStyle/>
          <a:p>
            <a:pPr>
              <a:lnSpc>
                <a:spcPct val="130000"/>
              </a:lnSpc>
              <a:defRPr/>
            </a:pPr>
            <a:r>
              <a:rPr lang="zh-CN" altLang="en-US" sz="2800" b="1" dirty="0">
                <a:latin typeface="Times New Roman" panose="02020603050405020304" pitchFamily="18" charset="0"/>
                <a:ea typeface="+mj-ea"/>
                <a:cs typeface="Times New Roman" panose="02020603050405020304" pitchFamily="18" charset="0"/>
              </a:rPr>
              <a:t>可见，</a:t>
            </a:r>
            <a:r>
              <a:rPr lang="en-US" altLang="zh-CN" sz="2800" b="1" dirty="0">
                <a:latin typeface="Times New Roman" panose="02020603050405020304" pitchFamily="18" charset="0"/>
                <a:ea typeface="+mj-ea"/>
                <a:cs typeface="Times New Roman" panose="02020603050405020304" pitchFamily="18" charset="0"/>
              </a:rPr>
              <a:t>Δ</a:t>
            </a:r>
            <a:r>
              <a:rPr lang="en-US" altLang="zh-CN" sz="2800" b="1" i="1" dirty="0">
                <a:latin typeface="Times New Roman" panose="02020603050405020304" pitchFamily="18" charset="0"/>
                <a:ea typeface="+mj-ea"/>
                <a:cs typeface="Times New Roman" panose="02020603050405020304" pitchFamily="18" charset="0"/>
              </a:rPr>
              <a:t>G</a:t>
            </a:r>
            <a:r>
              <a:rPr lang="zh-CN" altLang="en-US" sz="2800" b="1" dirty="0">
                <a:latin typeface="Times New Roman" panose="02020603050405020304" pitchFamily="18" charset="0"/>
                <a:ea typeface="+mj-ea"/>
                <a:cs typeface="Times New Roman" panose="02020603050405020304" pitchFamily="18" charset="0"/>
              </a:rPr>
              <a:t>是系统在恒温恒压下作有用功的本领。</a:t>
            </a:r>
            <a:endParaRPr lang="zh-CN" altLang="en-US" sz="2800" b="1" dirty="0">
              <a:solidFill>
                <a:schemeClr val="tx1"/>
              </a:solidFill>
              <a:latin typeface="Times New Roman" panose="02020603050405020304" pitchFamily="18" charset="0"/>
              <a:ea typeface="+mj-ea"/>
              <a:cs typeface="Times New Roman" panose="02020603050405020304" pitchFamily="18" charset="0"/>
            </a:endParaRPr>
          </a:p>
        </p:txBody>
      </p:sp>
      <p:graphicFrame>
        <p:nvGraphicFramePr>
          <p:cNvPr id="102405" name="Object 2"/>
          <p:cNvGraphicFramePr>
            <a:graphicFrameLocks noChangeAspect="1"/>
          </p:cNvGraphicFramePr>
          <p:nvPr>
            <p:extLst>
              <p:ext uri="{D42A27DB-BD31-4B8C-83A1-F6EECF244321}">
                <p14:modId xmlns:p14="http://schemas.microsoft.com/office/powerpoint/2010/main" val="1974097788"/>
              </p:ext>
            </p:extLst>
          </p:nvPr>
        </p:nvGraphicFramePr>
        <p:xfrm>
          <a:off x="3131840" y="2348880"/>
          <a:ext cx="4824536" cy="3760917"/>
        </p:xfrm>
        <a:graphic>
          <a:graphicData uri="http://schemas.openxmlformats.org/presentationml/2006/ole">
            <mc:AlternateContent xmlns:mc="http://schemas.openxmlformats.org/markup-compatibility/2006">
              <mc:Choice xmlns:v="urn:schemas-microsoft-com:vml" Requires="v">
                <p:oleObj spid="_x0000_s102979" name="Equation" r:id="rId4" imgW="2184120" imgH="1701720" progId="Equation.DSMT4">
                  <p:embed/>
                </p:oleObj>
              </mc:Choice>
              <mc:Fallback>
                <p:oleObj name="Equation" r:id="rId4" imgW="2184120" imgH="1701720" progId="Equation.DSMT4">
                  <p:embed/>
                  <p:pic>
                    <p:nvPicPr>
                      <p:cNvPr id="0" name="Object 2"/>
                      <p:cNvPicPr>
                        <a:picLocks noChangeAspect="1" noChangeArrowheads="1"/>
                      </p:cNvPicPr>
                      <p:nvPr/>
                    </p:nvPicPr>
                    <p:blipFill>
                      <a:blip r:embed="rId5"/>
                      <a:srcRect/>
                      <a:stretch>
                        <a:fillRect/>
                      </a:stretch>
                    </p:blipFill>
                    <p:spPr bwMode="auto">
                      <a:xfrm>
                        <a:off x="3131840" y="2348880"/>
                        <a:ext cx="4824536" cy="3760917"/>
                      </a:xfrm>
                      <a:prstGeom prst="rect">
                        <a:avLst/>
                      </a:prstGeom>
                      <a:noFill/>
                    </p:spPr>
                  </p:pic>
                </p:oleObj>
              </mc:Fallback>
            </mc:AlternateContent>
          </a:graphicData>
        </a:graphic>
      </p:graphicFrame>
      <p:sp>
        <p:nvSpPr>
          <p:cNvPr id="7" name="TextBox 6"/>
          <p:cNvSpPr txBox="1"/>
          <p:nvPr/>
        </p:nvSpPr>
        <p:spPr bwMode="auto">
          <a:xfrm>
            <a:off x="3148976" y="1837074"/>
            <a:ext cx="2339102" cy="523220"/>
          </a:xfrm>
          <a:prstGeom prst="rect">
            <a:avLst/>
          </a:prstGeom>
          <a:noFill/>
          <a:ln w="9525">
            <a:noFill/>
            <a:miter lim="800000"/>
            <a:headEnd/>
            <a:tailEnd/>
          </a:ln>
        </p:spPr>
        <p:txBody>
          <a:bodyPr wrap="none">
            <a:spAutoFit/>
          </a:bodyPr>
          <a:lstStyle/>
          <a:p>
            <a:pPr>
              <a:defRPr/>
            </a:pPr>
            <a:r>
              <a:rPr lang="zh-CN" altLang="en-US" sz="28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推导过程如下</a:t>
            </a:r>
          </a:p>
        </p:txBody>
      </p:sp>
      <p:sp>
        <p:nvSpPr>
          <p:cNvPr id="102407" name="TextBox 7"/>
          <p:cNvSpPr txBox="1">
            <a:spLocks noChangeArrowheads="1"/>
          </p:cNvSpPr>
          <p:nvPr/>
        </p:nvSpPr>
        <p:spPr bwMode="auto">
          <a:xfrm>
            <a:off x="755576" y="3933056"/>
            <a:ext cx="2421781" cy="461962"/>
          </a:xfrm>
          <a:prstGeom prst="rect">
            <a:avLst/>
          </a:prstGeom>
          <a:noFill/>
          <a:ln w="9525">
            <a:noFill/>
            <a:miter lim="800000"/>
            <a:headEnd/>
            <a:tailEnd/>
          </a:ln>
        </p:spPr>
        <p:txBody>
          <a:bodyPr wrap="square">
            <a:spAutoFit/>
          </a:bodyPr>
          <a:lstStyle/>
          <a:p>
            <a:pPr>
              <a:buFont typeface="Wingdings" pitchFamily="2" charset="2"/>
              <a:buChar char="Ø"/>
            </a:pPr>
            <a:r>
              <a:rPr lang="zh-CN" altLang="en-US" sz="2400" b="1" dirty="0">
                <a:solidFill>
                  <a:schemeClr val="tx1"/>
                </a:solidFill>
                <a:latin typeface="Times New Roman" panose="02020603050405020304" pitchFamily="18" charset="0"/>
                <a:ea typeface="华文仿宋" panose="02010600040101010101" pitchFamily="2" charset="-122"/>
                <a:cs typeface="Times New Roman" panose="02020603050405020304" pitchFamily="18" charset="0"/>
              </a:rPr>
              <a:t>对于可逆过程</a:t>
            </a:r>
          </a:p>
        </p:txBody>
      </p:sp>
      <p:sp>
        <p:nvSpPr>
          <p:cNvPr id="10" name="标题 1">
            <a:extLst>
              <a:ext uri="{FF2B5EF4-FFF2-40B4-BE49-F238E27FC236}">
                <a16:creationId xmlns:a16="http://schemas.microsoft.com/office/drawing/2014/main" id="{6EFBDE62-97A0-4862-BDA4-A5F3023D833A}"/>
              </a:ext>
            </a:extLst>
          </p:cNvPr>
          <p:cNvSpPr>
            <a:spLocks noGrp="1"/>
          </p:cNvSpPr>
          <p:nvPr>
            <p:ph type="title"/>
          </p:nvPr>
        </p:nvSpPr>
        <p:spPr>
          <a:xfrm>
            <a:off x="228600" y="304800"/>
            <a:ext cx="7151712" cy="747713"/>
          </a:xfrm>
        </p:spPr>
        <p:txBody>
          <a:bodyPr/>
          <a:lstStyle/>
          <a:p>
            <a:r>
              <a:rPr lang="en-US" altLang="zh-CN" sz="3200" dirty="0">
                <a:latin typeface="Arial" panose="020B0604020202020204" pitchFamily="34" charset="0"/>
                <a:cs typeface="Arial" panose="020B0604020202020204" pitchFamily="34" charset="0"/>
              </a:rPr>
              <a:t>3.4.3.1a  </a:t>
            </a:r>
            <a:r>
              <a:rPr lang="zh-CN" altLang="en-US" sz="3200" dirty="0"/>
              <a:t>吉布斯函数变与做功能力</a:t>
            </a:r>
          </a:p>
        </p:txBody>
      </p:sp>
      <p:graphicFrame>
        <p:nvGraphicFramePr>
          <p:cNvPr id="8" name="Object 2">
            <a:extLst>
              <a:ext uri="{FF2B5EF4-FFF2-40B4-BE49-F238E27FC236}">
                <a16:creationId xmlns:a16="http://schemas.microsoft.com/office/drawing/2014/main" id="{4BE62CFE-132A-43F9-BF9A-340D6417F8A2}"/>
              </a:ext>
            </a:extLst>
          </p:cNvPr>
          <p:cNvGraphicFramePr>
            <a:graphicFrameLocks noChangeAspect="1"/>
          </p:cNvGraphicFramePr>
          <p:nvPr>
            <p:extLst>
              <p:ext uri="{D42A27DB-BD31-4B8C-83A1-F6EECF244321}">
                <p14:modId xmlns:p14="http://schemas.microsoft.com/office/powerpoint/2010/main" val="1682503105"/>
              </p:ext>
            </p:extLst>
          </p:nvPr>
        </p:nvGraphicFramePr>
        <p:xfrm>
          <a:off x="7064288" y="4990461"/>
          <a:ext cx="1485900" cy="533400"/>
        </p:xfrm>
        <a:graphic>
          <a:graphicData uri="http://schemas.openxmlformats.org/presentationml/2006/ole">
            <mc:AlternateContent xmlns:mc="http://schemas.openxmlformats.org/markup-compatibility/2006">
              <mc:Choice xmlns:v="urn:schemas-microsoft-com:vml" Requires="v">
                <p:oleObj spid="_x0000_s102980" name="Equation" r:id="rId6" imgW="672840" imgH="241200" progId="Equation.DSMT4">
                  <p:embed/>
                </p:oleObj>
              </mc:Choice>
              <mc:Fallback>
                <p:oleObj name="Equation" r:id="rId6" imgW="672840" imgH="241200" progId="Equation.DSMT4">
                  <p:embed/>
                  <p:pic>
                    <p:nvPicPr>
                      <p:cNvPr id="102405" name="Object 2"/>
                      <p:cNvPicPr>
                        <a:picLocks noChangeAspect="1" noChangeArrowheads="1"/>
                      </p:cNvPicPr>
                      <p:nvPr/>
                    </p:nvPicPr>
                    <p:blipFill>
                      <a:blip r:embed="rId7"/>
                      <a:srcRect/>
                      <a:stretch>
                        <a:fillRect/>
                      </a:stretch>
                    </p:blipFill>
                    <p:spPr bwMode="auto">
                      <a:xfrm>
                        <a:off x="7064288" y="4990461"/>
                        <a:ext cx="1485900" cy="533400"/>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9C782332-7A5A-46A8-A7F6-D04989A2F0C5}"/>
              </a:ext>
            </a:extLst>
          </p:cNvPr>
          <p:cNvSpPr/>
          <p:nvPr/>
        </p:nvSpPr>
        <p:spPr bwMode="auto">
          <a:xfrm>
            <a:off x="6992654" y="4990461"/>
            <a:ext cx="1581102" cy="55585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ransition advClick="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5"/>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3.4.3.1  </a:t>
            </a:r>
            <a:r>
              <a:rPr lang="zh-CN" altLang="en-US" sz="3200" dirty="0"/>
              <a:t>吉布斯函数变与反应方向</a:t>
            </a:r>
          </a:p>
        </p:txBody>
      </p:sp>
      <p:graphicFrame>
        <p:nvGraphicFramePr>
          <p:cNvPr id="374830" name="Group 46"/>
          <p:cNvGraphicFramePr>
            <a:graphicFrameLocks noGrp="1"/>
          </p:cNvGraphicFramePr>
          <p:nvPr>
            <p:ph idx="1"/>
            <p:extLst>
              <p:ext uri="{D42A27DB-BD31-4B8C-83A1-F6EECF244321}">
                <p14:modId xmlns:p14="http://schemas.microsoft.com/office/powerpoint/2010/main" val="388466014"/>
              </p:ext>
            </p:extLst>
          </p:nvPr>
        </p:nvGraphicFramePr>
        <p:xfrm>
          <a:off x="350229" y="1798664"/>
          <a:ext cx="8398235" cy="3979117"/>
        </p:xfrm>
        <a:graphic>
          <a:graphicData uri="http://schemas.openxmlformats.org/drawingml/2006/table">
            <a:tbl>
              <a:tblPr/>
              <a:tblGrid>
                <a:gridCol w="4542197">
                  <a:extLst>
                    <a:ext uri="{9D8B030D-6E8A-4147-A177-3AD203B41FA5}">
                      <a16:colId xmlns:a16="http://schemas.microsoft.com/office/drawing/2014/main" val="20000"/>
                    </a:ext>
                  </a:extLst>
                </a:gridCol>
                <a:gridCol w="841375">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839788">
                  <a:extLst>
                    <a:ext uri="{9D8B030D-6E8A-4147-A177-3AD203B41FA5}">
                      <a16:colId xmlns:a16="http://schemas.microsoft.com/office/drawing/2014/main" val="20003"/>
                    </a:ext>
                  </a:extLst>
                </a:gridCol>
                <a:gridCol w="1403350">
                  <a:extLst>
                    <a:ext uri="{9D8B030D-6E8A-4147-A177-3AD203B41FA5}">
                      <a16:colId xmlns:a16="http://schemas.microsoft.com/office/drawing/2014/main" val="20004"/>
                    </a:ext>
                  </a:extLst>
                </a:gridCol>
              </a:tblGrid>
              <a:tr h="608013">
                <a:tc>
                  <a:txBody>
                    <a:bodyPr/>
                    <a:lstStyle/>
                    <a:p>
                      <a:pPr marL="0" marR="0" lvl="0" indent="0" algn="l" defTabSz="914400" rtl="0" eaLnBrk="1" fontAlgn="base" latinLnBrk="0" hangingPunct="1">
                        <a:lnSpc>
                          <a:spcPct val="175000"/>
                        </a:lnSpc>
                        <a:spcBef>
                          <a:spcPts val="6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反    应</a:t>
                      </a:r>
                    </a:p>
                  </a:txBody>
                  <a:tcPr marL="90667" marR="906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Δ</a:t>
                      </a:r>
                      <a:r>
                        <a:rPr kumimoji="1" lang="en-US" altLang="zh-CN" sz="2400" b="1" i="1"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H</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Δ</a:t>
                      </a:r>
                      <a:r>
                        <a:rPr kumimoji="1" lang="en-US" altLang="zh-CN" sz="2400" b="1" i="1"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S</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Δ</a:t>
                      </a:r>
                      <a:r>
                        <a:rPr kumimoji="1" lang="en-US" altLang="zh-CN" sz="2400" b="1" i="1"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G</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75000"/>
                        </a:lnSpc>
                        <a:spcBef>
                          <a:spcPts val="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rgbClr val="0000FF"/>
                          </a:solidFill>
                          <a:effectLst/>
                          <a:latin typeface="Times New Roman" panose="02020603050405020304" pitchFamily="18" charset="0"/>
                          <a:ea typeface="楷体_GB2312" pitchFamily="49" charset="-122"/>
                          <a:cs typeface="Times New Roman" panose="02020603050405020304" pitchFamily="18" charset="0"/>
                        </a:rPr>
                        <a:t>自发性</a:t>
                      </a:r>
                    </a:p>
                  </a:txBody>
                  <a:tcPr marL="90667" marR="906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2325">
                <a:tc>
                  <a:txBody>
                    <a:bodyPr/>
                    <a:lstStyle/>
                    <a:p>
                      <a:pPr marL="0" marR="0" lvl="0" indent="0" algn="l" defTabSz="914400" rtl="0" eaLnBrk="1" fontAlgn="base" latinLnBrk="0" hangingPunct="1">
                        <a:lnSpc>
                          <a:spcPct val="175000"/>
                        </a:lnSpc>
                        <a:spcBef>
                          <a:spcPts val="6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H</a:t>
                      </a:r>
                      <a:r>
                        <a:rPr kumimoji="1" lang="en-US" altLang="zh-CN" sz="2400" b="1"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a:t>
                      </a: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(g)+Cl</a:t>
                      </a:r>
                      <a:r>
                        <a:rPr kumimoji="1" lang="en-US" altLang="zh-CN" sz="2400" b="1"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a:t>
                      </a: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(g) = 2HCl(g) </a:t>
                      </a:r>
                      <a:r>
                        <a:rPr kumimoji="1"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放热</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a:txBody>
                  <a:tcPr marL="90667" marR="906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200000"/>
                        </a:lnSpc>
                        <a:spcBef>
                          <a:spcPts val="6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rgbClr val="0000FF"/>
                          </a:solidFill>
                          <a:effectLst/>
                          <a:latin typeface="Times New Roman" panose="02020603050405020304" pitchFamily="18" charset="0"/>
                          <a:ea typeface="楷体_GB2312" pitchFamily="49" charset="-122"/>
                          <a:cs typeface="Times New Roman" panose="02020603050405020304" pitchFamily="18" charset="0"/>
                        </a:rPr>
                        <a:t>自发</a:t>
                      </a:r>
                    </a:p>
                  </a:txBody>
                  <a:tcPr marL="90667" marR="906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913">
                <a:tc>
                  <a:txBody>
                    <a:bodyPr/>
                    <a:lstStyle/>
                    <a:p>
                      <a:pPr marL="0" marR="0" lvl="0" indent="0" algn="l" defTabSz="914400" rtl="0" eaLnBrk="1" fontAlgn="base" latinLnBrk="0" hangingPunct="1">
                        <a:lnSpc>
                          <a:spcPct val="175000"/>
                        </a:lnSpc>
                        <a:spcBef>
                          <a:spcPts val="6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CO(g) = C(s)+1/2O</a:t>
                      </a:r>
                      <a:r>
                        <a:rPr kumimoji="1" lang="en-US" altLang="zh-CN" sz="2400" b="1"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a:t>
                      </a: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(g) </a:t>
                      </a:r>
                      <a:r>
                        <a:rPr kumimoji="1"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吸热</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a:txBody>
                  <a:tcPr marL="90667" marR="906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200000"/>
                        </a:lnSpc>
                        <a:spcBef>
                          <a:spcPts val="6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rgbClr val="0000FF"/>
                          </a:solidFill>
                          <a:effectLst/>
                          <a:latin typeface="Times New Roman" panose="02020603050405020304" pitchFamily="18" charset="0"/>
                          <a:ea typeface="楷体_GB2312" pitchFamily="49" charset="-122"/>
                          <a:cs typeface="Times New Roman" panose="02020603050405020304" pitchFamily="18" charset="0"/>
                        </a:rPr>
                        <a:t>非自发</a:t>
                      </a:r>
                    </a:p>
                  </a:txBody>
                  <a:tcPr marL="90667" marR="906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52439">
                <a:tc>
                  <a:txBody>
                    <a:bodyPr/>
                    <a:lstStyle/>
                    <a:p>
                      <a:pPr marL="0" marR="0" lvl="0" indent="0" algn="l" defTabSz="914400" rtl="0" eaLnBrk="1" fontAlgn="base" latinLnBrk="0" hangingPunct="1">
                        <a:lnSpc>
                          <a:spcPct val="175000"/>
                        </a:lnSpc>
                        <a:spcBef>
                          <a:spcPts val="6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CaCO</a:t>
                      </a:r>
                      <a:r>
                        <a:rPr kumimoji="1" lang="en-US" altLang="zh-CN" sz="2400" b="1"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3</a:t>
                      </a: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(s) = </a:t>
                      </a:r>
                      <a:r>
                        <a:rPr kumimoji="1" lang="en-US" altLang="zh-CN" sz="2400" b="1" i="0" u="none" strike="noStrike" cap="none" normalizeH="0" baseline="0" dirty="0" err="1">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CaO</a:t>
                      </a: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(s)+CO</a:t>
                      </a:r>
                      <a:r>
                        <a:rPr kumimoji="1" lang="en-US" altLang="zh-CN" sz="2400" b="1"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a:t>
                      </a: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(g) </a:t>
                      </a:r>
                      <a:r>
                        <a:rPr kumimoji="1"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吸热</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a:txBody>
                  <a:tcPr marL="90667" marR="906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 ？</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200000"/>
                        </a:lnSpc>
                        <a:spcBef>
                          <a:spcPts val="600"/>
                        </a:spcBef>
                        <a:spcAft>
                          <a:spcPct val="0"/>
                        </a:spcAft>
                        <a:buClr>
                          <a:schemeClr val="accent2"/>
                        </a:buClr>
                        <a:buSzPct val="80000"/>
                        <a:buFont typeface="Wingdings" pitchFamily="2" charset="2"/>
                        <a:buNone/>
                        <a:tabLst/>
                      </a:pPr>
                      <a:r>
                        <a:rPr kumimoji="1" lang="en-US" altLang="zh-CN" sz="2400" b="1" i="1" u="none" strike="noStrike" cap="none" normalizeH="0" baseline="0" dirty="0">
                          <a:ln>
                            <a:noFill/>
                          </a:ln>
                          <a:solidFill>
                            <a:srgbClr val="0000FF"/>
                          </a:solidFill>
                          <a:effectLst/>
                          <a:latin typeface="Times New Roman" panose="02020603050405020304" pitchFamily="18" charset="0"/>
                          <a:ea typeface="楷体_GB2312" pitchFamily="49" charset="-122"/>
                          <a:cs typeface="Times New Roman" panose="02020603050405020304" pitchFamily="18" charset="0"/>
                        </a:rPr>
                        <a:t>T</a:t>
                      </a:r>
                      <a:r>
                        <a:rPr kumimoji="1" lang="en-US" altLang="zh-CN" sz="2400" b="1" i="0" u="none" strike="noStrike" cap="none" normalizeH="0" baseline="0" dirty="0">
                          <a:ln>
                            <a:noFill/>
                          </a:ln>
                          <a:solidFill>
                            <a:srgbClr val="0000FF"/>
                          </a:solidFill>
                          <a:effectLst/>
                          <a:latin typeface="Times New Roman" panose="02020603050405020304" pitchFamily="18" charset="0"/>
                          <a:ea typeface="楷体_GB2312" pitchFamily="49" charset="-122"/>
                          <a:cs typeface="Times New Roman" panose="02020603050405020304" pitchFamily="18" charset="0"/>
                        </a:rPr>
                        <a:t>↑</a:t>
                      </a:r>
                      <a:r>
                        <a:rPr kumimoji="1" lang="zh-CN" altLang="en-US" sz="2400" b="1" i="0" u="none" strike="noStrike" cap="none" normalizeH="0" baseline="0" dirty="0">
                          <a:ln>
                            <a:noFill/>
                          </a:ln>
                          <a:solidFill>
                            <a:srgbClr val="0000FF"/>
                          </a:solidFill>
                          <a:effectLst/>
                          <a:latin typeface="Times New Roman" panose="02020603050405020304" pitchFamily="18" charset="0"/>
                          <a:ea typeface="楷体_GB2312" pitchFamily="49" charset="-122"/>
                          <a:cs typeface="Times New Roman" panose="02020603050405020304" pitchFamily="18" charset="0"/>
                        </a:rPr>
                        <a:t>有利</a:t>
                      </a:r>
                    </a:p>
                  </a:txBody>
                  <a:tcPr marL="90667" marR="906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6613">
                <a:tc>
                  <a:txBody>
                    <a:bodyPr/>
                    <a:lstStyle/>
                    <a:p>
                      <a:pPr marL="0" marR="0" lvl="0" indent="0" algn="l" defTabSz="914400" rtl="0" eaLnBrk="1" fontAlgn="base" latinLnBrk="0" hangingPunct="1">
                        <a:lnSpc>
                          <a:spcPct val="175000"/>
                        </a:lnSpc>
                        <a:spcBef>
                          <a:spcPts val="6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N</a:t>
                      </a:r>
                      <a:r>
                        <a:rPr kumimoji="1" lang="en-US" altLang="zh-CN" sz="2400" b="1"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a:t>
                      </a: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(g)+3H</a:t>
                      </a:r>
                      <a:r>
                        <a:rPr kumimoji="1" lang="en-US" altLang="zh-CN" sz="2400" b="1"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a:t>
                      </a: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(g) = 2NH</a:t>
                      </a:r>
                      <a:r>
                        <a:rPr kumimoji="1" lang="en-US" altLang="zh-CN" sz="2400" b="1" i="0" u="none" strike="noStrike" cap="none" normalizeH="0" baseline="-2500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3</a:t>
                      </a: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(g) </a:t>
                      </a:r>
                      <a:r>
                        <a:rPr kumimoji="1"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放热</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endParaRPr>
                    </a:p>
                  </a:txBody>
                  <a:tcPr marL="90667" marR="906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 ？</a:t>
                      </a:r>
                    </a:p>
                  </a:txBody>
                  <a:tcPr marL="90667" marR="9066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200000"/>
                        </a:lnSpc>
                        <a:spcBef>
                          <a:spcPts val="600"/>
                        </a:spcBef>
                        <a:spcAft>
                          <a:spcPct val="0"/>
                        </a:spcAft>
                        <a:buClr>
                          <a:schemeClr val="accent2"/>
                        </a:buClr>
                        <a:buSzPct val="80000"/>
                        <a:buFont typeface="Wingdings" pitchFamily="2" charset="2"/>
                        <a:buNone/>
                        <a:tabLst/>
                      </a:pPr>
                      <a:r>
                        <a:rPr kumimoji="1" lang="en-US" altLang="zh-CN" sz="2400" b="1" i="1" u="none" strike="noStrike" cap="none" normalizeH="0" baseline="0" dirty="0">
                          <a:ln>
                            <a:noFill/>
                          </a:ln>
                          <a:solidFill>
                            <a:srgbClr val="0000FF"/>
                          </a:solidFill>
                          <a:effectLst/>
                          <a:latin typeface="Times New Roman" panose="02020603050405020304" pitchFamily="18" charset="0"/>
                          <a:ea typeface="楷体_GB2312" pitchFamily="49" charset="-122"/>
                          <a:cs typeface="Times New Roman" panose="02020603050405020304" pitchFamily="18" charset="0"/>
                        </a:rPr>
                        <a:t>T</a:t>
                      </a:r>
                      <a:r>
                        <a:rPr kumimoji="1" lang="en-US" altLang="zh-CN" sz="2400" b="1" i="0" u="none" strike="noStrike" cap="none" normalizeH="0" baseline="0" dirty="0">
                          <a:ln>
                            <a:noFill/>
                          </a:ln>
                          <a:solidFill>
                            <a:srgbClr val="0000FF"/>
                          </a:solidFill>
                          <a:effectLst/>
                          <a:latin typeface="Times New Roman" panose="02020603050405020304" pitchFamily="18" charset="0"/>
                          <a:ea typeface="楷体_GB2312" pitchFamily="49" charset="-122"/>
                          <a:cs typeface="Times New Roman" panose="02020603050405020304" pitchFamily="18" charset="0"/>
                        </a:rPr>
                        <a:t>↓</a:t>
                      </a:r>
                      <a:r>
                        <a:rPr kumimoji="1" lang="zh-CN" altLang="en-US" sz="2400" b="1" i="0" u="none" strike="noStrike" cap="none" normalizeH="0" baseline="0" dirty="0">
                          <a:ln>
                            <a:noFill/>
                          </a:ln>
                          <a:solidFill>
                            <a:srgbClr val="0000FF"/>
                          </a:solidFill>
                          <a:effectLst/>
                          <a:latin typeface="Times New Roman" panose="02020603050405020304" pitchFamily="18" charset="0"/>
                          <a:ea typeface="楷体_GB2312" pitchFamily="49" charset="-122"/>
                          <a:cs typeface="Times New Roman" panose="02020603050405020304" pitchFamily="18" charset="0"/>
                        </a:rPr>
                        <a:t>有利</a:t>
                      </a:r>
                    </a:p>
                  </a:txBody>
                  <a:tcPr marL="90667" marR="906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4490" name="矩形 4"/>
          <p:cNvSpPr>
            <a:spLocks noChangeArrowheads="1"/>
          </p:cNvSpPr>
          <p:nvPr/>
        </p:nvSpPr>
        <p:spPr bwMode="auto">
          <a:xfrm>
            <a:off x="350229" y="1177588"/>
            <a:ext cx="8398235" cy="523220"/>
          </a:xfrm>
          <a:prstGeom prst="rect">
            <a:avLst/>
          </a:prstGeom>
          <a:noFill/>
          <a:ln w="9525">
            <a:noFill/>
            <a:miter lim="800000"/>
            <a:headEnd/>
            <a:tailEnd/>
          </a:ln>
        </p:spPr>
        <p:txBody>
          <a:bodyPr wrap="square">
            <a:spAutoFit/>
          </a:bodyPr>
          <a:lstStyle/>
          <a:p>
            <a:pPr algn="ct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定压下一般反应自发性的几种情况</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 name="Object 8">
            <a:extLst>
              <a:ext uri="{FF2B5EF4-FFF2-40B4-BE49-F238E27FC236}">
                <a16:creationId xmlns:a16="http://schemas.microsoft.com/office/drawing/2014/main" id="{CFF202D5-1613-4AE2-A009-5295800EFEE0}"/>
              </a:ext>
            </a:extLst>
          </p:cNvPr>
          <p:cNvGraphicFramePr>
            <a:graphicFrameLocks noChangeAspect="1"/>
          </p:cNvGraphicFramePr>
          <p:nvPr>
            <p:extLst>
              <p:ext uri="{D42A27DB-BD31-4B8C-83A1-F6EECF244321}">
                <p14:modId xmlns:p14="http://schemas.microsoft.com/office/powerpoint/2010/main" val="1673038166"/>
              </p:ext>
            </p:extLst>
          </p:nvPr>
        </p:nvGraphicFramePr>
        <p:xfrm>
          <a:off x="3214244" y="6056313"/>
          <a:ext cx="2743200" cy="468312"/>
        </p:xfrm>
        <a:graphic>
          <a:graphicData uri="http://schemas.openxmlformats.org/presentationml/2006/ole">
            <mc:AlternateContent xmlns:mc="http://schemas.openxmlformats.org/markup-compatibility/2006">
              <mc:Choice xmlns:v="urn:schemas-microsoft-com:vml" Requires="v">
                <p:oleObj spid="_x0000_s187435" name="Equation" r:id="rId3" imgW="1040948" imgH="177723" progId="Equation.DSMT4">
                  <p:embed/>
                </p:oleObj>
              </mc:Choice>
              <mc:Fallback>
                <p:oleObj name="Equation" r:id="rId3" imgW="1040948" imgH="177723" progId="Equation.DSMT4">
                  <p:embed/>
                  <p:pic>
                    <p:nvPicPr>
                      <p:cNvPr id="972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244" y="6056313"/>
                        <a:ext cx="27432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228600" y="304800"/>
            <a:ext cx="6575425" cy="747713"/>
          </a:xfrm>
        </p:spPr>
        <p:txBody>
          <a:bodyPr/>
          <a:lstStyle/>
          <a:p>
            <a:pPr eaLnBrk="1" hangingPunct="1"/>
            <a:r>
              <a:rPr lang="en-US" altLang="zh-CN" dirty="0">
                <a:latin typeface="Arial" panose="020B0604020202020204" pitchFamily="34" charset="0"/>
                <a:cs typeface="Arial" panose="020B0604020202020204" pitchFamily="34" charset="0"/>
                <a:sym typeface="Symbol" pitchFamily="18" charset="2"/>
              </a:rPr>
              <a:t>3.4.3.2  </a:t>
            </a:r>
            <a:r>
              <a:rPr lang="zh-CN" altLang="en-US" dirty="0">
                <a:latin typeface="Times New Roman" pitchFamily="18" charset="0"/>
                <a:cs typeface="Times New Roman" pitchFamily="18" charset="0"/>
                <a:sym typeface="Symbol" pitchFamily="18" charset="2"/>
              </a:rPr>
              <a:t>标准摩尔</a:t>
            </a:r>
            <a:r>
              <a:rPr lang="zh-CN" altLang="en-US" dirty="0">
                <a:latin typeface="Times New Roman" pitchFamily="18" charset="0"/>
                <a:cs typeface="Times New Roman" pitchFamily="18" charset="0"/>
              </a:rPr>
              <a:t>吉布斯函数变</a:t>
            </a:r>
          </a:p>
        </p:txBody>
      </p:sp>
      <p:sp>
        <p:nvSpPr>
          <p:cNvPr id="38918" name="Rectangle 3"/>
          <p:cNvSpPr>
            <a:spLocks noChangeArrowheads="1"/>
          </p:cNvSpPr>
          <p:nvPr/>
        </p:nvSpPr>
        <p:spPr bwMode="auto">
          <a:xfrm>
            <a:off x="251520" y="980728"/>
            <a:ext cx="8663880" cy="5694362"/>
          </a:xfrm>
          <a:prstGeom prst="rect">
            <a:avLst/>
          </a:prstGeom>
          <a:noFill/>
          <a:ln w="9525">
            <a:noFill/>
            <a:miter lim="800000"/>
            <a:headEnd/>
            <a:tailEnd/>
          </a:ln>
        </p:spPr>
        <p:txBody>
          <a:bodyPr wrap="square">
            <a:spAutoFit/>
          </a:bodyPr>
          <a:lstStyle/>
          <a:p>
            <a:pPr algn="just" eaLnBrk="0" hangingPunct="0">
              <a:lnSpc>
                <a:spcPct val="125000"/>
              </a:lnSpc>
              <a:spcBef>
                <a:spcPts val="600"/>
              </a:spcBef>
              <a:defRPr/>
            </a:pP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 反应的标准摩尔吉布斯函数变</a:t>
            </a:r>
          </a:p>
          <a:p>
            <a:pPr algn="just" eaLnBrk="0" hangingPunct="0">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对状态函数</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G</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而言，物质的吉布斯函数</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G</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与物质的焓</a:t>
            </a:r>
            <a:r>
              <a:rPr lang="en-US" altLang="zh-CN" sz="2800" b="1" i="1" dirty="0">
                <a:solidFill>
                  <a:schemeClr val="tx1"/>
                </a:solidFill>
                <a:latin typeface="Times New Roman" panose="02020603050405020304" pitchFamily="18" charset="0"/>
                <a:ea typeface="仿宋" pitchFamily="49" charset="-122"/>
                <a:cs typeface="Times New Roman" panose="02020603050405020304" pitchFamily="18" charset="0"/>
              </a:rPr>
              <a:t>H</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一样，其绝对值也是无法测定的。</a:t>
            </a: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所以也规定标准状态下指定单质的相对吉布斯函数为零</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p>
          <a:p>
            <a:pPr algn="just" eaLnBrk="0" hangingPunct="0">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在标准状态下，由指定单质生成单位物质数量的纯物质的吉布斯函数变，就称作该物质的</a:t>
            </a:r>
            <a:r>
              <a:rPr lang="zh-CN" altLang="en-US" sz="2800" b="1" dirty="0">
                <a:latin typeface="Tiger Expert" panose="02070300020205020404" pitchFamily="18" charset="0"/>
                <a:ea typeface="+mj-ea"/>
                <a:cs typeface="Times New Roman" panose="02020603050405020304" pitchFamily="18" charset="0"/>
              </a:rPr>
              <a:t>标准摩尔生成</a:t>
            </a:r>
            <a:r>
              <a:rPr lang="en-US" altLang="zh-CN" sz="2800" b="1" dirty="0">
                <a:latin typeface="Times New Roman" panose="02020603050405020304" pitchFamily="18" charset="0"/>
                <a:ea typeface="+mj-ea"/>
                <a:cs typeface="Times New Roman" panose="02020603050405020304" pitchFamily="18" charset="0"/>
              </a:rPr>
              <a:t>Gibbs</a:t>
            </a:r>
            <a:r>
              <a:rPr lang="zh-CN" altLang="en-US" sz="2800" b="1" dirty="0">
                <a:latin typeface="Tiger Expert" panose="02070300020205020404" pitchFamily="18" charset="0"/>
                <a:ea typeface="+mj-ea"/>
                <a:cs typeface="Times New Roman" panose="02020603050405020304" pitchFamily="18" charset="0"/>
              </a:rPr>
              <a:t>函数</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，用符号       表示，单位为</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kJ·mol</a:t>
            </a:r>
            <a:r>
              <a:rPr lang="en-US" altLang="zh-CN" sz="2800" b="1" baseline="30000" dirty="0">
                <a:solidFill>
                  <a:schemeClr val="tx1"/>
                </a:solidFill>
                <a:latin typeface="Times New Roman" panose="02020603050405020304" pitchFamily="18" charset="0"/>
                <a:ea typeface="仿宋" pitchFamily="49" charset="-122"/>
                <a:cs typeface="Times New Roman" panose="02020603050405020304" pitchFamily="18" charset="0"/>
              </a:rPr>
              <a:t>-1</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通常选定温度为298.15 </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K</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algn="just" eaLnBrk="0" hangingPunct="0">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   对于水合离子，仍然定义</a:t>
            </a:r>
            <a:r>
              <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rPr>
              <a:t>H</a:t>
            </a:r>
            <a:r>
              <a:rPr lang="en-US" altLang="zh-CN" sz="2800" b="1" baseline="30000" dirty="0">
                <a:solidFill>
                  <a:schemeClr val="tx1"/>
                </a:solidFill>
                <a:latin typeface="Times New Roman" panose="02020603050405020304" pitchFamily="18" charset="0"/>
                <a:ea typeface="仿宋" pitchFamily="49" charset="-122"/>
                <a:cs typeface="Times New Roman" panose="02020603050405020304" pitchFamily="18" charset="0"/>
              </a:rPr>
              <a:t>+</a:t>
            </a: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的                            。</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a:p>
            <a:pPr algn="just" eaLnBrk="0" hangingPunct="0">
              <a:lnSpc>
                <a:spcPct val="125000"/>
              </a:lnSpc>
              <a:spcBef>
                <a:spcPts val="600"/>
              </a:spcBef>
              <a:defRPr/>
            </a:pPr>
            <a:r>
              <a:rPr lang="zh-CN" altLang="en-US" sz="2800" b="1" dirty="0">
                <a:solidFill>
                  <a:schemeClr val="tx1"/>
                </a:solidFill>
                <a:latin typeface="Times New Roman" panose="02020603050405020304" pitchFamily="18" charset="0"/>
                <a:ea typeface="仿宋" pitchFamily="49" charset="-122"/>
                <a:cs typeface="Times New Roman" panose="02020603050405020304" pitchFamily="18" charset="0"/>
              </a:rPr>
              <a:t>实际上</a:t>
            </a:r>
            <a:endParaRPr lang="en-US" altLang="zh-CN" sz="2800" b="1" dirty="0">
              <a:solidFill>
                <a:schemeClr val="tx1"/>
              </a:solidFill>
              <a:latin typeface="Times New Roman" panose="02020603050405020304" pitchFamily="18" charset="0"/>
              <a:ea typeface="仿宋" pitchFamily="49" charset="-122"/>
              <a:cs typeface="Times New Roman" panose="02020603050405020304" pitchFamily="18" charset="0"/>
            </a:endParaRPr>
          </a:p>
        </p:txBody>
      </p:sp>
      <p:graphicFrame>
        <p:nvGraphicFramePr>
          <p:cNvPr id="105476" name="Object 4"/>
          <p:cNvGraphicFramePr>
            <a:graphicFrameLocks noChangeAspect="1"/>
          </p:cNvGraphicFramePr>
          <p:nvPr>
            <p:extLst>
              <p:ext uri="{D42A27DB-BD31-4B8C-83A1-F6EECF244321}">
                <p14:modId xmlns:p14="http://schemas.microsoft.com/office/powerpoint/2010/main" val="1233186746"/>
              </p:ext>
            </p:extLst>
          </p:nvPr>
        </p:nvGraphicFramePr>
        <p:xfrm>
          <a:off x="266700" y="-26988"/>
          <a:ext cx="381000" cy="254001"/>
        </p:xfrm>
        <a:graphic>
          <a:graphicData uri="http://schemas.openxmlformats.org/presentationml/2006/ole">
            <mc:AlternateContent xmlns:mc="http://schemas.openxmlformats.org/markup-compatibility/2006">
              <mc:Choice xmlns:v="urn:schemas-microsoft-com:vml" Requires="v">
                <p:oleObj spid="_x0000_s157567" name="Equation" r:id="rId3" imgW="380835" imgH="253890" progId="Equation.DSMT4">
                  <p:embed/>
                </p:oleObj>
              </mc:Choice>
              <mc:Fallback>
                <p:oleObj name="Equation" r:id="rId3" imgW="380835" imgH="25389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26988"/>
                        <a:ext cx="381000" cy="2540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77" name="Object 5"/>
          <p:cNvGraphicFramePr>
            <a:graphicFrameLocks noChangeAspect="1"/>
          </p:cNvGraphicFramePr>
          <p:nvPr>
            <p:extLst>
              <p:ext uri="{D42A27DB-BD31-4B8C-83A1-F6EECF244321}">
                <p14:modId xmlns:p14="http://schemas.microsoft.com/office/powerpoint/2010/main" val="1863797146"/>
              </p:ext>
            </p:extLst>
          </p:nvPr>
        </p:nvGraphicFramePr>
        <p:xfrm>
          <a:off x="3402013" y="4292600"/>
          <a:ext cx="992187" cy="660400"/>
        </p:xfrm>
        <a:graphic>
          <a:graphicData uri="http://schemas.openxmlformats.org/presentationml/2006/ole">
            <mc:AlternateContent xmlns:mc="http://schemas.openxmlformats.org/markup-compatibility/2006">
              <mc:Choice xmlns:v="urn:schemas-microsoft-com:vml" Requires="v">
                <p:oleObj spid="_x0000_s157568" name="Equation" r:id="rId5" imgW="380880" imgH="253800" progId="Equation.DSMT4">
                  <p:embed/>
                </p:oleObj>
              </mc:Choice>
              <mc:Fallback>
                <p:oleObj name="Equation" r:id="rId5" imgW="380880" imgH="253800" progId="Equation.DSMT4">
                  <p:embed/>
                  <p:pic>
                    <p:nvPicPr>
                      <p:cNvPr id="0" name="Object 5"/>
                      <p:cNvPicPr>
                        <a:picLocks noChangeAspect="1" noChangeArrowheads="1"/>
                      </p:cNvPicPr>
                      <p:nvPr/>
                    </p:nvPicPr>
                    <p:blipFill>
                      <a:blip r:embed="rId6"/>
                      <a:srcRect/>
                      <a:stretch>
                        <a:fillRect/>
                      </a:stretch>
                    </p:blipFill>
                    <p:spPr bwMode="auto">
                      <a:xfrm>
                        <a:off x="3402013" y="4292600"/>
                        <a:ext cx="992187" cy="660400"/>
                      </a:xfrm>
                      <a:prstGeom prst="rect">
                        <a:avLst/>
                      </a:prstGeom>
                      <a:noFill/>
                      <a:ln>
                        <a:noFill/>
                      </a:ln>
                      <a:effectLst/>
                    </p:spPr>
                  </p:pic>
                </p:oleObj>
              </mc:Fallback>
            </mc:AlternateContent>
          </a:graphicData>
        </a:graphic>
      </p:graphicFrame>
      <p:graphicFrame>
        <p:nvGraphicFramePr>
          <p:cNvPr id="105478" name="Object 4"/>
          <p:cNvGraphicFramePr>
            <a:graphicFrameLocks noChangeAspect="1"/>
          </p:cNvGraphicFramePr>
          <p:nvPr>
            <p:extLst>
              <p:ext uri="{D42A27DB-BD31-4B8C-83A1-F6EECF244321}">
                <p14:modId xmlns:p14="http://schemas.microsoft.com/office/powerpoint/2010/main" val="1783303005"/>
              </p:ext>
            </p:extLst>
          </p:nvPr>
        </p:nvGraphicFramePr>
        <p:xfrm>
          <a:off x="5362575" y="5472113"/>
          <a:ext cx="2381250" cy="660400"/>
        </p:xfrm>
        <a:graphic>
          <a:graphicData uri="http://schemas.openxmlformats.org/presentationml/2006/ole">
            <mc:AlternateContent xmlns:mc="http://schemas.openxmlformats.org/markup-compatibility/2006">
              <mc:Choice xmlns:v="urn:schemas-microsoft-com:vml" Requires="v">
                <p:oleObj spid="_x0000_s157569" name="Equation" r:id="rId7" imgW="914400" imgH="253800" progId="Equation.DSMT4">
                  <p:embed/>
                </p:oleObj>
              </mc:Choice>
              <mc:Fallback>
                <p:oleObj name="Equation" r:id="rId7" imgW="914400" imgH="253800" progId="Equation.DSMT4">
                  <p:embed/>
                  <p:pic>
                    <p:nvPicPr>
                      <p:cNvPr id="0" name="Picture 6"/>
                      <p:cNvPicPr>
                        <a:picLocks noChangeAspect="1" noChangeArrowheads="1"/>
                      </p:cNvPicPr>
                      <p:nvPr/>
                    </p:nvPicPr>
                    <p:blipFill>
                      <a:blip r:embed="rId8"/>
                      <a:srcRect/>
                      <a:stretch>
                        <a:fillRect/>
                      </a:stretch>
                    </p:blipFill>
                    <p:spPr bwMode="auto">
                      <a:xfrm>
                        <a:off x="5362575" y="5472113"/>
                        <a:ext cx="238125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479" name="Object 7"/>
          <p:cNvGraphicFramePr>
            <a:graphicFrameLocks noChangeAspect="1"/>
          </p:cNvGraphicFramePr>
          <p:nvPr>
            <p:extLst>
              <p:ext uri="{D42A27DB-BD31-4B8C-83A1-F6EECF244321}">
                <p14:modId xmlns:p14="http://schemas.microsoft.com/office/powerpoint/2010/main" val="3505870247"/>
              </p:ext>
            </p:extLst>
          </p:nvPr>
        </p:nvGraphicFramePr>
        <p:xfrm>
          <a:off x="4119563" y="6080968"/>
          <a:ext cx="1947862" cy="660400"/>
        </p:xfrm>
        <a:graphic>
          <a:graphicData uri="http://schemas.openxmlformats.org/presentationml/2006/ole">
            <mc:AlternateContent xmlns:mc="http://schemas.openxmlformats.org/markup-compatibility/2006">
              <mc:Choice xmlns:v="urn:schemas-microsoft-com:vml" Requires="v">
                <p:oleObj spid="_x0000_s157570" name="Equation" r:id="rId9" imgW="749160" imgH="253800" progId="Equation.DSMT4">
                  <p:embed/>
                </p:oleObj>
              </mc:Choice>
              <mc:Fallback>
                <p:oleObj name="Equation" r:id="rId9" imgW="749160" imgH="253800" progId="Equation.DSMT4">
                  <p:embed/>
                  <p:pic>
                    <p:nvPicPr>
                      <p:cNvPr id="0" name="Object 7"/>
                      <p:cNvPicPr>
                        <a:picLocks noChangeAspect="1" noChangeArrowheads="1"/>
                      </p:cNvPicPr>
                      <p:nvPr/>
                    </p:nvPicPr>
                    <p:blipFill>
                      <a:blip r:embed="rId10"/>
                      <a:srcRect/>
                      <a:stretch>
                        <a:fillRect/>
                      </a:stretch>
                    </p:blipFill>
                    <p:spPr bwMode="auto">
                      <a:xfrm>
                        <a:off x="4119563" y="6080968"/>
                        <a:ext cx="1947862"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5480" name="Object 8"/>
          <p:cNvGraphicFramePr>
            <a:graphicFrameLocks noChangeAspect="1"/>
          </p:cNvGraphicFramePr>
          <p:nvPr>
            <p:extLst>
              <p:ext uri="{D42A27DB-BD31-4B8C-83A1-F6EECF244321}">
                <p14:modId xmlns:p14="http://schemas.microsoft.com/office/powerpoint/2010/main" val="2639521500"/>
              </p:ext>
            </p:extLst>
          </p:nvPr>
        </p:nvGraphicFramePr>
        <p:xfrm>
          <a:off x="1450975" y="6080968"/>
          <a:ext cx="2444750" cy="660400"/>
        </p:xfrm>
        <a:graphic>
          <a:graphicData uri="http://schemas.openxmlformats.org/presentationml/2006/ole">
            <mc:AlternateContent xmlns:mc="http://schemas.openxmlformats.org/markup-compatibility/2006">
              <mc:Choice xmlns:v="urn:schemas-microsoft-com:vml" Requires="v">
                <p:oleObj spid="_x0000_s157571" name="Equation" r:id="rId11" imgW="939600" imgH="253800" progId="Equation.DSMT4">
                  <p:embed/>
                </p:oleObj>
              </mc:Choice>
              <mc:Fallback>
                <p:oleObj name="Equation" r:id="rId11" imgW="939600" imgH="253800" progId="Equation.DSMT4">
                  <p:embed/>
                  <p:pic>
                    <p:nvPicPr>
                      <p:cNvPr id="0" name="Object 8"/>
                      <p:cNvPicPr>
                        <a:picLocks noChangeAspect="1" noChangeArrowheads="1"/>
                      </p:cNvPicPr>
                      <p:nvPr/>
                    </p:nvPicPr>
                    <p:blipFill>
                      <a:blip r:embed="rId12"/>
                      <a:srcRect/>
                      <a:stretch>
                        <a:fillRect/>
                      </a:stretch>
                    </p:blipFill>
                    <p:spPr bwMode="auto">
                      <a:xfrm>
                        <a:off x="1450975" y="6080968"/>
                        <a:ext cx="244475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BRANCHTO" val="264"/>
  <p:tag name="HOTSPOTTYPE" val="DefinedInNavigator"/>
  <p:tag name="DEFINEDINNAVIGATOR" val="True"/>
</p:tagLst>
</file>

<file path=ppt/theme/theme1.xml><?xml version="1.0" encoding="utf-8"?>
<a:theme xmlns:a="http://schemas.openxmlformats.org/drawingml/2006/main" name="工程化学">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视点">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txDef>
      <a:spPr bwMode="auto">
        <a:noFill/>
        <a:ln w="9525">
          <a:noFill/>
          <a:miter lim="800000"/>
          <a:headEnd/>
          <a:tailEnd/>
        </a:ln>
      </a:spPr>
      <a:bodyPr>
        <a:spAutoFit/>
      </a:bodyPr>
      <a:lstStyle>
        <a:defPPr>
          <a:buFont typeface="Wingdings" pitchFamily="2" charset="2"/>
          <a:buChar char="Ø"/>
          <a:defRPr sz="2400" i="0" dirty="0">
            <a:solidFill>
              <a:schemeClr val="tx1"/>
            </a:solidFill>
            <a:ea typeface="宋体" pitchFamily="2" charset="-122"/>
          </a:defRPr>
        </a:defPPr>
      </a:lstStyle>
    </a:txDef>
  </a:objectDefaults>
  <a:extraClrSchemeLst>
    <a:extraClrScheme>
      <a:clrScheme name="psh7_Presentation 1">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psh7_Presentation 2">
        <a:dk1>
          <a:srgbClr val="000000"/>
        </a:dk1>
        <a:lt1>
          <a:srgbClr val="FFFFFF"/>
        </a:lt1>
        <a:dk2>
          <a:srgbClr val="FFFFCC"/>
        </a:dk2>
        <a:lt2>
          <a:srgbClr val="5F5F5F"/>
        </a:lt2>
        <a:accent1>
          <a:srgbClr val="5A9E65"/>
        </a:accent1>
        <a:accent2>
          <a:srgbClr val="CCCC00"/>
        </a:accent2>
        <a:accent3>
          <a:srgbClr val="FFFFFF"/>
        </a:accent3>
        <a:accent4>
          <a:srgbClr val="000000"/>
        </a:accent4>
        <a:accent5>
          <a:srgbClr val="B5CCB8"/>
        </a:accent5>
        <a:accent6>
          <a:srgbClr val="B9B900"/>
        </a:accent6>
        <a:hlink>
          <a:srgbClr val="DB8647"/>
        </a:hlink>
        <a:folHlink>
          <a:srgbClr val="90B7CA"/>
        </a:folHlink>
      </a:clrScheme>
      <a:clrMap bg1="lt1" tx1="dk1" bg2="lt2" tx2="dk2" accent1="accent1" accent2="accent2" accent3="accent3" accent4="accent4" accent5="accent5" accent6="accent6" hlink="hlink" folHlink="folHlink"/>
    </a:extraClrScheme>
    <a:extraClrScheme>
      <a:clrScheme name="psh7_Presentation 3">
        <a:dk1>
          <a:srgbClr val="000000"/>
        </a:dk1>
        <a:lt1>
          <a:srgbClr val="FFFFFF"/>
        </a:lt1>
        <a:dk2>
          <a:srgbClr val="FFFFFF"/>
        </a:dk2>
        <a:lt2>
          <a:srgbClr val="4D4D4D"/>
        </a:lt2>
        <a:accent1>
          <a:srgbClr val="7067AF"/>
        </a:accent1>
        <a:accent2>
          <a:srgbClr val="99CCFF"/>
        </a:accent2>
        <a:accent3>
          <a:srgbClr val="FFFFFF"/>
        </a:accent3>
        <a:accent4>
          <a:srgbClr val="000000"/>
        </a:accent4>
        <a:accent5>
          <a:srgbClr val="BBB8D4"/>
        </a:accent5>
        <a:accent6>
          <a:srgbClr val="8AB9E7"/>
        </a:accent6>
        <a:hlink>
          <a:srgbClr val="CCCCFF"/>
        </a:hlink>
        <a:folHlink>
          <a:srgbClr val="C68DFF"/>
        </a:folHlink>
      </a:clrScheme>
      <a:clrMap bg1="lt1" tx1="dk1" bg2="lt2" tx2="dk2" accent1="accent1" accent2="accent2" accent3="accent3" accent4="accent4" accent5="accent5" accent6="accent6" hlink="hlink" folHlink="folHlink"/>
    </a:extraClrScheme>
    <a:extraClrScheme>
      <a:clrScheme name="psh7_Presentation 4">
        <a:dk1>
          <a:srgbClr val="000000"/>
        </a:dk1>
        <a:lt1>
          <a:srgbClr val="FFFFFF"/>
        </a:lt1>
        <a:dk2>
          <a:srgbClr val="FEE9DE"/>
        </a:dk2>
        <a:lt2>
          <a:srgbClr val="777777"/>
        </a:lt2>
        <a:accent1>
          <a:srgbClr val="6D5484"/>
        </a:accent1>
        <a:accent2>
          <a:srgbClr val="D88EC6"/>
        </a:accent2>
        <a:accent3>
          <a:srgbClr val="FFFFFF"/>
        </a:accent3>
        <a:accent4>
          <a:srgbClr val="000000"/>
        </a:accent4>
        <a:accent5>
          <a:srgbClr val="BAB3C2"/>
        </a:accent5>
        <a:accent6>
          <a:srgbClr val="C480B3"/>
        </a:accent6>
        <a:hlink>
          <a:srgbClr val="EA8484"/>
        </a:hlink>
        <a:folHlink>
          <a:srgbClr val="8BCFB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工程化学</Template>
  <TotalTime>6</TotalTime>
  <Words>11246</Words>
  <Application>Microsoft Office PowerPoint</Application>
  <PresentationFormat>全屏显示(4:3)</PresentationFormat>
  <Paragraphs>1086</Paragraphs>
  <Slides>139</Slides>
  <Notes>67</Notes>
  <HiddenSlides>0</HiddenSlides>
  <MMClips>4</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3</vt:i4>
      </vt:variant>
      <vt:variant>
        <vt:lpstr>幻灯片标题</vt:lpstr>
      </vt:variant>
      <vt:variant>
        <vt:i4>139</vt:i4>
      </vt:variant>
    </vt:vector>
  </HeadingPairs>
  <TitlesOfParts>
    <vt:vector size="168" baseType="lpstr">
      <vt:lpstr>Arial Unicode MS</vt:lpstr>
      <vt:lpstr>Euclid Math One</vt:lpstr>
      <vt:lpstr>Gulim</vt:lpstr>
      <vt:lpstr>HY견고딕</vt:lpstr>
      <vt:lpstr>Tiger Expert</vt:lpstr>
      <vt:lpstr>等线</vt:lpstr>
      <vt:lpstr>仿宋</vt:lpstr>
      <vt:lpstr>仿宋_GB2312</vt:lpstr>
      <vt:lpstr>黑体</vt:lpstr>
      <vt:lpstr>华光中圆_CNKI</vt:lpstr>
      <vt:lpstr>华文仿宋</vt:lpstr>
      <vt:lpstr>华文隶书</vt:lpstr>
      <vt:lpstr>华文中宋</vt:lpstr>
      <vt:lpstr>楷体_GB2312</vt:lpstr>
      <vt:lpstr>宋体</vt:lpstr>
      <vt:lpstr>微软雅黑</vt:lpstr>
      <vt:lpstr>arial</vt:lpstr>
      <vt:lpstr>arial</vt:lpstr>
      <vt:lpstr>Cambria Math</vt:lpstr>
      <vt:lpstr>Franklin Gothic Book</vt:lpstr>
      <vt:lpstr>Franklin Gothic Medium</vt:lpstr>
      <vt:lpstr>Symbol</vt:lpstr>
      <vt:lpstr>Times New Roman</vt:lpstr>
      <vt:lpstr>Webdings</vt:lpstr>
      <vt:lpstr>Wingdings</vt:lpstr>
      <vt:lpstr>工程化学</vt:lpstr>
      <vt:lpstr>Equation</vt:lpstr>
      <vt:lpstr>公式</vt:lpstr>
      <vt:lpstr>Document</vt:lpstr>
      <vt:lpstr>第三章  化学热力学初步</vt:lpstr>
      <vt:lpstr>内容提要</vt:lpstr>
      <vt:lpstr>3.1  热力学术语与基本概论</vt:lpstr>
      <vt:lpstr>3.1.0  热力学的研究对象与局限性</vt:lpstr>
      <vt:lpstr>3.1.0  热力学的研究对象与局限性</vt:lpstr>
      <vt:lpstr>3.1.1  体系与环境</vt:lpstr>
      <vt:lpstr>3.1.1  体系与环境</vt:lpstr>
      <vt:lpstr>3.1.1  体系与环境</vt:lpstr>
      <vt:lpstr>3.1.1  体系与环境</vt:lpstr>
      <vt:lpstr>3.1.1  体系与环境</vt:lpstr>
      <vt:lpstr>3.1.2  相 (Phase)</vt:lpstr>
      <vt:lpstr>3.1.3  状态和状态函数</vt:lpstr>
      <vt:lpstr>3.1.3  状态和状态函数</vt:lpstr>
      <vt:lpstr>3.1.3  状态和状态函数</vt:lpstr>
      <vt:lpstr>3.1.3  状态和状态函数</vt:lpstr>
      <vt:lpstr>3.1.4   热力学能</vt:lpstr>
      <vt:lpstr>3.1.5  过程和途径</vt:lpstr>
      <vt:lpstr>3.1.5  过程和途径</vt:lpstr>
      <vt:lpstr>3.1.5  过程和途径</vt:lpstr>
      <vt:lpstr>3.1.5  过程和途径</vt:lpstr>
      <vt:lpstr>3.1.5  过程和途径</vt:lpstr>
      <vt:lpstr>3.1.5  过程和途径</vt:lpstr>
      <vt:lpstr>3.1.5  过程和途径</vt:lpstr>
      <vt:lpstr>3.1.6  热和功</vt:lpstr>
      <vt:lpstr>3.2 化学反应中的质量守恒与能量守恒</vt:lpstr>
      <vt:lpstr>3.2.1  化学反应的质量守恒定律</vt:lpstr>
      <vt:lpstr>3.2.1.1  化学计量数和反应进度</vt:lpstr>
      <vt:lpstr>3.2.1.2  反应进度</vt:lpstr>
      <vt:lpstr>3.2.1.2  反应进度</vt:lpstr>
      <vt:lpstr>3.2.2  热力学第一定律</vt:lpstr>
      <vt:lpstr>3.2.2  热力学第一定律</vt:lpstr>
      <vt:lpstr>3.2.2  热力学第一定律</vt:lpstr>
      <vt:lpstr>3.2.2  热力学第一定律</vt:lpstr>
      <vt:lpstr>3.2.2  热力学第一定律</vt:lpstr>
      <vt:lpstr>3.2.2  热力学第一定律</vt:lpstr>
      <vt:lpstr>3.2.2  热力学第一定律</vt:lpstr>
      <vt:lpstr>3.2.2.1  例题</vt:lpstr>
      <vt:lpstr>3.2.2.1  例题</vt:lpstr>
      <vt:lpstr>3.2.2.1  讨论</vt:lpstr>
      <vt:lpstr>3.3  热化学</vt:lpstr>
      <vt:lpstr>3.3.1  反应热的测量</vt:lpstr>
      <vt:lpstr>3.3.1  反应热的测量</vt:lpstr>
      <vt:lpstr>3.3.2  化学反应热与焓（enthalpy）</vt:lpstr>
      <vt:lpstr>3.3.2.1  恒容过程反应热</vt:lpstr>
      <vt:lpstr>3.3.3  等压、等容的关系和盖斯定律</vt:lpstr>
      <vt:lpstr>3.3.3  等压、等容的关系和盖斯定律</vt:lpstr>
      <vt:lpstr>3.3.2  化学反应的反应热与焓</vt:lpstr>
      <vt:lpstr>3.3.3  等压、等容的关系和盖斯定律</vt:lpstr>
      <vt:lpstr>3.3.4   热化学方程式</vt:lpstr>
      <vt:lpstr>3.3.4  热化学方程式</vt:lpstr>
      <vt:lpstr>3.3.4.1  盖斯定律（Hess’s law）</vt:lpstr>
      <vt:lpstr>3.3.4.1  盖斯定律</vt:lpstr>
      <vt:lpstr>3.3.4.2  过程函数与状态函数的关系</vt:lpstr>
      <vt:lpstr>3.3.4.3  盖斯定律的应用</vt:lpstr>
      <vt:lpstr>3.3.4.3  盖斯定律的应用</vt:lpstr>
      <vt:lpstr>3.3.4.3  盖斯定律的应用</vt:lpstr>
      <vt:lpstr>3.3.5  化学反应热效应的计算</vt:lpstr>
      <vt:lpstr>3.3.5.1  标准摩尔生成焓</vt:lpstr>
      <vt:lpstr>3.3.5.1  标准摩尔生成焓</vt:lpstr>
      <vt:lpstr>3.3.5.2  反应的标准摩尔焓变及计算</vt:lpstr>
      <vt:lpstr>3.3.5.2  反应的标准摩尔焓变及计算</vt:lpstr>
      <vt:lpstr>3.3.5.2  反应的标准摩尔焓变及计算</vt:lpstr>
      <vt:lpstr>3.3.5.2  反应的标准摩尔焓变及计算</vt:lpstr>
      <vt:lpstr>3.3.5.2  反应的标准摩尔焓变及计算</vt:lpstr>
      <vt:lpstr>3.3.5.3  标准摩尔燃烧焓</vt:lpstr>
      <vt:lpstr>3.3.5.3  标准摩尔燃烧焓</vt:lpstr>
      <vt:lpstr>3.3.5.3  标准摩尔燃烧焓</vt:lpstr>
      <vt:lpstr>3.3.5.3  标准摩尔燃烧焓</vt:lpstr>
      <vt:lpstr>3.3.5.3  标准摩尔燃烧焓</vt:lpstr>
      <vt:lpstr>3.4  化学反应进行的方向</vt:lpstr>
      <vt:lpstr>3.4  化学反应进行的方向</vt:lpstr>
      <vt:lpstr>3.4.1  熵与热力学第二、三定律</vt:lpstr>
      <vt:lpstr>3.4.1.1  熵增过程</vt:lpstr>
      <vt:lpstr>3.4.1.2  熵的定义</vt:lpstr>
      <vt:lpstr>3.4.1.3  热力学第二定律 </vt:lpstr>
      <vt:lpstr>3.4.1.3  热力学第二定律</vt:lpstr>
      <vt:lpstr>3.4.1.3  热力学第二定律</vt:lpstr>
      <vt:lpstr>3.4.1.4  熵增加原理</vt:lpstr>
      <vt:lpstr>3.4.1.4  熵增加原理</vt:lpstr>
      <vt:lpstr>3.4.1.4  热力学第三定律</vt:lpstr>
      <vt:lpstr>3.4.1.5  标准摩尔熵</vt:lpstr>
      <vt:lpstr>3.4.1.6  有关熵的一般规律</vt:lpstr>
      <vt:lpstr>3.4.1.7  熵变的计算</vt:lpstr>
      <vt:lpstr>3.4.1.7  熵变的计算</vt:lpstr>
      <vt:lpstr>3.4.1.8  化学反应的标准摩尔熵变</vt:lpstr>
      <vt:lpstr>3.4.2  化学反应的自发性</vt:lpstr>
      <vt:lpstr>3.4.2.1  自发过程举例</vt:lpstr>
      <vt:lpstr>3.4.2.1  自发过程举例</vt:lpstr>
      <vt:lpstr>3.4.2.1  自发过程举例</vt:lpstr>
      <vt:lpstr>3.4.2.2  熵增原理及应用局限</vt:lpstr>
      <vt:lpstr>3.4.3  吉布斯函数变与化学反应方向</vt:lpstr>
      <vt:lpstr>3.4.3  吉布斯函数变与化学反应方向</vt:lpstr>
      <vt:lpstr>3.4.3.1  吉布斯函数变与化学反应方向</vt:lpstr>
      <vt:lpstr>3.4.3.1a  吉布斯函数变与做功能力</vt:lpstr>
      <vt:lpstr>3.4.3.1  吉布斯函数变与化学反应方向</vt:lpstr>
      <vt:lpstr>3.4.3.1a  吉布斯函数变与做功能力</vt:lpstr>
      <vt:lpstr>3.4.3.1a  吉布斯函数变与做功能力</vt:lpstr>
      <vt:lpstr>3.4.3.1  吉布斯函数变与反应方向</vt:lpstr>
      <vt:lpstr>3.4.3.2  标准摩尔吉布斯函数变</vt:lpstr>
      <vt:lpstr>3.4.3.2  标准摩尔吉布斯函数变</vt:lpstr>
      <vt:lpstr>3.4.3.2  标准摩尔吉布斯函数变</vt:lpstr>
      <vt:lpstr>3.4.3.2  标准摩尔吉布斯函数变</vt:lpstr>
      <vt:lpstr>3.4.3.2  标准摩尔吉布斯函数变</vt:lpstr>
      <vt:lpstr>3.4.3.2  标准摩尔吉布斯函数变</vt:lpstr>
      <vt:lpstr>3.4.3.2  标准摩尔吉布斯函数变</vt:lpstr>
      <vt:lpstr>3.4.3.3  ΔG与∆G的关系</vt:lpstr>
      <vt:lpstr>3.4.3.4  热力学等温方程式</vt:lpstr>
      <vt:lpstr>3.4.3.4  热力学等温方程式</vt:lpstr>
      <vt:lpstr>3.4.3.5  吉布斯函数变与温度的关系</vt:lpstr>
      <vt:lpstr>3.4.3.6  热力学函数间的关系图示</vt:lpstr>
      <vt:lpstr>3.5  化学反应进行的程度-化学平衡</vt:lpstr>
      <vt:lpstr>3.5  化学反应进行的程度—化学平衡</vt:lpstr>
      <vt:lpstr>3.5.1  化学平衡</vt:lpstr>
      <vt:lpstr>3.5.1  化学平衡</vt:lpstr>
      <vt:lpstr>3.5.1  化学平衡</vt:lpstr>
      <vt:lpstr>3.5.1  化学平衡</vt:lpstr>
      <vt:lpstr>3.5.1  化学平衡</vt:lpstr>
      <vt:lpstr>3.5.1  化学平衡</vt:lpstr>
      <vt:lpstr>3.5.1.1  化学平衡常数</vt:lpstr>
      <vt:lpstr>3.5.1.1  化学平衡常数</vt:lpstr>
      <vt:lpstr>3.5.1.1  化学平衡常数</vt:lpstr>
      <vt:lpstr>3.5.1.1  化学平衡常数</vt:lpstr>
      <vt:lpstr>3.5.1.1  化学平衡常数</vt:lpstr>
      <vt:lpstr>3.5.1.1  化学平衡常数</vt:lpstr>
      <vt:lpstr>3.5.1.1  化学平衡常数</vt:lpstr>
      <vt:lpstr>3.5.1.2 标准Gibbs函数变与平衡常数</vt:lpstr>
      <vt:lpstr>3.5.1.2 标准Gibbs函数变与平衡常数</vt:lpstr>
      <vt:lpstr>3.5.1.3  化学平衡的计算</vt:lpstr>
      <vt:lpstr>3.5.1.3  化学平衡的计算</vt:lpstr>
      <vt:lpstr>3.5.1.3  平衡常数的计算</vt:lpstr>
      <vt:lpstr>3.5.2  化学平衡的移动</vt:lpstr>
      <vt:lpstr>3.5.2  化学平衡的移动</vt:lpstr>
      <vt:lpstr>3.5.2  化学平衡的移动</vt:lpstr>
      <vt:lpstr>3.5.2.1 浓度、压力对化学平衡的影响</vt:lpstr>
      <vt:lpstr>3.5.2  化学平衡的移动</vt:lpstr>
      <vt:lpstr>3.5.2.2  温度对平衡常数的影响</vt:lpstr>
      <vt:lpstr>3.6  本章简要总结</vt:lpstr>
      <vt:lpstr>3.6.2  化学反应的方向</vt:lpstr>
      <vt:lpstr>3.6.3  化学反应程度和化学平衡</vt:lpstr>
    </vt:vector>
  </TitlesOfParts>
  <Company>化学系</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普通化学</dc:title>
  <dc:subject>第一章</dc:subject>
  <dc:creator>董泽华</dc:creator>
  <cp:lastModifiedBy>USER</cp:lastModifiedBy>
  <cp:revision>1664</cp:revision>
  <cp:lastPrinted>2020-10-13T14:26:23Z</cp:lastPrinted>
  <dcterms:created xsi:type="dcterms:W3CDTF">1998-11-11T03:42:16Z</dcterms:created>
  <dcterms:modified xsi:type="dcterms:W3CDTF">2020-11-19T16:03:37Z</dcterms:modified>
</cp:coreProperties>
</file>